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600" r:id="rId2"/>
    <p:sldId id="320" r:id="rId3"/>
    <p:sldId id="543" r:id="rId4"/>
    <p:sldId id="549" r:id="rId5"/>
    <p:sldId id="534" r:id="rId6"/>
    <p:sldId id="536" r:id="rId7"/>
    <p:sldId id="537" r:id="rId8"/>
    <p:sldId id="538" r:id="rId9"/>
    <p:sldId id="539" r:id="rId10"/>
    <p:sldId id="540" r:id="rId11"/>
    <p:sldId id="541" r:id="rId12"/>
    <p:sldId id="601" r:id="rId13"/>
    <p:sldId id="602" r:id="rId14"/>
    <p:sldId id="551" r:id="rId15"/>
    <p:sldId id="552" r:id="rId16"/>
    <p:sldId id="542" r:id="rId17"/>
    <p:sldId id="545" r:id="rId18"/>
    <p:sldId id="547" r:id="rId19"/>
    <p:sldId id="550" r:id="rId20"/>
    <p:sldId id="553" r:id="rId21"/>
    <p:sldId id="554" r:id="rId22"/>
    <p:sldId id="555" r:id="rId23"/>
    <p:sldId id="55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481" autoAdjust="0"/>
  </p:normalViewPr>
  <p:slideViewPr>
    <p:cSldViewPr>
      <p:cViewPr varScale="1">
        <p:scale>
          <a:sx n="45" d="100"/>
          <a:sy n="45" d="100"/>
        </p:scale>
        <p:origin x="43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4A977-82BF-4B0B-89F8-9DE5372E735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4F83A277-057D-487A-B58F-2D87E9B85747}">
      <dgm:prSet phldrT="[Text]"/>
      <dgm:spPr/>
      <dgm:t>
        <a:bodyPr/>
        <a:lstStyle/>
        <a:p>
          <a:r>
            <a:rPr lang="en-US" dirty="0" smtClean="0">
              <a:latin typeface="Microsoft Sans Serif" pitchFamily="34" charset="0"/>
              <a:cs typeface="Microsoft Sans Serif" pitchFamily="34" charset="0"/>
            </a:rPr>
            <a:t>PDSA</a:t>
          </a:r>
          <a:endParaRPr lang="en-US" dirty="0">
            <a:latin typeface="Microsoft Sans Serif" pitchFamily="34" charset="0"/>
            <a:cs typeface="Microsoft Sans Serif" pitchFamily="34" charset="0"/>
          </a:endParaRPr>
        </a:p>
      </dgm:t>
    </dgm:pt>
    <dgm:pt modelId="{19B76DC8-6699-48CE-BDA7-315AD9F02A5E}" type="parTrans" cxnId="{CB1538FE-6545-40F3-A188-DFE6B5B517AE}">
      <dgm:prSet/>
      <dgm:spPr/>
      <dgm:t>
        <a:bodyPr/>
        <a:lstStyle/>
        <a:p>
          <a:endParaRPr lang="en-US"/>
        </a:p>
      </dgm:t>
    </dgm:pt>
    <dgm:pt modelId="{A8525E05-4AE8-4506-8B88-9C03A18CD368}" type="sibTrans" cxnId="{CB1538FE-6545-40F3-A188-DFE6B5B517AE}">
      <dgm:prSet/>
      <dgm:spPr/>
      <dgm:t>
        <a:bodyPr/>
        <a:lstStyle/>
        <a:p>
          <a:endParaRPr lang="en-US"/>
        </a:p>
      </dgm:t>
    </dgm:pt>
    <dgm:pt modelId="{4901C5A1-A404-4162-91C9-7C07DC18686E}">
      <dgm:prSet phldrT="[Text]"/>
      <dgm:spPr/>
      <dgm:t>
        <a:bodyPr/>
        <a:lstStyle/>
        <a:p>
          <a:r>
            <a:rPr lang="en-US" dirty="0" smtClean="0">
              <a:latin typeface="Microsoft Sans Serif" pitchFamily="34" charset="0"/>
              <a:cs typeface="Microsoft Sans Serif" pitchFamily="34" charset="0"/>
            </a:rPr>
            <a:t>Plan</a:t>
          </a:r>
          <a:endParaRPr lang="en-US" dirty="0">
            <a:latin typeface="Microsoft Sans Serif" pitchFamily="34" charset="0"/>
            <a:cs typeface="Microsoft Sans Serif" pitchFamily="34" charset="0"/>
          </a:endParaRPr>
        </a:p>
      </dgm:t>
    </dgm:pt>
    <dgm:pt modelId="{BEE3DB41-CC63-488E-89A8-C00F6C982601}" type="parTrans" cxnId="{873938B1-F4F6-4DA2-BC84-F37E7390B20D}">
      <dgm:prSet/>
      <dgm:spPr/>
      <dgm:t>
        <a:bodyPr/>
        <a:lstStyle/>
        <a:p>
          <a:endParaRPr lang="en-US"/>
        </a:p>
      </dgm:t>
    </dgm:pt>
    <dgm:pt modelId="{5559DFA5-C145-4C54-ACCF-BAE05AB29E24}" type="sibTrans" cxnId="{873938B1-F4F6-4DA2-BC84-F37E7390B20D}">
      <dgm:prSet/>
      <dgm:spPr/>
      <dgm:t>
        <a:bodyPr/>
        <a:lstStyle/>
        <a:p>
          <a:endParaRPr lang="en-US"/>
        </a:p>
      </dgm:t>
    </dgm:pt>
    <dgm:pt modelId="{A38D7104-D234-4A32-A3D6-EC5A1334B7CE}">
      <dgm:prSet phldrT="[Text]"/>
      <dgm:spPr/>
      <dgm:t>
        <a:bodyPr/>
        <a:lstStyle/>
        <a:p>
          <a:r>
            <a:rPr lang="en-US" dirty="0" smtClean="0">
              <a:latin typeface="Microsoft Sans Serif" pitchFamily="34" charset="0"/>
              <a:cs typeface="Microsoft Sans Serif" pitchFamily="34" charset="0"/>
            </a:rPr>
            <a:t>Do</a:t>
          </a:r>
          <a:endParaRPr lang="en-US" dirty="0">
            <a:latin typeface="Microsoft Sans Serif" pitchFamily="34" charset="0"/>
            <a:cs typeface="Microsoft Sans Serif" pitchFamily="34" charset="0"/>
          </a:endParaRPr>
        </a:p>
      </dgm:t>
    </dgm:pt>
    <dgm:pt modelId="{E4FA70D4-5670-45DE-A861-7EBDE82212CE}" type="parTrans" cxnId="{441D355A-A7AD-4066-BE98-9DEA806FF2BD}">
      <dgm:prSet/>
      <dgm:spPr/>
      <dgm:t>
        <a:bodyPr/>
        <a:lstStyle/>
        <a:p>
          <a:endParaRPr lang="en-US"/>
        </a:p>
      </dgm:t>
    </dgm:pt>
    <dgm:pt modelId="{64D0D5D1-1D0B-4E3A-8DB2-B780EA96C015}" type="sibTrans" cxnId="{441D355A-A7AD-4066-BE98-9DEA806FF2BD}">
      <dgm:prSet/>
      <dgm:spPr/>
      <dgm:t>
        <a:bodyPr/>
        <a:lstStyle/>
        <a:p>
          <a:endParaRPr lang="en-US"/>
        </a:p>
      </dgm:t>
    </dgm:pt>
    <dgm:pt modelId="{2DC3ED9E-C02B-4E09-B50A-E2D7E570AF35}">
      <dgm:prSet phldrT="[Text]"/>
      <dgm:spPr/>
      <dgm:t>
        <a:bodyPr/>
        <a:lstStyle/>
        <a:p>
          <a:r>
            <a:rPr lang="en-US" dirty="0" smtClean="0">
              <a:latin typeface="Microsoft Sans Serif" pitchFamily="34" charset="0"/>
              <a:cs typeface="Microsoft Sans Serif" pitchFamily="34" charset="0"/>
            </a:rPr>
            <a:t>Study</a:t>
          </a:r>
          <a:endParaRPr lang="en-US" dirty="0">
            <a:latin typeface="Microsoft Sans Serif" pitchFamily="34" charset="0"/>
            <a:cs typeface="Microsoft Sans Serif" pitchFamily="34" charset="0"/>
          </a:endParaRPr>
        </a:p>
      </dgm:t>
    </dgm:pt>
    <dgm:pt modelId="{48C3071F-DA10-4520-8C12-D5D8B1B0CF98}" type="parTrans" cxnId="{BEB2A0DD-8737-4D0F-8571-BEB35F338D82}">
      <dgm:prSet/>
      <dgm:spPr/>
      <dgm:t>
        <a:bodyPr/>
        <a:lstStyle/>
        <a:p>
          <a:endParaRPr lang="en-US"/>
        </a:p>
      </dgm:t>
    </dgm:pt>
    <dgm:pt modelId="{E9E9AD62-ACA5-41DC-B8EF-75AF08CB81D8}" type="sibTrans" cxnId="{BEB2A0DD-8737-4D0F-8571-BEB35F338D82}">
      <dgm:prSet/>
      <dgm:spPr/>
      <dgm:t>
        <a:bodyPr/>
        <a:lstStyle/>
        <a:p>
          <a:endParaRPr lang="en-US"/>
        </a:p>
      </dgm:t>
    </dgm:pt>
    <dgm:pt modelId="{F7DB7BF8-0E7A-41D2-B116-E21FDD453198}">
      <dgm:prSet phldrT="[Text]"/>
      <dgm:spPr/>
      <dgm:t>
        <a:bodyPr/>
        <a:lstStyle/>
        <a:p>
          <a:r>
            <a:rPr lang="en-US" dirty="0" smtClean="0">
              <a:latin typeface="Microsoft Sans Serif" pitchFamily="34" charset="0"/>
              <a:cs typeface="Microsoft Sans Serif" pitchFamily="34" charset="0"/>
            </a:rPr>
            <a:t>Act</a:t>
          </a:r>
          <a:endParaRPr lang="en-US" dirty="0">
            <a:latin typeface="Microsoft Sans Serif" pitchFamily="34" charset="0"/>
            <a:cs typeface="Microsoft Sans Serif" pitchFamily="34" charset="0"/>
          </a:endParaRPr>
        </a:p>
      </dgm:t>
    </dgm:pt>
    <dgm:pt modelId="{355CDA0D-1189-42C5-AD1D-B71A0DDF7DC1}" type="parTrans" cxnId="{79BB013B-89B5-4F9D-A4C0-7A8D301AD014}">
      <dgm:prSet/>
      <dgm:spPr/>
      <dgm:t>
        <a:bodyPr/>
        <a:lstStyle/>
        <a:p>
          <a:endParaRPr lang="en-US"/>
        </a:p>
      </dgm:t>
    </dgm:pt>
    <dgm:pt modelId="{BD3B322C-E79C-449A-81E3-FED8ED9B36AF}" type="sibTrans" cxnId="{79BB013B-89B5-4F9D-A4C0-7A8D301AD014}">
      <dgm:prSet/>
      <dgm:spPr/>
      <dgm:t>
        <a:bodyPr/>
        <a:lstStyle/>
        <a:p>
          <a:endParaRPr lang="en-US"/>
        </a:p>
      </dgm:t>
    </dgm:pt>
    <dgm:pt modelId="{7766723A-6376-42E7-9521-3A0DBECFC7D1}" type="pres">
      <dgm:prSet presAssocID="{A6E4A977-82BF-4B0B-89F8-9DE5372E735B}" presName="composite" presStyleCnt="0">
        <dgm:presLayoutVars>
          <dgm:chMax val="1"/>
          <dgm:dir/>
          <dgm:resizeHandles val="exact"/>
        </dgm:presLayoutVars>
      </dgm:prSet>
      <dgm:spPr/>
      <dgm:t>
        <a:bodyPr/>
        <a:lstStyle/>
        <a:p>
          <a:endParaRPr lang="en-US"/>
        </a:p>
      </dgm:t>
    </dgm:pt>
    <dgm:pt modelId="{235D22A1-2EB7-4238-87AD-DCCB3136943D}" type="pres">
      <dgm:prSet presAssocID="{A6E4A977-82BF-4B0B-89F8-9DE5372E735B}" presName="radial" presStyleCnt="0">
        <dgm:presLayoutVars>
          <dgm:animLvl val="ctr"/>
        </dgm:presLayoutVars>
      </dgm:prSet>
      <dgm:spPr/>
    </dgm:pt>
    <dgm:pt modelId="{389587F1-7171-4C93-8D12-DBAFEB6DEBD0}" type="pres">
      <dgm:prSet presAssocID="{4F83A277-057D-487A-B58F-2D87E9B85747}" presName="centerShape" presStyleLbl="vennNode1" presStyleIdx="0" presStyleCnt="5"/>
      <dgm:spPr/>
      <dgm:t>
        <a:bodyPr/>
        <a:lstStyle/>
        <a:p>
          <a:endParaRPr lang="en-US"/>
        </a:p>
      </dgm:t>
    </dgm:pt>
    <dgm:pt modelId="{E441C46D-2BBF-447D-A5D7-A5E231B1FBBF}" type="pres">
      <dgm:prSet presAssocID="{4901C5A1-A404-4162-91C9-7C07DC18686E}" presName="node" presStyleLbl="vennNode1" presStyleIdx="1" presStyleCnt="5">
        <dgm:presLayoutVars>
          <dgm:bulletEnabled val="1"/>
        </dgm:presLayoutVars>
      </dgm:prSet>
      <dgm:spPr/>
      <dgm:t>
        <a:bodyPr/>
        <a:lstStyle/>
        <a:p>
          <a:endParaRPr lang="en-US"/>
        </a:p>
      </dgm:t>
    </dgm:pt>
    <dgm:pt modelId="{63B791E3-CAED-4CC4-A583-1D41C6F874D0}" type="pres">
      <dgm:prSet presAssocID="{A38D7104-D234-4A32-A3D6-EC5A1334B7CE}" presName="node" presStyleLbl="vennNode1" presStyleIdx="2" presStyleCnt="5">
        <dgm:presLayoutVars>
          <dgm:bulletEnabled val="1"/>
        </dgm:presLayoutVars>
      </dgm:prSet>
      <dgm:spPr/>
      <dgm:t>
        <a:bodyPr/>
        <a:lstStyle/>
        <a:p>
          <a:endParaRPr lang="en-US"/>
        </a:p>
      </dgm:t>
    </dgm:pt>
    <dgm:pt modelId="{B478F4D1-4DC4-4767-BF5C-D2373F6CE4E1}" type="pres">
      <dgm:prSet presAssocID="{2DC3ED9E-C02B-4E09-B50A-E2D7E570AF35}" presName="node" presStyleLbl="vennNode1" presStyleIdx="3" presStyleCnt="5">
        <dgm:presLayoutVars>
          <dgm:bulletEnabled val="1"/>
        </dgm:presLayoutVars>
      </dgm:prSet>
      <dgm:spPr/>
      <dgm:t>
        <a:bodyPr/>
        <a:lstStyle/>
        <a:p>
          <a:endParaRPr lang="en-US"/>
        </a:p>
      </dgm:t>
    </dgm:pt>
    <dgm:pt modelId="{66D0EFA9-2EFC-40F8-9C47-2BAB018D1261}" type="pres">
      <dgm:prSet presAssocID="{F7DB7BF8-0E7A-41D2-B116-E21FDD453198}" presName="node" presStyleLbl="vennNode1" presStyleIdx="4" presStyleCnt="5">
        <dgm:presLayoutVars>
          <dgm:bulletEnabled val="1"/>
        </dgm:presLayoutVars>
      </dgm:prSet>
      <dgm:spPr/>
      <dgm:t>
        <a:bodyPr/>
        <a:lstStyle/>
        <a:p>
          <a:endParaRPr lang="en-US"/>
        </a:p>
      </dgm:t>
    </dgm:pt>
  </dgm:ptLst>
  <dgm:cxnLst>
    <dgm:cxn modelId="{3A41AE7D-1742-4B89-A227-3F9D9A4456E2}" type="presOf" srcId="{A38D7104-D234-4A32-A3D6-EC5A1334B7CE}" destId="{63B791E3-CAED-4CC4-A583-1D41C6F874D0}" srcOrd="0" destOrd="0" presId="urn:microsoft.com/office/officeart/2005/8/layout/radial3"/>
    <dgm:cxn modelId="{D3FCE165-C380-432F-865C-1912CA153B0F}" type="presOf" srcId="{A6E4A977-82BF-4B0B-89F8-9DE5372E735B}" destId="{7766723A-6376-42E7-9521-3A0DBECFC7D1}" srcOrd="0" destOrd="0" presId="urn:microsoft.com/office/officeart/2005/8/layout/radial3"/>
    <dgm:cxn modelId="{89F0856C-9BBC-4167-B3B1-A6FB260B9888}" type="presOf" srcId="{4F83A277-057D-487A-B58F-2D87E9B85747}" destId="{389587F1-7171-4C93-8D12-DBAFEB6DEBD0}" srcOrd="0" destOrd="0" presId="urn:microsoft.com/office/officeart/2005/8/layout/radial3"/>
    <dgm:cxn modelId="{79BB013B-89B5-4F9D-A4C0-7A8D301AD014}" srcId="{4F83A277-057D-487A-B58F-2D87E9B85747}" destId="{F7DB7BF8-0E7A-41D2-B116-E21FDD453198}" srcOrd="3" destOrd="0" parTransId="{355CDA0D-1189-42C5-AD1D-B71A0DDF7DC1}" sibTransId="{BD3B322C-E79C-449A-81E3-FED8ED9B36AF}"/>
    <dgm:cxn modelId="{D4EFEAEF-08E5-47B8-B6FA-BDC9018D69B2}" type="presOf" srcId="{2DC3ED9E-C02B-4E09-B50A-E2D7E570AF35}" destId="{B478F4D1-4DC4-4767-BF5C-D2373F6CE4E1}" srcOrd="0" destOrd="0" presId="urn:microsoft.com/office/officeart/2005/8/layout/radial3"/>
    <dgm:cxn modelId="{CB1538FE-6545-40F3-A188-DFE6B5B517AE}" srcId="{A6E4A977-82BF-4B0B-89F8-9DE5372E735B}" destId="{4F83A277-057D-487A-B58F-2D87E9B85747}" srcOrd="0" destOrd="0" parTransId="{19B76DC8-6699-48CE-BDA7-315AD9F02A5E}" sibTransId="{A8525E05-4AE8-4506-8B88-9C03A18CD368}"/>
    <dgm:cxn modelId="{8C792F6E-4A6F-4047-AD85-71418149EA7B}" type="presOf" srcId="{4901C5A1-A404-4162-91C9-7C07DC18686E}" destId="{E441C46D-2BBF-447D-A5D7-A5E231B1FBBF}" srcOrd="0" destOrd="0" presId="urn:microsoft.com/office/officeart/2005/8/layout/radial3"/>
    <dgm:cxn modelId="{441D355A-A7AD-4066-BE98-9DEA806FF2BD}" srcId="{4F83A277-057D-487A-B58F-2D87E9B85747}" destId="{A38D7104-D234-4A32-A3D6-EC5A1334B7CE}" srcOrd="1" destOrd="0" parTransId="{E4FA70D4-5670-45DE-A861-7EBDE82212CE}" sibTransId="{64D0D5D1-1D0B-4E3A-8DB2-B780EA96C015}"/>
    <dgm:cxn modelId="{873938B1-F4F6-4DA2-BC84-F37E7390B20D}" srcId="{4F83A277-057D-487A-B58F-2D87E9B85747}" destId="{4901C5A1-A404-4162-91C9-7C07DC18686E}" srcOrd="0" destOrd="0" parTransId="{BEE3DB41-CC63-488E-89A8-C00F6C982601}" sibTransId="{5559DFA5-C145-4C54-ACCF-BAE05AB29E24}"/>
    <dgm:cxn modelId="{11E42771-0F15-4FC8-A5F3-BABE7FFDE453}" type="presOf" srcId="{F7DB7BF8-0E7A-41D2-B116-E21FDD453198}" destId="{66D0EFA9-2EFC-40F8-9C47-2BAB018D1261}" srcOrd="0" destOrd="0" presId="urn:microsoft.com/office/officeart/2005/8/layout/radial3"/>
    <dgm:cxn modelId="{BEB2A0DD-8737-4D0F-8571-BEB35F338D82}" srcId="{4F83A277-057D-487A-B58F-2D87E9B85747}" destId="{2DC3ED9E-C02B-4E09-B50A-E2D7E570AF35}" srcOrd="2" destOrd="0" parTransId="{48C3071F-DA10-4520-8C12-D5D8B1B0CF98}" sibTransId="{E9E9AD62-ACA5-41DC-B8EF-75AF08CB81D8}"/>
    <dgm:cxn modelId="{7ED93C58-27DA-4C7A-B7EE-92C039E36D89}" type="presParOf" srcId="{7766723A-6376-42E7-9521-3A0DBECFC7D1}" destId="{235D22A1-2EB7-4238-87AD-DCCB3136943D}" srcOrd="0" destOrd="0" presId="urn:microsoft.com/office/officeart/2005/8/layout/radial3"/>
    <dgm:cxn modelId="{E269E619-1F07-497F-A69D-3EA4CC964540}" type="presParOf" srcId="{235D22A1-2EB7-4238-87AD-DCCB3136943D}" destId="{389587F1-7171-4C93-8D12-DBAFEB6DEBD0}" srcOrd="0" destOrd="0" presId="urn:microsoft.com/office/officeart/2005/8/layout/radial3"/>
    <dgm:cxn modelId="{9DDAE62F-3AB0-419F-9F81-E7451262D83B}" type="presParOf" srcId="{235D22A1-2EB7-4238-87AD-DCCB3136943D}" destId="{E441C46D-2BBF-447D-A5D7-A5E231B1FBBF}" srcOrd="1" destOrd="0" presId="urn:microsoft.com/office/officeart/2005/8/layout/radial3"/>
    <dgm:cxn modelId="{F988C70B-02BD-4360-8311-6081D45E7EDB}" type="presParOf" srcId="{235D22A1-2EB7-4238-87AD-DCCB3136943D}" destId="{63B791E3-CAED-4CC4-A583-1D41C6F874D0}" srcOrd="2" destOrd="0" presId="urn:microsoft.com/office/officeart/2005/8/layout/radial3"/>
    <dgm:cxn modelId="{7BF515D8-434A-423C-B148-BB5E42F89A9A}" type="presParOf" srcId="{235D22A1-2EB7-4238-87AD-DCCB3136943D}" destId="{B478F4D1-4DC4-4767-BF5C-D2373F6CE4E1}" srcOrd="3" destOrd="0" presId="urn:microsoft.com/office/officeart/2005/8/layout/radial3"/>
    <dgm:cxn modelId="{5F7B073D-FCBD-4F93-A535-8683E41D046A}" type="presParOf" srcId="{235D22A1-2EB7-4238-87AD-DCCB3136943D}" destId="{66D0EFA9-2EFC-40F8-9C47-2BAB018D126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587F1-7171-4C93-8D12-DBAFEB6DEBD0}">
      <dsp:nvSpPr>
        <dsp:cNvPr id="0" name=""/>
        <dsp:cNvSpPr/>
      </dsp:nvSpPr>
      <dsp:spPr>
        <a:xfrm>
          <a:off x="1920875" y="904875"/>
          <a:ext cx="2254249" cy="22542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latin typeface="Microsoft Sans Serif" pitchFamily="34" charset="0"/>
              <a:cs typeface="Microsoft Sans Serif" pitchFamily="34" charset="0"/>
            </a:rPr>
            <a:t>PDSA</a:t>
          </a:r>
          <a:endParaRPr lang="en-US" sz="4200" kern="1200" dirty="0">
            <a:latin typeface="Microsoft Sans Serif" pitchFamily="34" charset="0"/>
            <a:cs typeface="Microsoft Sans Serif" pitchFamily="34" charset="0"/>
          </a:endParaRPr>
        </a:p>
      </dsp:txBody>
      <dsp:txXfrm>
        <a:off x="2251002" y="1235002"/>
        <a:ext cx="1593995" cy="1593995"/>
      </dsp:txXfrm>
    </dsp:sp>
    <dsp:sp modelId="{E441C46D-2BBF-447D-A5D7-A5E231B1FBBF}">
      <dsp:nvSpPr>
        <dsp:cNvPr id="0" name=""/>
        <dsp:cNvSpPr/>
      </dsp:nvSpPr>
      <dsp:spPr>
        <a:xfrm>
          <a:off x="2484437" y="402"/>
          <a:ext cx="1127124" cy="112712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Plan</a:t>
          </a:r>
          <a:endParaRPr lang="en-US" sz="2200" kern="1200" dirty="0">
            <a:latin typeface="Microsoft Sans Serif" pitchFamily="34" charset="0"/>
            <a:cs typeface="Microsoft Sans Serif" pitchFamily="34" charset="0"/>
          </a:endParaRPr>
        </a:p>
      </dsp:txBody>
      <dsp:txXfrm>
        <a:off x="2649500" y="165465"/>
        <a:ext cx="796998" cy="796998"/>
      </dsp:txXfrm>
    </dsp:sp>
    <dsp:sp modelId="{63B791E3-CAED-4CC4-A583-1D41C6F874D0}">
      <dsp:nvSpPr>
        <dsp:cNvPr id="0" name=""/>
        <dsp:cNvSpPr/>
      </dsp:nvSpPr>
      <dsp:spPr>
        <a:xfrm>
          <a:off x="3952472" y="1468437"/>
          <a:ext cx="1127124" cy="112712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Do</a:t>
          </a:r>
          <a:endParaRPr lang="en-US" sz="2200" kern="1200" dirty="0">
            <a:latin typeface="Microsoft Sans Serif" pitchFamily="34" charset="0"/>
            <a:cs typeface="Microsoft Sans Serif" pitchFamily="34" charset="0"/>
          </a:endParaRPr>
        </a:p>
      </dsp:txBody>
      <dsp:txXfrm>
        <a:off x="4117535" y="1633500"/>
        <a:ext cx="796998" cy="796998"/>
      </dsp:txXfrm>
    </dsp:sp>
    <dsp:sp modelId="{B478F4D1-4DC4-4767-BF5C-D2373F6CE4E1}">
      <dsp:nvSpPr>
        <dsp:cNvPr id="0" name=""/>
        <dsp:cNvSpPr/>
      </dsp:nvSpPr>
      <dsp:spPr>
        <a:xfrm>
          <a:off x="2484437" y="2936472"/>
          <a:ext cx="1127124" cy="112712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Study</a:t>
          </a:r>
          <a:endParaRPr lang="en-US" sz="2200" kern="1200" dirty="0">
            <a:latin typeface="Microsoft Sans Serif" pitchFamily="34" charset="0"/>
            <a:cs typeface="Microsoft Sans Serif" pitchFamily="34" charset="0"/>
          </a:endParaRPr>
        </a:p>
      </dsp:txBody>
      <dsp:txXfrm>
        <a:off x="2649500" y="3101535"/>
        <a:ext cx="796998" cy="796998"/>
      </dsp:txXfrm>
    </dsp:sp>
    <dsp:sp modelId="{66D0EFA9-2EFC-40F8-9C47-2BAB018D1261}">
      <dsp:nvSpPr>
        <dsp:cNvPr id="0" name=""/>
        <dsp:cNvSpPr/>
      </dsp:nvSpPr>
      <dsp:spPr>
        <a:xfrm>
          <a:off x="1016402" y="1468437"/>
          <a:ext cx="1127124" cy="112712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Act</a:t>
          </a:r>
          <a:endParaRPr lang="en-US" sz="2200" kern="1200" dirty="0">
            <a:latin typeface="Microsoft Sans Serif" pitchFamily="34" charset="0"/>
            <a:cs typeface="Microsoft Sans Serif" pitchFamily="34" charset="0"/>
          </a:endParaRPr>
        </a:p>
      </dsp:txBody>
      <dsp:txXfrm>
        <a:off x="1181465" y="1633500"/>
        <a:ext cx="796998"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10/26/2017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mhjj.com/projects/sbirt-in-jj/"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iatx.net/Content/ContentPage.aspx?NID=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eensubstancescreening.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of issues related to the implementation of SBIRT and other prevention/early intervention services related to substance use.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10502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a:t>
            </a:r>
          </a:p>
          <a:p>
            <a:r>
              <a:rPr lang="en-US" sz="1200" b="1" kern="1200" dirty="0" smtClean="0">
                <a:solidFill>
                  <a:schemeClr val="tx1"/>
                </a:solidFill>
                <a:effectLst/>
                <a:latin typeface="+mn-lt"/>
                <a:ea typeface="+mn-ea"/>
                <a:cs typeface="+mn-cs"/>
              </a:rPr>
              <a:t>More </a:t>
            </a:r>
            <a:r>
              <a:rPr lang="en-US" sz="1200" b="1" kern="1200" dirty="0" smtClean="0">
                <a:solidFill>
                  <a:schemeClr val="tx1"/>
                </a:solidFill>
                <a:effectLst/>
                <a:latin typeface="+mn-lt"/>
                <a:ea typeface="+mn-ea"/>
                <a:cs typeface="+mn-cs"/>
              </a:rPr>
              <a:t>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11</a:t>
            </a:fld>
            <a:endParaRPr lang="en-US"/>
          </a:p>
        </p:txBody>
      </p:sp>
    </p:spTree>
    <p:extLst>
      <p:ext uri="{BB962C8B-B14F-4D97-AF65-F5344CB8AC3E}">
        <p14:creationId xmlns:p14="http://schemas.microsoft.com/office/powerpoint/2010/main" val="414745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 </a:t>
            </a:r>
            <a:r>
              <a:rPr lang="en-US" dirty="0" smtClean="0"/>
              <a:t>To illustrate that there are many points</a:t>
            </a:r>
            <a:r>
              <a:rPr lang="en-US" baseline="0" dirty="0" smtClean="0"/>
              <a:t> of entry</a:t>
            </a:r>
            <a:r>
              <a:rPr lang="en-US" dirty="0" smtClean="0"/>
              <a:t>, we need to see where each</a:t>
            </a:r>
            <a:r>
              <a:rPr lang="en-US" baseline="0" dirty="0" smtClean="0"/>
              <a:t> step fits within the current client-flow through the system. Where does it make sense to place:</a:t>
            </a:r>
          </a:p>
          <a:p>
            <a:pPr marL="228600" indent="-228600">
              <a:buAutoNum type="arabicPeriod"/>
            </a:pPr>
            <a:r>
              <a:rPr lang="en-US" baseline="0" dirty="0" smtClean="0"/>
              <a:t>Screenings</a:t>
            </a:r>
          </a:p>
          <a:p>
            <a:pPr marL="228600" indent="-228600">
              <a:buAutoNum type="arabicPeriod"/>
            </a:pPr>
            <a:r>
              <a:rPr lang="en-US" baseline="0" dirty="0" smtClean="0"/>
              <a:t>Brief Interventions</a:t>
            </a:r>
          </a:p>
          <a:p>
            <a:pPr marL="228600" indent="-228600">
              <a:buAutoNum type="arabicPeriod"/>
            </a:pPr>
            <a:r>
              <a:rPr lang="en-US" baseline="0" dirty="0" smtClean="0"/>
              <a:t>Referrals to </a:t>
            </a:r>
            <a:r>
              <a:rPr lang="en-US" baseline="0" dirty="0" smtClean="0"/>
              <a:t>Treatment</a:t>
            </a:r>
          </a:p>
          <a:p>
            <a:pPr marL="228600" indent="-228600">
              <a:buAutoNum type="arabicPeriod"/>
            </a:pPr>
            <a:endParaRPr lang="en-US"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Adolescent SBIRT in the Juvenile Justice setting can be found at the National Center for Mental Health and Juvenile Justice link below:</a:t>
            </a:r>
          </a:p>
          <a:p>
            <a:r>
              <a:rPr lang="en-US" sz="1200" u="sng" kern="1200" dirty="0" smtClean="0">
                <a:solidFill>
                  <a:schemeClr val="tx1"/>
                </a:solidFill>
                <a:effectLst/>
                <a:latin typeface="+mn-lt"/>
                <a:ea typeface="+mn-ea"/>
                <a:cs typeface="+mn-cs"/>
                <a:hlinkClick r:id="rId3"/>
              </a:rPr>
              <a:t>https://www.ncmhjj.com/projects/sbirt-in-jj/</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National Center for Mental Health and Juvenile Justice (NCMHJJ) provides a national focal point aimed at improving policy and practice for youth with mental, substance use and trauma-related conditions—referred to as behavioral health conditions—who have come into contact with the juvenile justice system.</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12</a:t>
            </a:fld>
            <a:endParaRPr lang="en-US"/>
          </a:p>
        </p:txBody>
      </p:sp>
    </p:spTree>
    <p:extLst>
      <p:ext uri="{BB962C8B-B14F-4D97-AF65-F5344CB8AC3E}">
        <p14:creationId xmlns:p14="http://schemas.microsoft.com/office/powerpoint/2010/main" val="175199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r>
              <a:rPr lang="en-US" b="1" baseline="0" dirty="0" smtClean="0"/>
              <a:t> </a:t>
            </a:r>
            <a:r>
              <a:rPr lang="en-US" b="0" baseline="0" dirty="0" smtClean="0"/>
              <a:t>Read the slide. </a:t>
            </a:r>
            <a:r>
              <a:rPr lang="en-US" sz="1200" b="0" i="0" kern="1200" dirty="0" smtClean="0">
                <a:solidFill>
                  <a:schemeClr val="tx1"/>
                </a:solidFill>
                <a:effectLst/>
                <a:latin typeface="+mn-lt"/>
                <a:ea typeface="+mn-ea"/>
                <a:cs typeface="+mn-cs"/>
              </a:rPr>
              <a:t>Adolescent substance use and addiction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a key contributing factor to many negative health, social, and behavioral outcomes</a:t>
            </a:r>
            <a:r>
              <a:rPr lang="en-US" sz="1200" b="0" i="0" kern="1200" baseline="0" dirty="0" smtClean="0">
                <a:solidFill>
                  <a:schemeClr val="tx1"/>
                </a:solidFill>
                <a:effectLst/>
                <a:latin typeface="+mn-lt"/>
                <a:ea typeface="+mn-ea"/>
                <a:cs typeface="+mn-cs"/>
              </a:rPr>
              <a:t> which can cause truancy and encounters with the police. These events are the first point of engagement in the Juvenile Justice system. Wh</a:t>
            </a:r>
            <a:r>
              <a:rPr lang="en-US" b="0" baseline="0" dirty="0" smtClean="0"/>
              <a:t>erever </a:t>
            </a:r>
            <a:r>
              <a:rPr lang="en-US" b="0" baseline="0" dirty="0" smtClean="0"/>
              <a:t>you have the resources and capacity </a:t>
            </a:r>
            <a:r>
              <a:rPr lang="en-US" b="0" baseline="0" dirty="0" smtClean="0"/>
              <a:t>in this pipeline are </a:t>
            </a:r>
            <a:r>
              <a:rPr lang="en-US" b="0" baseline="0" dirty="0" smtClean="0"/>
              <a:t>the good places to start implementing </a:t>
            </a:r>
            <a:r>
              <a:rPr lang="en-US" b="0" baseline="0" dirty="0" smtClean="0"/>
              <a:t>SBIRT.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More information</a:t>
            </a:r>
            <a:r>
              <a:rPr lang="en-US" b="0" baseline="0" dirty="0" smtClean="0"/>
              <a:t> on substance use and the juvenile justice system can be found at the Substance Use section of the National Center for Mental Health and Justice website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https://www.ncmhjj.com/topics/substance-use/</a:t>
            </a:r>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373542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r>
              <a:rPr lang="en-US" b="0" baseline="0" dirty="0" smtClean="0"/>
              <a:t>: Explain that p</a:t>
            </a:r>
            <a:r>
              <a:rPr lang="en-US" b="0" dirty="0" smtClean="0"/>
              <a:t>atient-level information essential to effective patient care and program evaluation includes: </a:t>
            </a:r>
          </a:p>
          <a:p>
            <a:r>
              <a:rPr lang="en-US" dirty="0" smtClean="0"/>
              <a:t>• Initial screening scores. </a:t>
            </a:r>
          </a:p>
          <a:p>
            <a:r>
              <a:rPr lang="en-US" dirty="0" smtClean="0"/>
              <a:t>• Interventions undertaken. </a:t>
            </a:r>
          </a:p>
          <a:p>
            <a:r>
              <a:rPr lang="en-US" dirty="0" smtClean="0"/>
              <a:t>• Progress notes. </a:t>
            </a:r>
          </a:p>
          <a:p>
            <a:r>
              <a:rPr lang="en-US" dirty="0" smtClean="0"/>
              <a:t>• Referrals made. </a:t>
            </a:r>
          </a:p>
          <a:p>
            <a:r>
              <a:rPr lang="en-US" dirty="0" smtClean="0"/>
              <a:t>• Follow-up screening scores/outcomes and treatment utilization. </a:t>
            </a:r>
          </a:p>
          <a:p>
            <a:r>
              <a:rPr lang="en-US" dirty="0" smtClean="0"/>
              <a:t>• Physical and mental health symptoms or diagnoses. </a:t>
            </a:r>
          </a:p>
          <a:p>
            <a:r>
              <a:rPr lang="en-US" dirty="0" smtClean="0"/>
              <a:t>• Next scheduled screening.</a:t>
            </a:r>
          </a:p>
          <a:p>
            <a:r>
              <a:rPr lang="en-US" dirty="0" smtClean="0"/>
              <a:t>Evaluation is critical to SBIRT sustainability. Process and outcome evaluations can guide change, encourage staff members, and provide justification to funders.</a:t>
            </a:r>
          </a:p>
          <a:p>
            <a:endParaRPr lang="en-US" b="1" dirty="0" smtClean="0"/>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14</a:t>
            </a:fld>
            <a:endParaRPr lang="en-US"/>
          </a:p>
        </p:txBody>
      </p:sp>
    </p:spTree>
    <p:extLst>
      <p:ext uri="{BB962C8B-B14F-4D97-AF65-F5344CB8AC3E}">
        <p14:creationId xmlns:p14="http://schemas.microsoft.com/office/powerpoint/2010/main" val="142427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r>
              <a:rPr lang="en-US" b="0" baseline="0" dirty="0" smtClean="0"/>
              <a:t> This is an example of a basic spreadsheet used for tracking SBIRT data. It shows a mix of clinical and administrative indicators. Chances are that your agency will benefit from tracking these and additional data. </a:t>
            </a:r>
          </a:p>
          <a:p>
            <a:endParaRPr lang="en-US" b="0" baseline="0" dirty="0" smtClean="0"/>
          </a:p>
          <a:p>
            <a:r>
              <a:rPr lang="en-US" b="0" baseline="0" dirty="0" smtClean="0"/>
              <a:t>These tracking sheets work best when assigned to a person who is the “Data Specialist” on the SBIRT Team. Time needs to be scheduled daily/weekly for the Data Specialist to ensure these sheets are complete and accurate.</a:t>
            </a:r>
          </a:p>
          <a:p>
            <a:endParaRPr lang="en-US" b="0" baseline="0" dirty="0" smtClean="0"/>
          </a:p>
          <a:p>
            <a:r>
              <a:rPr lang="en-US" dirty="0" smtClean="0"/>
              <a:t>Evaluation is critical to SBIRT sustainability. Process and outcome evaluations can guide change, encourage staff members, and provide justification to funders. SBIRT program personnel should begin to research evaluation strategies early in the SBIRT implementation process, including considering possible State, regional, and local partners, such as universities. </a:t>
            </a:r>
          </a:p>
          <a:p>
            <a:r>
              <a:rPr lang="en-US" dirty="0" smtClean="0"/>
              <a:t>The following organizations or associations provide information about evaluation: </a:t>
            </a:r>
          </a:p>
          <a:p>
            <a:r>
              <a:rPr lang="en-US" dirty="0" smtClean="0"/>
              <a:t>• American Evaluation Association </a:t>
            </a:r>
          </a:p>
          <a:p>
            <a:r>
              <a:rPr lang="en-US" dirty="0" smtClean="0"/>
              <a:t>• Centers for Disease Control and Prevention </a:t>
            </a:r>
          </a:p>
          <a:p>
            <a:r>
              <a:rPr lang="en-US" dirty="0" smtClean="0"/>
              <a:t>• Innovation Network </a:t>
            </a:r>
          </a:p>
          <a:p>
            <a:r>
              <a:rPr lang="en-US" dirty="0" smtClean="0"/>
              <a:t>• Network for the Improvement of Addiction Treatment (</a:t>
            </a:r>
            <a:r>
              <a:rPr lang="en-US" dirty="0" err="1" smtClean="0"/>
              <a:t>NIATx</a:t>
            </a:r>
            <a:r>
              <a:rPr lang="en-US" dirty="0" smtClean="0"/>
              <a:t>)</a:t>
            </a:r>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More information</a:t>
            </a:r>
            <a:r>
              <a:rPr lang="en-US" b="0" baseline="0" dirty="0" smtClean="0"/>
              <a:t> on data collection and reporting can be found in the “Process Improvement Toolbox- </a:t>
            </a:r>
            <a:r>
              <a:rPr lang="en-US" sz="1200" b="0" i="0" kern="1200" dirty="0" smtClean="0">
                <a:solidFill>
                  <a:schemeClr val="tx1"/>
                </a:solidFill>
                <a:effectLst/>
                <a:latin typeface="+mn-lt"/>
                <a:ea typeface="+mn-ea"/>
                <a:cs typeface="+mn-cs"/>
              </a:rPr>
              <a:t>How to Collect Data</a:t>
            </a:r>
            <a:r>
              <a:rPr lang="en-US" sz="1200" b="1" i="0" kern="1200" dirty="0" smtClean="0">
                <a:solidFill>
                  <a:schemeClr val="tx1"/>
                </a:solidFill>
                <a:effectLst/>
                <a:latin typeface="+mn-lt"/>
                <a:ea typeface="+mn-ea"/>
                <a:cs typeface="+mn-cs"/>
              </a:rPr>
              <a:t>”</a:t>
            </a:r>
            <a:r>
              <a:rPr lang="en-US" b="0" baseline="0" dirty="0" smtClean="0"/>
              <a:t> at the </a:t>
            </a:r>
            <a:r>
              <a:rPr lang="en-US" b="0" baseline="0" dirty="0" err="1" smtClean="0"/>
              <a:t>NIATx</a:t>
            </a:r>
            <a:r>
              <a:rPr lang="en-US" b="0" baseline="0" dirty="0" smtClean="0"/>
              <a:t> website below.</a:t>
            </a:r>
          </a:p>
          <a:p>
            <a:r>
              <a:rPr lang="en-US" b="0" dirty="0" smtClean="0"/>
              <a:t>https://niatx.net/Content/ContentPage.aspx?NID=151</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15</a:t>
            </a:fld>
            <a:endParaRPr lang="en-US"/>
          </a:p>
        </p:txBody>
      </p:sp>
    </p:spTree>
    <p:extLst>
      <p:ext uri="{BB962C8B-B14F-4D97-AF65-F5344CB8AC3E}">
        <p14:creationId xmlns:p14="http://schemas.microsoft.com/office/powerpoint/2010/main" val="112559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r>
              <a:rPr lang="en-US" sz="1200" b="0" i="0" kern="1200" dirty="0" smtClean="0">
                <a:solidFill>
                  <a:schemeClr val="tx1"/>
                </a:solidFill>
                <a:effectLst/>
                <a:latin typeface="+mn-lt"/>
                <a:ea typeface="+mn-ea"/>
                <a:cs typeface="+mn-cs"/>
              </a:rPr>
              <a:t>Many teams and many change initiatives falter and fall behind schedule due to ambiguous and inefficient channels of communication. Clear and direct lines of communication—whether verbal or written, electronic or manual—are essential to success. </a:t>
            </a:r>
            <a:endParaRPr lang="en-US" b="1" dirty="0" smtClean="0"/>
          </a:p>
          <a:p>
            <a:endParaRPr lang="en-US" b="1" baseline="0" dirty="0" smtClean="0"/>
          </a:p>
          <a:p>
            <a:r>
              <a:rPr lang="en-US" b="1" baseline="0" dirty="0" smtClean="0"/>
              <a:t>More information</a:t>
            </a:r>
            <a:r>
              <a:rPr lang="en-US" b="0" baseline="0" dirty="0" smtClean="0"/>
              <a:t> can be found at the </a:t>
            </a:r>
            <a:r>
              <a:rPr lang="en-US" b="0" baseline="0" dirty="0" err="1" smtClean="0"/>
              <a:t>NIATx</a:t>
            </a:r>
            <a:r>
              <a:rPr lang="en-US" b="0" baseline="0" dirty="0" smtClean="0"/>
              <a:t> website. </a:t>
            </a:r>
            <a:r>
              <a:rPr lang="en-US" sz="1200" b="0" i="0" kern="1200" dirty="0" smtClean="0">
                <a:solidFill>
                  <a:schemeClr val="tx1"/>
                </a:solidFill>
                <a:effectLst/>
                <a:latin typeface="+mn-lt"/>
                <a:ea typeface="+mn-ea"/>
                <a:cs typeface="+mn-cs"/>
              </a:rPr>
              <a:t>Many teams and many change initiatives falter and fall behind schedule due to ambiguous and inefficient channels of communication. Clear and direct lines of communication—whether verbal or written, electronic or manual—are essential to success.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t>
            </a:r>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a:t>
            </a:r>
            <a:r>
              <a:rPr lang="en-US" sz="1200" b="0" i="0" u="sng" strike="noStrike" kern="1200" dirty="0" smtClean="0">
                <a:solidFill>
                  <a:schemeClr val="tx1"/>
                </a:solidFill>
                <a:effectLst/>
                <a:latin typeface="+mn-lt"/>
                <a:ea typeface="+mn-ea"/>
                <a:cs typeface="+mn-cs"/>
                <a:hlinkClick r:id="rId3"/>
              </a:rPr>
              <a:t>Process Improvement Toolbox</a:t>
            </a:r>
            <a:r>
              <a:rPr lang="en-US" sz="1200" b="0" i="0" kern="1200" dirty="0" smtClean="0">
                <a:solidFill>
                  <a:schemeClr val="tx1"/>
                </a:solidFill>
                <a:effectLst/>
                <a:latin typeface="+mn-lt"/>
                <a:ea typeface="+mn-ea"/>
                <a:cs typeface="+mn-cs"/>
              </a:rPr>
              <a:t> &gt; Essential Team Behaviors</a:t>
            </a:r>
          </a:p>
          <a:p>
            <a:r>
              <a:rPr lang="en-US" b="0" dirty="0" smtClean="0"/>
              <a:t>https://niatx.net/Content/ContentPage.aspx?NID=158</a:t>
            </a: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329428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Read</a:t>
            </a:r>
            <a:r>
              <a:rPr lang="en-US" b="0" baseline="0" dirty="0" smtClean="0"/>
              <a:t> the slide. Many samples of these tools and instruments can be found on the Hilton Resource Hub Website:</a:t>
            </a:r>
          </a:p>
          <a:p>
            <a:r>
              <a:rPr lang="en-US" b="0" dirty="0" smtClean="0"/>
              <a:t>www.adolescentsubstanceuse.org</a:t>
            </a:r>
          </a:p>
          <a:p>
            <a:endParaRPr lang="en-US" b="0" dirty="0" smtClean="0"/>
          </a:p>
          <a:p>
            <a:r>
              <a:rPr lang="en-US" b="0" dirty="0" smtClean="0"/>
              <a:t>Evidenced</a:t>
            </a:r>
            <a:r>
              <a:rPr lang="en-US" b="0" baseline="0" dirty="0" smtClean="0"/>
              <a:t> based s</a:t>
            </a:r>
            <a:r>
              <a:rPr lang="en-US" b="0" dirty="0" smtClean="0"/>
              <a:t>creeners</a:t>
            </a:r>
            <a:r>
              <a:rPr lang="en-US" b="0" baseline="0" dirty="0" smtClean="0"/>
              <a:t> and scoring sheets can be found </a:t>
            </a:r>
            <a:r>
              <a:rPr lang="en-US" b="0" dirty="0" smtClean="0"/>
              <a:t> at the Boston Children</a:t>
            </a:r>
            <a:r>
              <a:rPr lang="en-US" b="0" dirty="0" smtClean="0">
                <a:hlinkClick r:id="rId3" tooltip="Teen Substance Abuse Screening"/>
              </a:rPr>
              <a:t>’s Hospital website:</a:t>
            </a:r>
          </a:p>
          <a:p>
            <a:r>
              <a:rPr lang="en-US" sz="1200" b="0" u="sng" kern="1200" dirty="0" smtClean="0">
                <a:solidFill>
                  <a:schemeClr val="tx1"/>
                </a:solidFill>
                <a:effectLst/>
                <a:latin typeface="+mn-lt"/>
                <a:ea typeface="+mn-ea"/>
                <a:cs typeface="+mn-cs"/>
                <a:hlinkClick r:id="rId3" tooltip="Teen Substance Abuse Screening"/>
              </a:rPr>
              <a:t>www.teensubstancescreening.org</a:t>
            </a:r>
            <a:r>
              <a:rPr lang="en-US" sz="1200" b="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Pamphlets, information and other resources oriented toward youth can be found at the National Institute</a:t>
            </a:r>
            <a:r>
              <a:rPr lang="en-US" sz="1200" b="0" kern="1200" baseline="0" dirty="0" smtClean="0">
                <a:solidFill>
                  <a:schemeClr val="tx1"/>
                </a:solidFill>
                <a:effectLst/>
                <a:latin typeface="+mn-lt"/>
                <a:ea typeface="+mn-ea"/>
                <a:cs typeface="+mn-cs"/>
              </a:rPr>
              <a:t> on Drug Abuse website for teens:</a:t>
            </a:r>
          </a:p>
          <a:p>
            <a:r>
              <a:rPr lang="en-US" b="0" dirty="0" smtClean="0"/>
              <a:t>https://teens.drugabuse.gov/</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17</a:t>
            </a:fld>
            <a:endParaRPr lang="en-US"/>
          </a:p>
        </p:txBody>
      </p:sp>
    </p:spTree>
    <p:extLst>
      <p:ext uri="{BB962C8B-B14F-4D97-AF65-F5344CB8AC3E}">
        <p14:creationId xmlns:p14="http://schemas.microsoft.com/office/powerpoint/2010/main" val="331468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Read</a:t>
            </a:r>
            <a:r>
              <a:rPr lang="en-US" b="0" baseline="0" dirty="0" smtClean="0"/>
              <a:t> the slide</a:t>
            </a:r>
            <a:r>
              <a:rPr lang="en-US" b="0" baseline="0" dirty="0" smtClean="0"/>
              <a:t>.</a:t>
            </a:r>
          </a:p>
          <a:p>
            <a:endParaRPr lang="en-US" b="0" baseline="0" dirty="0" smtClean="0"/>
          </a:p>
          <a:p>
            <a:r>
              <a:rPr lang="en-US" b="1" baseline="0" dirty="0" smtClean="0"/>
              <a:t>More information </a:t>
            </a:r>
            <a:r>
              <a:rPr lang="en-US" b="0" baseline="0" dirty="0" smtClean="0"/>
              <a:t>and training can be found at the Institute on Research Education &amp; Training in the Addictions (IRETA) website:</a:t>
            </a:r>
          </a:p>
          <a:p>
            <a:r>
              <a:rPr lang="en-US" b="0" dirty="0" smtClean="0"/>
              <a:t>http://ireta.org/online-training/</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More information </a:t>
            </a:r>
            <a:r>
              <a:rPr lang="en-US" sz="1200" kern="1200" dirty="0" smtClean="0">
                <a:solidFill>
                  <a:schemeClr val="tx1"/>
                </a:solidFill>
                <a:effectLst/>
                <a:latin typeface="+mn-lt"/>
                <a:ea typeface="+mn-ea"/>
                <a:cs typeface="+mn-cs"/>
              </a:rPr>
              <a:t>and training materials can be found at the Hilton Foundation’s SBIRT Resource Hub website https://www.adolescentsubstanceuse.org</a:t>
            </a:r>
          </a:p>
          <a:p>
            <a:endParaRPr lang="en-US" b="1"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18</a:t>
            </a:fld>
            <a:endParaRPr lang="en-US"/>
          </a:p>
        </p:txBody>
      </p:sp>
    </p:spTree>
    <p:extLst>
      <p:ext uri="{BB962C8B-B14F-4D97-AF65-F5344CB8AC3E}">
        <p14:creationId xmlns:p14="http://schemas.microsoft.com/office/powerpoint/2010/main" val="165052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one model of SBIRT for Juvenile Justice settings can be found in the article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Implementing Screening, Brief Intervention, and Referral to Treatment (SBIRT) in Juvenile Justice Settings”  at the National Center for Mental Health and Juvenile Justice website below:</a:t>
            </a:r>
          </a:p>
          <a:p>
            <a:r>
              <a:rPr lang="en-US" sz="1200" kern="1200" dirty="0" smtClean="0">
                <a:solidFill>
                  <a:schemeClr val="tx1"/>
                </a:solidFill>
                <a:effectLst/>
                <a:latin typeface="+mn-lt"/>
                <a:ea typeface="+mn-ea"/>
                <a:cs typeface="+mn-cs"/>
              </a:rPr>
              <a:t>https://www.ncmhjj.com/wp-content/uploads/2016/09/SBIRT-Project-Description-011516.pdf</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baseline="0"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19</a:t>
            </a:fld>
            <a:endParaRPr lang="en-US"/>
          </a:p>
        </p:txBody>
      </p:sp>
    </p:spTree>
    <p:extLst>
      <p:ext uri="{BB962C8B-B14F-4D97-AF65-F5344CB8AC3E}">
        <p14:creationId xmlns:p14="http://schemas.microsoft.com/office/powerpoint/2010/main" val="62682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 </a:t>
            </a:r>
            <a:r>
              <a:rPr lang="en-US" b="0" dirty="0" smtClean="0"/>
              <a:t>Practice</a:t>
            </a:r>
            <a:r>
              <a:rPr lang="en-US" b="0" baseline="0" dirty="0" smtClean="0"/>
              <a:t> this slide with the animations.</a:t>
            </a:r>
          </a:p>
          <a:p>
            <a:endParaRPr lang="en-US" b="1" dirty="0" smtClean="0"/>
          </a:p>
          <a:p>
            <a:r>
              <a:rPr lang="en-US" b="1" dirty="0" smtClean="0"/>
              <a:t>More</a:t>
            </a:r>
            <a:r>
              <a:rPr lang="en-US" b="1" baseline="0" dirty="0" smtClean="0"/>
              <a:t> information</a:t>
            </a:r>
            <a:r>
              <a:rPr lang="en-US" b="0" baseline="0" dirty="0" smtClean="0"/>
              <a:t> on the “Plan-Do-Study-Act” model can be found at the </a:t>
            </a:r>
            <a:r>
              <a:rPr lang="en-US" b="0" dirty="0" err="1" smtClean="0"/>
              <a:t>NIATx</a:t>
            </a:r>
            <a:r>
              <a:rPr lang="en-US" b="0" dirty="0" smtClean="0"/>
              <a:t> website below:</a:t>
            </a:r>
          </a:p>
          <a:p>
            <a:r>
              <a:rPr lang="en-US" b="0" dirty="0" smtClean="0"/>
              <a:t>https://niatx.net/PI101/PDSA/Index.htm</a:t>
            </a:r>
          </a:p>
          <a:p>
            <a:endParaRPr lang="en-US" b="0"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Read the slide. Remind the audience that SBIRT is an important tool for their agency because r</a:t>
            </a:r>
            <a:r>
              <a:rPr lang="en-US" dirty="0" smtClean="0"/>
              <a:t>esearch has shown that the majority of youth in contact with the juvenile justice system have a diagnosable substance use disorder or mental illness, and very often both. </a:t>
            </a:r>
          </a:p>
          <a:p>
            <a:endParaRPr lang="en-US" b="1"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one model of SBIRT for Juvenile Justice settings can be found in the article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Implementing Screening, Brief Intervention, and Referral to Treatment (SBIRT) in Juvenile Justice Settings”  at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National Center for Mental Health and Juvenile Justice website below:</a:t>
            </a:r>
          </a:p>
          <a:p>
            <a:r>
              <a:rPr lang="en-US" sz="1200" kern="1200" dirty="0" smtClean="0">
                <a:solidFill>
                  <a:schemeClr val="tx1"/>
                </a:solidFill>
                <a:effectLst/>
                <a:latin typeface="+mn-lt"/>
                <a:ea typeface="+mn-ea"/>
                <a:cs typeface="+mn-cs"/>
              </a:rPr>
              <a:t>https://www.ncmhjj.com/wp-content/uploads/2016/09/SBIRT-Project-Description-011516.pdf</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a:t>
            </a:fld>
            <a:endParaRPr lang="en-US"/>
          </a:p>
        </p:txBody>
      </p:sp>
    </p:spTree>
    <p:extLst>
      <p:ext uri="{BB962C8B-B14F-4D97-AF65-F5344CB8AC3E}">
        <p14:creationId xmlns:p14="http://schemas.microsoft.com/office/powerpoint/2010/main" val="373952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TRAINER NOTES: </a:t>
            </a:r>
            <a:r>
              <a:rPr lang="en-US" b="0" dirty="0" smtClean="0"/>
              <a:t>Read the slide. </a:t>
            </a:r>
            <a:r>
              <a:rPr lang="en-US" b="0" dirty="0" smtClean="0"/>
              <a:t>Explain </a:t>
            </a:r>
            <a:r>
              <a:rPr lang="en-US" b="0" dirty="0" smtClean="0"/>
              <a:t>that all the factors</a:t>
            </a:r>
            <a:r>
              <a:rPr lang="en-US" b="0" baseline="0" dirty="0" smtClean="0"/>
              <a:t> listed can either promote or inhibit the development of your SBIRT program. </a:t>
            </a:r>
          </a:p>
          <a:p>
            <a:endParaRPr lang="en-US" b="0" baseline="0" dirty="0" smtClean="0"/>
          </a:p>
          <a:p>
            <a:r>
              <a:rPr lang="en-US" b="1" baseline="0" dirty="0" smtClean="0"/>
              <a:t>Optional discussion: </a:t>
            </a:r>
            <a:r>
              <a:rPr lang="en-US" b="0" baseline="0" dirty="0" smtClean="0"/>
              <a:t>Looking at the list, what are the strengths/weakness of your organization?</a:t>
            </a:r>
            <a:endParaRPr lang="en-US" b="0" dirty="0" smtClean="0"/>
          </a:p>
          <a:p>
            <a:endParaRPr lang="en-US" b="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a:t>
            </a:r>
            <a:r>
              <a:rPr lang="en-US" sz="1200" baseline="0" dirty="0" smtClean="0">
                <a:latin typeface="Microsoft Sans Serif" pitchFamily="34" charset="0"/>
                <a:cs typeface="Microsoft Sans Serif" pitchFamily="34" charset="0"/>
              </a:rPr>
              <a:t> Manual, </a:t>
            </a:r>
            <a:r>
              <a:rPr lang="en-US" sz="1200" dirty="0" smtClean="0">
                <a:latin typeface="Microsoft Sans Serif" pitchFamily="34" charset="0"/>
                <a:cs typeface="Microsoft Sans Serif" pitchFamily="34" charset="0"/>
              </a:rPr>
              <a:t>National Center on Addiction and Substance Abuse at Columbia University: An SBIRT Implementation and Process Change Manual for Practitioners  can be found at:</a:t>
            </a:r>
          </a:p>
          <a:p>
            <a:r>
              <a:rPr lang="en-US" sz="1200" dirty="0" smtClean="0">
                <a:solidFill>
                  <a:srgbClr val="FFFF00"/>
                </a:solidFill>
                <a:latin typeface="Microsoft Sans Serif" pitchFamily="34" charset="0"/>
                <a:cs typeface="Microsoft Sans Serif" pitchFamily="34" charset="0"/>
              </a:rPr>
              <a:t>https://www.centeronaddiction.org/sites/default/files/files/An-SBIRT-implementation-and-process-change-manual-for-practitioners.pdf</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 website, Wisconsin Safe and Healthy Schools Center: School SBIRT Implementation Project can be found at:</a:t>
            </a:r>
          </a:p>
          <a:p>
            <a:r>
              <a:rPr lang="en-US" sz="1200" dirty="0" smtClean="0">
                <a:solidFill>
                  <a:srgbClr val="FFFF00"/>
                </a:solidFill>
                <a:latin typeface="Microsoft Sans Serif" pitchFamily="34" charset="0"/>
                <a:cs typeface="Microsoft Sans Serif" pitchFamily="34" charset="0"/>
              </a:rPr>
              <a:t>http://www.wishschools.org/resources/schoolsbirt.cfm </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 checklist,</a:t>
            </a:r>
            <a:r>
              <a:rPr lang="en-US" sz="1200" baseline="0" dirty="0" smtClean="0">
                <a:latin typeface="Microsoft Sans Serif" pitchFamily="34" charset="0"/>
                <a:cs typeface="Microsoft Sans Serif" pitchFamily="34" charset="0"/>
              </a:rPr>
              <a:t> </a:t>
            </a:r>
            <a:r>
              <a:rPr lang="en-US" sz="1200" dirty="0" smtClean="0">
                <a:latin typeface="Microsoft Sans Serif" pitchFamily="34" charset="0"/>
                <a:cs typeface="Microsoft Sans Serif" pitchFamily="34" charset="0"/>
              </a:rPr>
              <a:t>National Council for Behavioral Health: SBIRT Implementation Checklist can be found at:</a:t>
            </a:r>
          </a:p>
          <a:p>
            <a:r>
              <a:rPr lang="en-US" sz="1200" dirty="0" smtClean="0">
                <a:solidFill>
                  <a:srgbClr val="FFFF00"/>
                </a:solidFill>
                <a:latin typeface="Microsoft Sans Serif" pitchFamily="34" charset="0"/>
                <a:cs typeface="Microsoft Sans Serif" pitchFamily="34" charset="0"/>
              </a:rPr>
              <a:t>http://www.nationalcouncildocs.net/wp-content/uploads/2014/10/SBIRT-Implementation-Checklist.pdf</a:t>
            </a:r>
          </a:p>
          <a:p>
            <a:endParaRPr lang="en-US" b="1"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77214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These FREE evidenced-based manuals are the current gold standard in the field. They are written and compiled by preeminent experts in the field and make a good starting place for designing your SBIRT program</a:t>
            </a:r>
            <a:r>
              <a:rPr lang="en-US" b="0" baseline="0" dirty="0" smtClean="0"/>
              <a:t>.</a:t>
            </a:r>
          </a:p>
          <a:p>
            <a:endParaRPr lang="en-US" b="0" baseline="0" dirty="0" smtClean="0"/>
          </a:p>
          <a:p>
            <a:r>
              <a:rPr lang="en-US" dirty="0" smtClean="0"/>
              <a:t>The National Center for Mental Health and Juvenile Justice (NCMHJJ) is currently funded by the Conrad N. Hilton Foundation to pilot use of the SBIRT framework in juvenile justice settings to facilitate early identification and treatment of youth with or at risk for developing a substance use disorder. Using a three-phase project of planning, testing and implementation, and dissemination of findings.</a:t>
            </a:r>
          </a:p>
          <a:p>
            <a:r>
              <a:rPr lang="en-US" b="0" dirty="0" smtClean="0"/>
              <a:t>SOURCE: https://www.ncmhjj.com/resources/sbirt-juvenile-justice-project-description/</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a:t>
            </a:fld>
            <a:endParaRPr lang="en-US"/>
          </a:p>
        </p:txBody>
      </p:sp>
    </p:spTree>
    <p:extLst>
      <p:ext uri="{BB962C8B-B14F-4D97-AF65-F5344CB8AC3E}">
        <p14:creationId xmlns:p14="http://schemas.microsoft.com/office/powerpoint/2010/main" val="407819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Read the information on the slide</a:t>
            </a:r>
            <a:endParaRPr lang="en-US" b="1" baseline="0" dirty="0" smtClean="0"/>
          </a:p>
          <a:p>
            <a:r>
              <a:rPr lang="en-US" b="1" baseline="0" dirty="0" smtClean="0"/>
              <a:t>Optional discussion: </a:t>
            </a:r>
            <a:r>
              <a:rPr lang="en-US" b="0" baseline="0" dirty="0" smtClean="0"/>
              <a:t>How does your agency handle screening, intervention and referral for other issues? (For example, Depression, High BP, Vision/Hearing loss)? Can those processes already in place at your agency be used as a framework for implementing SBIRT? Why or why not?</a:t>
            </a:r>
            <a:endParaRPr lang="en-US" b="1"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5</a:t>
            </a:fld>
            <a:endParaRPr lang="en-US"/>
          </a:p>
        </p:txBody>
      </p:sp>
    </p:spTree>
    <p:extLst>
      <p:ext uri="{BB962C8B-B14F-4D97-AF65-F5344CB8AC3E}">
        <p14:creationId xmlns:p14="http://schemas.microsoft.com/office/powerpoint/2010/main" val="301247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TRAINER</a:t>
            </a:r>
            <a:r>
              <a:rPr lang="en-US" b="1" baseline="0" dirty="0" smtClean="0"/>
              <a:t> NOTES</a:t>
            </a:r>
            <a:r>
              <a:rPr lang="en-US" b="0" baseline="0" dirty="0" smtClean="0"/>
              <a:t>: Make allowances for the material and logistical resources you will need to  create a successful screening program. Allocate Space and time as well as give training, and booster trainings.</a:t>
            </a:r>
          </a:p>
          <a:p>
            <a:endParaRPr lang="en-US" b="1" baseline="0" dirty="0" smtClean="0"/>
          </a:p>
          <a:p>
            <a:r>
              <a:rPr lang="en-US" dirty="0" smtClean="0"/>
              <a:t>Involve as many staff members as possible. This shows respect for the team.</a:t>
            </a:r>
            <a:r>
              <a:rPr lang="en-US" baseline="0" dirty="0" smtClean="0"/>
              <a:t> </a:t>
            </a:r>
            <a:r>
              <a:rPr lang="en-US" dirty="0" smtClean="0"/>
              <a:t>The support of management and stakeholders is important to implementing SBIRT, regardless of setting. In addition, staff members are more likely to invest in SBIRT implementation if they are involved in planning from the start. In a small system (e.g., a primary care practice), it may be best to involve all staff members in the process. In a large system (e.g., a hospital system), an important first step is identifying appropriate planning participants from among service components. Who are the primary stakeholders? Who has useful skills and experience? Involving staff members from a range of disciplines and experiential backgrounds facilitates effective planning. </a:t>
            </a:r>
          </a:p>
          <a:p>
            <a:endParaRPr lang="en-US" b="1"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a:t>
            </a:r>
          </a:p>
          <a:p>
            <a:r>
              <a:rPr lang="en-US" sz="1200" kern="1200" dirty="0" smtClean="0">
                <a:solidFill>
                  <a:schemeClr val="tx1"/>
                </a:solidFill>
                <a:effectLst/>
                <a:latin typeface="+mn-lt"/>
                <a:ea typeface="+mn-ea"/>
                <a:cs typeface="+mn-cs"/>
              </a:rPr>
              <a:t>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6</a:t>
            </a:fld>
            <a:endParaRPr lang="en-US"/>
          </a:p>
        </p:txBody>
      </p:sp>
    </p:spTree>
    <p:extLst>
      <p:ext uri="{BB962C8B-B14F-4D97-AF65-F5344CB8AC3E}">
        <p14:creationId xmlns:p14="http://schemas.microsoft.com/office/powerpoint/2010/main" val="30428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More information </a:t>
            </a:r>
            <a:r>
              <a:rPr lang="en-US" sz="1200" b="0" i="0" kern="1200" dirty="0" smtClean="0">
                <a:solidFill>
                  <a:schemeClr val="tx1"/>
                </a:solidFill>
                <a:effectLst/>
                <a:latin typeface="+mn-lt"/>
                <a:ea typeface="+mn-ea"/>
                <a:cs typeface="+mn-cs"/>
              </a:rPr>
              <a:t>and an overview of an effort that seeks to pilot use of the SBIRT framework in juvenile justice settings to facilitate early identification and treatment of youth with</a:t>
            </a:r>
            <a:r>
              <a:rPr lang="en-US" sz="1200" b="0" i="0" kern="1200" baseline="0" dirty="0" smtClean="0">
                <a:solidFill>
                  <a:schemeClr val="tx1"/>
                </a:solidFill>
                <a:effectLst/>
                <a:latin typeface="+mn-lt"/>
                <a:ea typeface="+mn-ea"/>
                <a:cs typeface="+mn-cs"/>
              </a:rPr>
              <a:t> or </a:t>
            </a:r>
            <a:r>
              <a:rPr lang="en-US" sz="1200" b="0" i="0" kern="1200" dirty="0" smtClean="0">
                <a:solidFill>
                  <a:schemeClr val="tx1"/>
                </a:solidFill>
                <a:effectLst/>
                <a:latin typeface="+mn-lt"/>
                <a:ea typeface="+mn-ea"/>
                <a:cs typeface="+mn-cs"/>
              </a:rPr>
              <a:t>at risk for developing a substance use disorder</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can be found in the online presentation “SBIRT for Youth Learning Community: Developing an SBIRT Model for Use in Juvenile Justice Settings” by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Karli </a:t>
            </a:r>
            <a:r>
              <a:rPr lang="en-US" sz="1200" b="0" i="0" kern="1200" dirty="0" err="1" smtClean="0">
                <a:solidFill>
                  <a:schemeClr val="tx1"/>
                </a:solidFill>
                <a:effectLst/>
                <a:latin typeface="+mn-lt"/>
                <a:ea typeface="+mn-ea"/>
                <a:cs typeface="+mn-cs"/>
              </a:rPr>
              <a:t>Keator</a:t>
            </a:r>
            <a:r>
              <a:rPr lang="en-US" sz="1200" b="0" i="0" kern="1200" dirty="0" smtClean="0">
                <a:solidFill>
                  <a:schemeClr val="tx1"/>
                </a:solidFill>
                <a:effectLst/>
                <a:latin typeface="+mn-lt"/>
                <a:ea typeface="+mn-ea"/>
                <a:cs typeface="+mn-cs"/>
              </a:rPr>
              <a:t>, MPH, the Division Director for Juvenile Justice at Policy Research Associates (PRA).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Presentation: “SBIRT for Youth Learning Community: Developing an SBIRT Model for Use in Juvenile Justice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http://my.ireta.org/node/1305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3E137A-253E-4BB0-AB83-1C166B8FDEA2}" type="slidenum">
              <a:rPr lang="en-US" smtClean="0"/>
              <a:pPr/>
              <a:t>7</a:t>
            </a:fld>
            <a:endParaRPr lang="en-US"/>
          </a:p>
        </p:txBody>
      </p:sp>
    </p:spTree>
    <p:extLst>
      <p:ext uri="{BB962C8B-B14F-4D97-AF65-F5344CB8AC3E}">
        <p14:creationId xmlns:p14="http://schemas.microsoft.com/office/powerpoint/2010/main" val="133515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When creating SBIRT Teams-</a:t>
            </a:r>
            <a:r>
              <a:rPr lang="en-US" b="0" dirty="0" smtClean="0"/>
              <a:t>Assign </a:t>
            </a:r>
            <a:r>
              <a:rPr lang="en-US" dirty="0" smtClean="0"/>
              <a:t>clear roles and responsibilities appointing one staff member as the SBIRT coordinator may be helpful. This person can ensure that all staff members understand their roles and responsibilities and that all necessary planning tasks are completed. Develop collaborations and partnerships. Collaboration is critical, no matter the size of a system. </a:t>
            </a:r>
          </a:p>
          <a:p>
            <a:endParaRPr lang="en-US" dirty="0" smtClean="0"/>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8</a:t>
            </a:fld>
            <a:endParaRPr lang="en-US"/>
          </a:p>
        </p:txBody>
      </p:sp>
    </p:spTree>
    <p:extLst>
      <p:ext uri="{BB962C8B-B14F-4D97-AF65-F5344CB8AC3E}">
        <p14:creationId xmlns:p14="http://schemas.microsoft.com/office/powerpoint/2010/main" val="300971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Read the slide.</a:t>
            </a:r>
          </a:p>
          <a:p>
            <a:endParaRPr lang="en-US" b="0" baseline="0" dirty="0" smtClean="0"/>
          </a:p>
          <a:p>
            <a:r>
              <a:rPr lang="en-US" b="1" baseline="0" dirty="0" smtClean="0"/>
              <a:t>More information </a:t>
            </a:r>
            <a:r>
              <a:rPr lang="en-US" b="0" baseline="0" dirty="0" smtClean="0"/>
              <a:t>on reducing barriers to treatment can be found at the Network for the Improvement of Addiction Treatment (</a:t>
            </a:r>
            <a:r>
              <a:rPr lang="en-US" b="0" baseline="0" dirty="0" err="1" smtClean="0"/>
              <a:t>NIATx</a:t>
            </a:r>
            <a:r>
              <a:rPr lang="en-US" b="0" baseline="0" dirty="0" smtClean="0"/>
              <a:t>) website below:</a:t>
            </a:r>
          </a:p>
          <a:p>
            <a:r>
              <a:rPr lang="en-US" b="0" dirty="0" smtClean="0"/>
              <a:t>https://niatx.net/Home/Home.aspx</a:t>
            </a:r>
          </a:p>
          <a:p>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is an easy to use model of process improvement designed specifically for behavioral health</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offers an assortment of tools called the Process Improvement Toolbox</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designed to help you successfully implement change</a:t>
            </a:r>
            <a:r>
              <a:rPr lang="en-US" sz="1200" b="0" i="0" kern="1200" baseline="0" dirty="0" smtClean="0">
                <a:solidFill>
                  <a:schemeClr val="tx1"/>
                </a:solidFill>
                <a:effectLst/>
                <a:latin typeface="+mn-lt"/>
                <a:ea typeface="+mn-ea"/>
                <a:cs typeface="+mn-cs"/>
              </a:rPr>
              <a:t> at the link below:</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https://niatx.net/Content/ContentPage.aspx?PNID=2&amp;NID=18</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426083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1341"/>
            <a:ext cx="9144000" cy="8382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0" y="5562600"/>
            <a:ext cx="1162621" cy="1295400"/>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7696200" y="5410200"/>
            <a:ext cx="1447800" cy="14478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5704522"/>
            <a:ext cx="9144000" cy="1200329"/>
          </a:xfrm>
          <a:prstGeom prst="rect">
            <a:avLst/>
          </a:prstGeom>
          <a:noFill/>
        </p:spPr>
        <p:txBody>
          <a:bodyPr wrap="square" rtlCol="0">
            <a:spAutoFit/>
          </a:bodyPr>
          <a:lstStyle/>
          <a:p>
            <a:pPr algn="ctr"/>
            <a:r>
              <a:rPr lang="en-US" sz="3600" dirty="0" smtClean="0">
                <a:solidFill>
                  <a:srgbClr val="FFFF00"/>
                </a:solidFill>
                <a:latin typeface="Microsoft Sans Serif" pitchFamily="34" charset="0"/>
                <a:cs typeface="Microsoft Sans Serif" pitchFamily="34" charset="0"/>
              </a:rPr>
              <a:t>SBIRT Implementation</a:t>
            </a:r>
          </a:p>
          <a:p>
            <a:pPr algn="ctr"/>
            <a:r>
              <a:rPr lang="en-US" sz="3600" dirty="0" smtClean="0">
                <a:solidFill>
                  <a:srgbClr val="FFFF00"/>
                </a:solidFill>
                <a:latin typeface="Microsoft Sans Serif" pitchFamily="34" charset="0"/>
                <a:cs typeface="Microsoft Sans Serif" pitchFamily="34" charset="0"/>
              </a:rPr>
              <a:t>In Juvenile Justice</a:t>
            </a:r>
            <a:endParaRPr lang="en-US" sz="3600" dirty="0">
              <a:solidFill>
                <a:srgbClr val="FFFF00"/>
              </a:solidFill>
              <a:latin typeface="Microsoft Sans Serif" pitchFamily="34" charset="0"/>
              <a:cs typeface="Microsoft Sans Serif" pitchFamily="34" charset="0"/>
            </a:endParaRPr>
          </a:p>
        </p:txBody>
      </p:sp>
      <p:pic>
        <p:nvPicPr>
          <p:cNvPr id="10" name="Picture 2" descr="Image result for implementation .gov"/>
          <p:cNvPicPr>
            <a:picLocks noChangeAspect="1" noChangeArrowheads="1"/>
          </p:cNvPicPr>
          <p:nvPr/>
        </p:nvPicPr>
        <p:blipFill>
          <a:blip r:embed="rId5" cstate="print"/>
          <a:srcRect/>
          <a:stretch>
            <a:fillRect/>
          </a:stretch>
        </p:blipFill>
        <p:spPr bwMode="auto">
          <a:xfrm>
            <a:off x="1752600" y="1600200"/>
            <a:ext cx="5715000" cy="3981450"/>
          </a:xfrm>
          <a:prstGeom prst="rect">
            <a:avLst/>
          </a:prstGeom>
          <a:noFill/>
        </p:spPr>
      </p:pic>
    </p:spTree>
    <p:extLst>
      <p:ext uri="{BB962C8B-B14F-4D97-AF65-F5344CB8AC3E}">
        <p14:creationId xmlns:p14="http://schemas.microsoft.com/office/powerpoint/2010/main" val="290202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Assessing Resources and Barriers: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Let’s Try It!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8229600" cy="2514599"/>
          </a:xfrm>
        </p:spPr>
        <p:txBody>
          <a:bodyPr>
            <a:noAutofit/>
          </a:bodyPr>
          <a:lstStyle/>
          <a:p>
            <a:r>
              <a:rPr lang="en-US" sz="4000" dirty="0" smtClean="0">
                <a:latin typeface="Microsoft Sans Serif" pitchFamily="34" charset="0"/>
                <a:cs typeface="Microsoft Sans Serif" pitchFamily="34" charset="0"/>
              </a:rPr>
              <a:t>Partner with colleague from your program</a:t>
            </a:r>
          </a:p>
          <a:p>
            <a:r>
              <a:rPr lang="en-US" sz="4000" dirty="0" smtClean="0">
                <a:latin typeface="Microsoft Sans Serif" pitchFamily="34" charset="0"/>
                <a:cs typeface="Microsoft Sans Serif" pitchFamily="34" charset="0"/>
              </a:rPr>
              <a:t>List resources</a:t>
            </a:r>
          </a:p>
          <a:p>
            <a:r>
              <a:rPr lang="en-US" sz="4000" dirty="0" smtClean="0">
                <a:latin typeface="Microsoft Sans Serif" pitchFamily="34" charset="0"/>
                <a:cs typeface="Microsoft Sans Serif" pitchFamily="34" charset="0"/>
              </a:rPr>
              <a:t>Identify barriers</a:t>
            </a:r>
          </a:p>
          <a:p>
            <a:r>
              <a:rPr lang="en-US" sz="4000" dirty="0" smtClean="0">
                <a:latin typeface="Microsoft Sans Serif" pitchFamily="34" charset="0"/>
                <a:cs typeface="Microsoft Sans Serif" pitchFamily="34" charset="0"/>
              </a:rPr>
              <a:t>Develop an initial action plan </a:t>
            </a:r>
            <a:endParaRPr lang="en-US" sz="4000" dirty="0">
              <a:latin typeface="Microsoft Sans Serif" pitchFamily="34" charset="0"/>
              <a:cs typeface="Microsoft Sans Serif" pitchFamily="34" charset="0"/>
            </a:endParaRPr>
          </a:p>
        </p:txBody>
      </p:sp>
      <p:sp>
        <p:nvSpPr>
          <p:cNvPr id="4" name="TextBox 3"/>
          <p:cNvSpPr txBox="1"/>
          <p:nvPr/>
        </p:nvSpPr>
        <p:spPr>
          <a:xfrm>
            <a:off x="0" y="5638800"/>
            <a:ext cx="9144000" cy="923330"/>
          </a:xfrm>
          <a:prstGeom prst="rect">
            <a:avLst/>
          </a:prstGeom>
          <a:noFill/>
        </p:spPr>
        <p:txBody>
          <a:bodyPr wrap="square" rtlCol="0">
            <a:spAutoFit/>
          </a:bodyPr>
          <a:lstStyle/>
          <a:p>
            <a:pPr algn="ctr"/>
            <a:r>
              <a:rPr lang="en-US" sz="5400" i="1" dirty="0" smtClean="0">
                <a:solidFill>
                  <a:srgbClr val="FFFF00"/>
                </a:solidFill>
                <a:latin typeface="Microsoft Sans Serif" pitchFamily="34" charset="0"/>
                <a:cs typeface="Microsoft Sans Serif" pitchFamily="34" charset="0"/>
              </a:rPr>
              <a:t>How did it go?</a:t>
            </a:r>
            <a:endParaRPr lang="en-US" sz="5400" i="1"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Four: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Build Your SBIRT Protocols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latin typeface="Microsoft Sans Serif" pitchFamily="34" charset="0"/>
                <a:cs typeface="Microsoft Sans Serif" pitchFamily="34" charset="0"/>
              </a:rPr>
              <a:t>Based on results from Step 3, develop a SBIRT protocol that is a good fit for your program and the adolescents you serve</a:t>
            </a:r>
          </a:p>
          <a:p>
            <a:pPr lvl="1"/>
            <a:r>
              <a:rPr lang="en-US" dirty="0" smtClean="0">
                <a:latin typeface="Microsoft Sans Serif" pitchFamily="34" charset="0"/>
                <a:cs typeface="Microsoft Sans Serif" pitchFamily="34" charset="0"/>
              </a:rPr>
              <a:t>Screening tools and procedures</a:t>
            </a:r>
          </a:p>
          <a:p>
            <a:pPr lvl="1"/>
            <a:r>
              <a:rPr lang="en-US" dirty="0" smtClean="0">
                <a:latin typeface="Microsoft Sans Serif" pitchFamily="34" charset="0"/>
                <a:cs typeface="Microsoft Sans Serif" pitchFamily="34" charset="0"/>
              </a:rPr>
              <a:t>Tailor brief intervention approaches</a:t>
            </a:r>
          </a:p>
          <a:p>
            <a:pPr lvl="1"/>
            <a:r>
              <a:rPr lang="en-US" dirty="0" smtClean="0">
                <a:latin typeface="Microsoft Sans Serif" pitchFamily="34" charset="0"/>
                <a:cs typeface="Microsoft Sans Serif" pitchFamily="34" charset="0"/>
              </a:rPr>
              <a:t>Draft initial plans for effective referrals to treatment; begin networking with potential community partners</a:t>
            </a:r>
          </a:p>
          <a:p>
            <a:pPr lvl="1"/>
            <a:r>
              <a:rPr lang="en-US" dirty="0" smtClean="0">
                <a:latin typeface="Microsoft Sans Serif" pitchFamily="34" charset="0"/>
                <a:cs typeface="Microsoft Sans Serif" pitchFamily="34" charset="0"/>
              </a:rPr>
              <a:t>Create plans for collecting data on SBIRT services delivered</a:t>
            </a:r>
          </a:p>
          <a:p>
            <a:pPr lvl="1"/>
            <a:r>
              <a:rPr lang="en-US" dirty="0" smtClean="0">
                <a:latin typeface="Microsoft Sans Serif" pitchFamily="34" charset="0"/>
                <a:cs typeface="Microsoft Sans Serif" pitchFamily="34" charset="0"/>
              </a:rPr>
              <a:t>Create processes to facilitate billing and completion of administrative duties</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Review protocols with entire SBIRT team, modify to address team’s concerns. Have team sign off on plan to assure consensus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Microsoft Sans Serif" pitchFamily="34" charset="0"/>
                <a:cs typeface="Microsoft Sans Serif" pitchFamily="34" charset="0"/>
              </a:rPr>
              <a:t>Client Flow</a:t>
            </a:r>
            <a:endParaRPr lang="en-US" b="1" dirty="0">
              <a:solidFill>
                <a:srgbClr val="FFFF00"/>
              </a:solidFill>
              <a:latin typeface="Microsoft Sans Serif" pitchFamily="34" charset="0"/>
              <a:cs typeface="Microsoft Sans Serif" pitchFamily="34" charset="0"/>
            </a:endParaRPr>
          </a:p>
        </p:txBody>
      </p:sp>
      <p:sp>
        <p:nvSpPr>
          <p:cNvPr id="4" name="Rectangle 3"/>
          <p:cNvSpPr/>
          <p:nvPr/>
        </p:nvSpPr>
        <p:spPr>
          <a:xfrm>
            <a:off x="533400" y="2895600"/>
            <a:ext cx="1828800" cy="1219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Police or School Bring Charges</a:t>
            </a:r>
            <a:endParaRPr lang="en-US" dirty="0">
              <a:solidFill>
                <a:schemeClr val="bg1"/>
              </a:solidFill>
              <a:latin typeface="Microsoft Sans Serif" pitchFamily="34" charset="0"/>
              <a:cs typeface="Microsoft Sans Serif" pitchFamily="34" charset="0"/>
            </a:endParaRPr>
          </a:p>
        </p:txBody>
      </p:sp>
      <p:sp>
        <p:nvSpPr>
          <p:cNvPr id="5" name="Right Arrow 4"/>
          <p:cNvSpPr/>
          <p:nvPr/>
        </p:nvSpPr>
        <p:spPr>
          <a:xfrm>
            <a:off x="2362200" y="32004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a:off x="2133600" y="2133600"/>
            <a:ext cx="1219200" cy="792480"/>
          </a:xfrm>
          <a:prstGeom prst="bentArrow">
            <a:avLst>
              <a:gd name="adj1" fmla="val 28606"/>
              <a:gd name="adj2" fmla="val 25000"/>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V="1">
            <a:off x="2133600" y="4038600"/>
            <a:ext cx="1219200" cy="914400"/>
          </a:xfrm>
          <a:prstGeom prst="ben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352800" y="19812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Truancy</a:t>
            </a:r>
            <a:endParaRPr lang="en-US" dirty="0">
              <a:solidFill>
                <a:schemeClr val="bg1"/>
              </a:solidFill>
              <a:latin typeface="Microsoft Sans Serif" pitchFamily="34" charset="0"/>
              <a:cs typeface="Microsoft Sans Serif" pitchFamily="34" charset="0"/>
            </a:endParaRPr>
          </a:p>
        </p:txBody>
      </p:sp>
      <p:sp>
        <p:nvSpPr>
          <p:cNvPr id="12" name="Rectangle 11"/>
          <p:cNvSpPr/>
          <p:nvPr/>
        </p:nvSpPr>
        <p:spPr>
          <a:xfrm>
            <a:off x="3352800" y="43434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Diversion</a:t>
            </a:r>
          </a:p>
          <a:p>
            <a:pPr algn="ctr"/>
            <a:r>
              <a:rPr lang="en-US" dirty="0" smtClean="0">
                <a:solidFill>
                  <a:schemeClr val="bg1"/>
                </a:solidFill>
                <a:latin typeface="Microsoft Sans Serif" pitchFamily="34" charset="0"/>
                <a:cs typeface="Microsoft Sans Serif" pitchFamily="34" charset="0"/>
              </a:rPr>
              <a:t>Programs</a:t>
            </a:r>
            <a:endParaRPr lang="en-US" dirty="0">
              <a:solidFill>
                <a:schemeClr val="bg1"/>
              </a:solidFill>
              <a:latin typeface="Microsoft Sans Serif" pitchFamily="34" charset="0"/>
              <a:cs typeface="Microsoft Sans Serif" pitchFamily="34" charset="0"/>
            </a:endParaRPr>
          </a:p>
        </p:txBody>
      </p:sp>
      <p:sp>
        <p:nvSpPr>
          <p:cNvPr id="13" name="Rectangle 12"/>
          <p:cNvSpPr/>
          <p:nvPr/>
        </p:nvSpPr>
        <p:spPr>
          <a:xfrm>
            <a:off x="3352800" y="31242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Traditional Tract</a:t>
            </a:r>
            <a:endParaRPr lang="en-US" dirty="0">
              <a:solidFill>
                <a:schemeClr val="bg1"/>
              </a:solidFill>
              <a:latin typeface="Microsoft Sans Serif" pitchFamily="34" charset="0"/>
              <a:cs typeface="Microsoft Sans Serif" pitchFamily="34" charset="0"/>
            </a:endParaRPr>
          </a:p>
        </p:txBody>
      </p:sp>
      <p:sp>
        <p:nvSpPr>
          <p:cNvPr id="16" name="Bent Arrow 15"/>
          <p:cNvSpPr/>
          <p:nvPr/>
        </p:nvSpPr>
        <p:spPr>
          <a:xfrm>
            <a:off x="2133600" y="1219200"/>
            <a:ext cx="1219200" cy="1402080"/>
          </a:xfrm>
          <a:prstGeom prst="bentArrow">
            <a:avLst>
              <a:gd name="adj1" fmla="val 19856"/>
              <a:gd name="adj2" fmla="val 25000"/>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2133600" y="4495800"/>
            <a:ext cx="1295400" cy="1402080"/>
          </a:xfrm>
          <a:prstGeom prst="bentArrow">
            <a:avLst>
              <a:gd name="adj1" fmla="val 19856"/>
              <a:gd name="adj2" fmla="val 24375"/>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3429000" y="53340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19" name="Rectangle 18"/>
          <p:cNvSpPr/>
          <p:nvPr/>
        </p:nvSpPr>
        <p:spPr>
          <a:xfrm>
            <a:off x="3352800" y="10668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20" name="Right Arrow 19"/>
          <p:cNvSpPr/>
          <p:nvPr/>
        </p:nvSpPr>
        <p:spPr>
          <a:xfrm>
            <a:off x="4724400" y="9906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724400" y="14478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724400" y="1905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724400" y="2362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724400" y="3048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724400" y="3505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4724400" y="4267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724400" y="47244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724400" y="52578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724400" y="5715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715000" y="10668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2" name="Rectangle 31"/>
          <p:cNvSpPr/>
          <p:nvPr/>
        </p:nvSpPr>
        <p:spPr>
          <a:xfrm>
            <a:off x="5715000" y="1524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3" name="Rectangle 32"/>
          <p:cNvSpPr/>
          <p:nvPr/>
        </p:nvSpPr>
        <p:spPr>
          <a:xfrm>
            <a:off x="5715000" y="24384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4" name="Rectangle 33"/>
          <p:cNvSpPr/>
          <p:nvPr/>
        </p:nvSpPr>
        <p:spPr>
          <a:xfrm>
            <a:off x="5715000" y="1981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5" name="Rectangle 34"/>
          <p:cNvSpPr/>
          <p:nvPr/>
        </p:nvSpPr>
        <p:spPr>
          <a:xfrm>
            <a:off x="5715000" y="3048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6" name="Rectangle 35"/>
          <p:cNvSpPr/>
          <p:nvPr/>
        </p:nvSpPr>
        <p:spPr>
          <a:xfrm>
            <a:off x="5715000" y="35814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7" name="Rectangle 36"/>
          <p:cNvSpPr/>
          <p:nvPr/>
        </p:nvSpPr>
        <p:spPr>
          <a:xfrm>
            <a:off x="5715000" y="4267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8" name="Rectangle 37"/>
          <p:cNvSpPr/>
          <p:nvPr/>
        </p:nvSpPr>
        <p:spPr>
          <a:xfrm>
            <a:off x="5715000" y="48006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9" name="Rectangle 38"/>
          <p:cNvSpPr/>
          <p:nvPr/>
        </p:nvSpPr>
        <p:spPr>
          <a:xfrm>
            <a:off x="5715000" y="5334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40" name="Rectangle 39"/>
          <p:cNvSpPr/>
          <p:nvPr/>
        </p:nvSpPr>
        <p:spPr>
          <a:xfrm>
            <a:off x="5715000" y="5791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41" name="Oval 40"/>
          <p:cNvSpPr/>
          <p:nvPr/>
        </p:nvSpPr>
        <p:spPr>
          <a:xfrm>
            <a:off x="0" y="457200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Microsoft Sans Serif" pitchFamily="34" charset="0"/>
                <a:cs typeface="Microsoft Sans Serif" pitchFamily="34" charset="0"/>
              </a:rPr>
              <a:t>S</a:t>
            </a:r>
            <a:endParaRPr lang="en-US" sz="2000" dirty="0">
              <a:solidFill>
                <a:schemeClr val="bg1"/>
              </a:solidFill>
              <a:latin typeface="Microsoft Sans Serif" pitchFamily="34" charset="0"/>
              <a:cs typeface="Microsoft Sans Serif" pitchFamily="34" charset="0"/>
            </a:endParaRPr>
          </a:p>
        </p:txBody>
      </p:sp>
      <p:sp>
        <p:nvSpPr>
          <p:cNvPr id="42" name="Oval 41"/>
          <p:cNvSpPr/>
          <p:nvPr/>
        </p:nvSpPr>
        <p:spPr>
          <a:xfrm>
            <a:off x="228600" y="556260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Microsoft Sans Serif" pitchFamily="34" charset="0"/>
                <a:cs typeface="Microsoft Sans Serif" pitchFamily="34" charset="0"/>
              </a:rPr>
              <a:t>BI</a:t>
            </a:r>
            <a:endParaRPr lang="en-US" sz="2000" dirty="0">
              <a:solidFill>
                <a:schemeClr val="bg1"/>
              </a:solidFill>
              <a:latin typeface="Microsoft Sans Serif" pitchFamily="34" charset="0"/>
              <a:cs typeface="Microsoft Sans Serif" pitchFamily="34" charset="0"/>
            </a:endParaRPr>
          </a:p>
        </p:txBody>
      </p:sp>
      <p:sp>
        <p:nvSpPr>
          <p:cNvPr id="43" name="Oval 42"/>
          <p:cNvSpPr/>
          <p:nvPr/>
        </p:nvSpPr>
        <p:spPr>
          <a:xfrm>
            <a:off x="1371600" y="5715000"/>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Microsoft Sans Serif" pitchFamily="34" charset="0"/>
                <a:cs typeface="Microsoft Sans Serif" pitchFamily="34" charset="0"/>
              </a:rPr>
              <a:t>RT</a:t>
            </a:r>
            <a:endParaRPr lang="en-US" sz="2000" dirty="0">
              <a:solidFill>
                <a:schemeClr val="bg1"/>
              </a:solidFill>
              <a:latin typeface="Microsoft Sans Serif" pitchFamily="34" charset="0"/>
              <a:cs typeface="Microsoft Sans Serif" pitchFamily="34" charset="0"/>
            </a:endParaRPr>
          </a:p>
        </p:txBody>
      </p:sp>
      <p:sp>
        <p:nvSpPr>
          <p:cNvPr id="44" name="Slide Number Placeholder 43"/>
          <p:cNvSpPr>
            <a:spLocks noGrp="1"/>
          </p:cNvSpPr>
          <p:nvPr>
            <p:ph type="sldNum" sz="quarter" idx="12"/>
          </p:nvPr>
        </p:nvSpPr>
        <p:spPr/>
        <p:txBody>
          <a:bodyPr/>
          <a:lstStyle/>
          <a:p>
            <a:fld id="{7BB5887B-BB3E-4BA5-8A1E-2508AB54A26D}" type="slidenum">
              <a:rPr lang="en-US" smtClean="0"/>
              <a:pPr/>
              <a:t>12</a:t>
            </a:fld>
            <a:endParaRPr lang="en-US"/>
          </a:p>
        </p:txBody>
      </p:sp>
    </p:spTree>
    <p:extLst>
      <p:ext uri="{BB962C8B-B14F-4D97-AF65-F5344CB8AC3E}">
        <p14:creationId xmlns:p14="http://schemas.microsoft.com/office/powerpoint/2010/main" val="11393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linds(horizontal)">
                                      <p:cBhvr>
                                        <p:cTn id="71" dur="500"/>
                                        <p:tgtEl>
                                          <p:spTgt spid="4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linds(horizontal)">
                                      <p:cBhvr>
                                        <p:cTn id="74" dur="500"/>
                                        <p:tgtEl>
                                          <p:spTgt spid="3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linds(horizontal)">
                                      <p:cBhvr>
                                        <p:cTn id="86" dur="500"/>
                                        <p:tgtEl>
                                          <p:spTgt spid="3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linds(horizontal)">
                                      <p:cBhvr>
                                        <p:cTn id="95" dur="500"/>
                                        <p:tgtEl>
                                          <p:spTgt spid="3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linds(horizontal)">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ppt_x"/>
                                          </p:val>
                                        </p:tav>
                                        <p:tav tm="100000">
                                          <p:val>
                                            <p:strVal val="#ppt_x"/>
                                          </p:val>
                                        </p:tav>
                                      </p:tavLst>
                                    </p:anim>
                                    <p:anim calcmode="lin" valueType="num">
                                      <p:cBhvr additive="base">
                                        <p:cTn id="108" dur="500" fill="hold"/>
                                        <p:tgtEl>
                                          <p:spTgt spid="4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0" presetClass="path" presetSubtype="0" accel="50000" decel="50000" fill="hold" grpId="1" nodeType="clickEffect">
                                  <p:stCondLst>
                                    <p:cond delay="0"/>
                                  </p:stCondLst>
                                  <p:childTnLst>
                                    <p:animMotion origin="layout" path="M 0 0 C 0.00208 -0.00764 0.00573 -0.01065 0.00833 -0.0176 C 0.01111 -0.02477 0.01215 -0.03241 0.0151 -0.03982 C 0.01788 -0.05579 0.02292 -0.07107 0.02673 -0.08658 C 0.02899 -0.09584 0.03003 -0.10417 0.03507 -0.11111 C 0.03767 -0.12153 0.0408 -0.13172 0.0434 -0.14213 C 0.04722 -0.15787 0.04878 -0.175 0.05173 -0.19097 C 0.05712 -0.21945 0.06545 -0.24746 0.0717 -0.27547 C 0.07639 -0.29676 0.07951 -0.31875 0.08507 -0.33982 C 0.08698 -0.35648 0.09305 -0.37037 0.0967 -0.38658 C 0.10156 -0.4081 0.10538 -0.4301 0.1151 -0.44885 C 0.12135 -0.47547 0.15121 -0.47709 0.1684 -0.47986 C 0.19288 -0.47824 0.2 -0.48218 0.2151 -0.46204 C 0.21736 -0.45162 0.22413 -0.43681 0.23003 -0.42871 C 0.23142 -0.42338 0.23368 -0.41852 0.23507 -0.4132 C 0.2401 -0.39236 0.24114 -0.37014 0.24496 -0.34885 C 0.24548 -0.33773 0.24566 -0.32662 0.2467 -0.31551 C 0.24687 -0.3132 0.24826 -0.31111 0.24844 -0.3088 C 0.25191 -0.25486 0.24601 -0.2794 0.25173 -0.25764 C 0.25278 -0.23496 0.25434 -0.21528 0.25677 -0.19329 C 0.25729 -0.18287 0.25764 -0.17246 0.25833 -0.16204 C 0.25868 -0.15764 0.25972 -0.15324 0.25989 -0.14885 C 0.2625 -0.11482 0.26354 -0.04838 0.28837 -0.02662 C 0.29132 -0.01852 0.29479 -0.01366 0.29844 -0.00648 C 0.30555 0.0074 0.31059 0.02361 0.32344 0.02893 C 0.3408 0.04467 0.3651 0.03634 0.38507 0.03333 C 0.39149 0.02523 0.39444 0.01643 0.39844 0.00671 C 0.40121 0 0.40642 -0.00903 0.41007 -0.01551 C 0.41753 -0.02871 0.42222 -0.04468 0.42673 -0.05996 C 0.43194 -0.09676 0.42396 -0.04445 0.43177 -0.08218 C 0.43385 -0.0926 0.43489 -0.10486 0.43663 -0.11551 C 0.44097 -0.2213 0.43663 -0.09769 0.43663 -0.31111 C 0.43663 -0.32153 0.43333 -0.37986 0.44167 -0.40648 C 0.44774 -0.42593 0.46632 -0.44097 0.48003 -0.44885 C 0.48837 -0.45371 0.49705 -0.46088 0.50503 -0.46667 C 0.50833 -0.46922 0.51128 -0.47408 0.5151 -0.47547 C 0.52812 -0.4801 0.53976 -0.48264 0.5533 -0.48426 C 0.56146 -0.48797 0.5684 -0.49097 0.57673 -0.49329 C 0.58993 -0.49121 0.58854 -0.49213 0.59844 -0.48889 C 0.60278 -0.4875 0.61163 -0.48426 0.61163 -0.48426 C 0.61927 -0.47014 0.62205 -0.45209 0.63333 -0.44213 C 0.63698 -0.42801 0.65087 -0.40486 0.65677 -0.39097 C 0.66146 -0.37986 0.66319 -0.36806 0.6684 -0.35764 C 0.67257 -0.33959 0.67604 -0.32084 0.6783 -0.30209 C 0.68264 -0.22037 0.6783 -0.13912 0.67344 -0.05764 C 0.67396 -0.04885 0.67309 -0.02246 0.6783 -0.01111 C 0.69253 0.02014 0.70937 0.03379 0.73663 0.03796 C 0.73993 0.03727 0.7434 0.03703 0.7467 0.03565 C 0.75278 0.03287 0.75521 0.0243 0.75833 0.01782 C 0.77118 -0.0081 0.77535 -0.03403 0.78003 -0.06435 C 0.78472 -0.13148 0.78264 -0.1919 0.78177 -0.26204 C 0.78264 -0.36597 0.7809 -0.44028 0.79167 -0.53334 C 0.79219 -0.54653 0.79114 -0.56019 0.7934 -0.57315 C 0.79375 -0.57547 0.7967 -0.57153 0.79844 -0.57107 C 0.80903 -0.5676 0.81962 -0.56435 0.83003 -0.55996 C 0.83177 -0.55857 0.83403 -0.55787 0.83507 -0.55556 C 0.83906 -0.54699 0.83941 -0.53357 0.84167 -0.52431 C 0.84462 -0.48704 0.84844 -0.45047 0.84844 -0.4132 " pathEditMode="relative" ptsTypes="fffffffffffffffffffffffffffffffffffffffffffffffffffffffffA">
                                      <p:cBhvr>
                                        <p:cTn id="116" dur="5000" fill="hold"/>
                                        <p:tgtEl>
                                          <p:spTgt spid="41"/>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1.38778E-17 2.22222E-6 C 0.00156 -0.00047 0.00382 -0.00023 0.00486 -0.00209 C 0.00799 -0.00834 0.00851 -0.01597 0.01163 -0.02222 C 0.01719 -0.04584 0.02066 -0.0706 0.02326 -0.09537 C 0.02448 -0.10718 0.025 -0.11945 0.02656 -0.13102 C 0.02726 -0.13565 0.02986 -0.14422 0.02986 -0.14398 C 0.0309 -0.15648 0.03003 -0.17292 0.03663 -0.18218 C 0.03715 -0.18426 0.03785 -0.18658 0.03819 -0.18866 C 0.03889 -0.19375 0.03872 -0.19931 0.03993 -0.2044 C 0.04045 -0.20695 0.04253 -0.20857 0.0434 -0.21088 C 0.04722 -0.22107 0.04653 -0.22616 0.05174 -0.23773 C 0.05625 -0.26667 0.05017 -0.23519 0.05677 -0.25533 C 0.0592 -0.26297 0.05955 -0.27222 0.06181 -0.27986 C 0.06372 -0.28658 0.06632 -0.29306 0.0684 -0.29977 C 0.0724 -0.32894 0.06962 -0.31644 0.07517 -0.33773 L 0.07517 -0.3375 C 0.07552 -0.33959 0.07726 -0.35093 0.07847 -0.35324 C 0.08177 -0.35972 0.08438 -0.35996 0.08854 -0.36435 C 0.09497 -0.37107 0.10226 -0.38102 0.11007 -0.38426 C 0.12535 -0.37107 0.11667 -0.37894 0.12535 -0.36204 C 0.12934 -0.34607 0.1276 -0.35533 0.12882 -0.32431 C 0.13351 -0.21065 0.12969 -0.26945 0.13385 -0.21088 C 0.13472 -0.16412 0.12847 -0.11019 0.14878 -0.06875 C 0.14965 -0.06713 0.16615 -0.06111 0.16892 -0.05996 C 0.18906 -0.06181 0.20799 -0.06528 0.22743 -0.07338 C 0.23056 -0.07593 0.23455 -0.07685 0.2375 -0.07986 C 0.23906 -0.08148 0.23941 -0.08472 0.24063 -0.08658 C 0.24219 -0.08843 0.24392 -0.08959 0.24583 -0.09097 C 0.25017 -0.1 0.25382 -0.1081 0.25938 -0.11551 C 0.26042 -0.12269 0.26128 -0.1331 0.26424 -0.13982 C 0.26615 -0.14445 0.27101 -0.15347 0.27101 -0.15324 C 0.27135 -0.15556 0.2717 -0.15787 0.2724 -0.15996 C 0.27326 -0.16227 0.275 -0.16412 0.27587 -0.16644 C 0.28333 -0.18866 0.2717 -0.16366 0.28073 -0.18218 C 0.28316 -0.20232 0.28542 -0.22199 0.28767 -0.24213 C 0.28854 -0.28125 0.28542 -0.33727 0.29253 -0.37547 C 0.29497 -0.41204 0.29722 -0.44815 0.30122 -0.48426 C 0.30226 -0.5169 0.30122 -0.56111 0.30955 -0.59329 C 0.3099 -0.59722 0.31319 -0.62847 0.31615 -0.63102 C 0.32344 -0.6375 0.33038 -0.64445 0.33802 -0.65093 C 0.34531 -0.65718 0.36267 -0.65949 0.37135 -0.66204 C 0.37986 -0.66134 0.38819 -0.66111 0.39653 -0.65996 C 0.4033 -0.65903 0.40851 -0.64746 0.41823 -0.64422 C 0.42153 -0.64144 0.42535 -0.64051 0.4283 -0.63773 C 0.43594 -0.63033 0.44045 -0.61829 0.44826 -0.61088 C 0.45156 -0.59815 0.45434 -0.58681 0.46007 -0.57547 C 0.46181 -0.56574 0.46354 -0.55787 0.46667 -0.54884 C 0.46962 -0.53079 0.47448 -0.51366 0.47691 -0.49537 C 0.48229 -0.39445 0.48264 -0.2956 0.46007 -0.19977 C 0.45816 -0.18449 0.45712 -0.16783 0.45313 -0.15347 C 0.45382 -0.13241 0.45365 -0.11181 0.45503 -0.09097 C 0.45521 -0.08634 0.45816 -0.07778 0.45816 -0.07755 C 0.46024 -0.06019 0.46267 -0.04584 0.47014 -0.03102 C 0.4724 -0.01713 0.47101 -0.01482 0.4816 -0.01088 C 0.49566 -0.01181 0.50972 -0.01158 0.52344 -0.0132 C 0.52691 -0.01389 0.53385 -0.01898 0.53681 -0.02222 C 0.53924 -0.02477 0.54358 -0.03102 0.54358 -0.03079 C 0.55208 -0.05324 0.54132 -0.02593 0.55208 -0.04908 C 0.55556 -0.05648 0.55677 -0.06389 0.56059 -0.0713 C 0.56545 -0.09097 0.57049 -0.11111 0.57552 -0.13102 C 0.57795 -0.14097 0.57847 -0.15185 0.58038 -0.16204 C 0.58142 -0.30255 0.57569 -0.37847 0.59392 -0.49537 C 0.59514 -0.51389 0.59601 -0.53241 0.5974 -0.55093 C 0.59983 -0.5831 0.59965 -0.5875 0.60399 -0.61088 C 0.60469 -0.61459 0.60434 -0.61875 0.60573 -0.62199 C 0.61146 -0.63472 0.61788 -0.63773 0.62743 -0.64213 C 0.63021 -0.64144 0.63333 -0.64121 0.63576 -0.63982 C 0.64184 -0.63658 0.6441 -0.6294 0.65069 -0.62662 C 0.66042 -0.61389 0.65642 -0.61922 0.6625 -0.61088 C 0.66528 -0.60695 0.66927 -0.59769 0.66927 -0.59746 C 0.67031 -0.59329 0.67101 -0.58843 0.67257 -0.58426 C 0.67378 -0.58125 0.67535 -0.57847 0.67604 -0.57547 C 0.67743 -0.56968 0.6776 -0.56343 0.67934 -0.55764 C 0.68038 -0.55394 0.6816 -0.55023 0.68264 -0.54653 C 0.68403 -0.53195 0.68594 -0.51829 0.68941 -0.5044 C 0.69063 -0.5 0.69167 -0.49537 0.69271 -0.49097 C 0.69323 -0.48866 0.69444 -0.48426 0.69444 -0.48403 C 0.69618 -0.4669 0.69844 -0.44977 0.70278 -0.4331 C 0.70451 -0.41528 0.7092 -0.39722 0.71962 -0.38426 C 0.72205 -0.37384 0.72795 -0.36829 0.73455 -0.36204 C 0.75243 -0.34537 0.77153 -0.34005 0.79306 -0.33773 C 0.80538 -0.33843 0.81753 -0.33866 0.82986 -0.33982 C 0.83385 -0.34028 0.84167 -0.34422 0.84167 -0.34398 " pathEditMode="relative" rAng="0" ptsTypes="ffffffffffffffFfffffffffffffffffffffffffffffffffffffffffffffffffffffffffffffffffffA">
                                      <p:cBhvr>
                                        <p:cTn id="118" dur="5000" fill="hold"/>
                                        <p:tgtEl>
                                          <p:spTgt spid="42"/>
                                        </p:tgtEl>
                                        <p:attrNameLst>
                                          <p:attrName>ppt_x</p:attrName>
                                          <p:attrName>ppt_y</p:attrName>
                                        </p:attrNameLst>
                                      </p:cBhvr>
                                      <p:rCtr x="42100" y="-33100"/>
                                    </p:animMotion>
                                  </p:childTnLst>
                                </p:cTn>
                              </p:par>
                              <p:par>
                                <p:cTn id="119" presetID="0" presetClass="path" presetSubtype="0" accel="50000" decel="50000" fill="hold" grpId="1" nodeType="withEffect">
                                  <p:stCondLst>
                                    <p:cond delay="0"/>
                                  </p:stCondLst>
                                  <p:childTnLst>
                                    <p:animMotion origin="layout" path="M 0 0 C -0.00104 -0.02222 -0.0033 -0.03889 -0.0066 -0.05995 C -0.00729 -0.11528 -0.0026 -0.18171 -0.01163 -0.24005 C -0.01441 -0.28333 -0.02274 -0.32616 -0.0283 -0.36898 C -0.02778 -0.38889 -0.02812 -0.40903 -0.02656 -0.42893 C -0.02587 -0.43819 -0.00833 -0.44213 -0.00833 -0.44213 C -0.00278 -0.44143 0.00295 -0.4419 0.00833 -0.44005 C 0.01667 -0.43704 0.01858 -0.42963 0.02344 -0.42222 C 0.0342 -0.40602 0.0474 -0.39514 0.06007 -0.38217 C 0.06424 -0.3662 0.07483 -0.35393 0.08333 -0.34213 C 0.08507 -0.33981 0.08559 -0.33611 0.08681 -0.33333 C 0.09514 -0.31481 0.09167 -0.32639 0.09514 -0.31342 C 0.09705 -0.29352 0.09861 -0.27292 0.10174 -0.25324 C 0.10122 -0.23634 0.10087 -0.21921 0.1 -0.20231 C 0.09965 -0.19514 0.09653 -0.18495 0.1 -0.17778 C 0.10104 -0.17569 0.1033 -0.17616 0.10504 -0.17546 C 0.11389 -0.17616 0.12309 -0.17523 0.13177 -0.17778 C 0.13507 -0.1787 0.14271 -0.20231 0.14514 -0.20671 C 0.1474 -0.21643 0.14879 -0.22546 0.15 -0.23565 C 0.14948 -0.25717 0.14948 -0.27847 0.14844 -0.3 C 0.14792 -0.31227 0.1408 -0.325 0.13681 -0.33565 C 0.1283 -0.35764 0.12031 -0.37917 0.11007 -0.4 C 0.10712 -0.41875 0.09757 -0.43472 0.0934 -0.45324 C 0.09167 -0.46065 0.09028 -0.46805 0.08837 -0.47546 C 0.08715 -0.47986 0.08507 -0.48889 0.08507 -0.48889 C 0.08195 -0.52569 0.07969 -0.58981 0.0967 -0.62454 C 0.09757 -0.63125 0.09653 -0.63958 0.1 -0.64444 C 0.10122 -0.64606 0.10347 -0.6456 0.10504 -0.64676 C 0.11267 -0.65185 0.12014 -0.65509 0.12847 -0.65787 C 0.14792 -0.65579 0.16754 -0.65509 0.18681 -0.65116 C 0.19688 -0.6463 0.20608 -0.64792 0.2151 -0.64005 C 0.21736 -0.63565 0.22049 -0.63171 0.2217 -0.62662 C 0.22483 -0.61389 0.22622 -0.60023 0.23177 -0.58889 C 0.23385 -0.57685 0.2375 -0.56643 0.24167 -0.55555 C 0.24445 -0.54792 0.24479 -0.53912 0.2467 -0.53102 C 0.2507 -0.48588 0.24965 -0.50625 0.2467 -0.42662 C 0.24601 -0.40926 0.23767 -0.39444 0.23507 -0.37778 C 0.23351 -0.36805 0.23247 -0.35833 0.23004 -0.34884 C 0.23056 -0.30301 0.2309 -0.25694 0.23177 -0.21111 C 0.23195 -0.20463 0.23056 -0.18055 0.23507 -0.16898 C 0.24132 -0.15255 0.26476 -0.12361 0.27847 -0.11782 C 0.28004 -0.11643 0.2816 -0.11458 0.28333 -0.11342 C 0.28663 -0.11157 0.2934 -0.1088 0.2934 -0.1088 C 0.34549 -0.11111 0.3349 -0.10926 0.3684 -0.11991 C 0.37917 -0.12986 0.3875 -0.14444 0.3934 -0.15995 C 0.39653 -0.17963 0.39254 -0.21782 0.38333 -0.23565 C 0.37986 -0.25046 0.37361 -0.26412 0.3684 -0.27778 C 0.36476 -0.2875 0.3632 -0.29884 0.36007 -0.3088 C 0.35538 -0.32338 0.34844 -0.33796 0.34167 -0.35116 C 0.33993 -0.3588 0.33767 -0.36319 0.33333 -0.36898 C 0.3309 -0.37917 0.32014 -0.3956 0.32014 -0.3956 C 0.31632 -0.41065 0.30573 -0.42106 0.30174 -0.43565 C 0.2941 -0.46389 0.28472 -0.49028 0.28004 -0.51991 C 0.28073 -0.52893 0.27986 -0.53889 0.28333 -0.54676 C 0.28906 -0.55949 0.30816 -0.56319 0.3184 -0.56667 C 0.34063 -0.56597 0.36285 -0.56551 0.38507 -0.56435 C 0.40695 -0.56319 0.42865 -0.55486 0.45 -0.54884 C 0.45885 -0.54097 0.45833 -0.53171 0.46337 -0.51991 C 0.47049 -0.50324 0.47674 -0.48542 0.48004 -0.46667 C 0.48177 -0.44745 0.48351 -0.42824 0.48507 -0.4088 C 0.48455 -0.36597 0.48438 -0.32292 0.48333 -0.28009 C 0.48316 -0.27639 0.48177 -0.27268 0.48177 -0.26898 C 0.48177 -0.23773 0.48195 -0.20648 0.48333 -0.17546 C 0.48385 -0.1662 0.48785 -0.15764 0.4901 -0.14884 C 0.49896 -0.11296 0.51927 -0.09305 0.5467 -0.08449 C 0.55313 -0.07893 0.55955 -0.07893 0.56667 -0.07546 C 0.58715 -0.07685 0.6066 -0.07847 0.62674 -0.08217 C 0.63646 -0.08657 0.6467 -0.08866 0.65504 -0.09768 C 0.65938 -0.10231 0.6684 -0.11111 0.6684 -0.11111 C 0.67066 -0.11551 0.67274 -0.12014 0.675 -0.12454 C 0.6809 -0.13657 0.68021 -0.1537 0.68507 -0.16667 C 0.68646 -0.17847 0.68715 -0.19583 0.69167 -0.20671 C 0.69358 -0.21134 0.69844 -0.21991 0.69844 -0.21991 C 0.69896 -0.22222 0.69913 -0.22454 0.7 -0.22662 C 0.70087 -0.22847 0.70278 -0.22917 0.70347 -0.23102 C 0.70504 -0.23518 0.70677 -0.24444 0.70677 -0.24444 " pathEditMode="relative" ptsTypes="fffffffffffffffffffffffffffffffffffffffffffffffffffffffffffffffffffffffffffA">
                                      <p:cBhvr>
                                        <p:cTn id="120" dur="5000" fill="hold"/>
                                        <p:tgtEl>
                                          <p:spTgt spid="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Microsoft Sans Serif" pitchFamily="34" charset="0"/>
                <a:cs typeface="Microsoft Sans Serif" pitchFamily="34" charset="0"/>
              </a:rPr>
              <a:t>Work Flow</a:t>
            </a:r>
            <a:endParaRPr lang="en-US" b="1" dirty="0">
              <a:solidFill>
                <a:srgbClr val="FFFF00"/>
              </a:solidFill>
              <a:latin typeface="Microsoft Sans Serif" pitchFamily="34" charset="0"/>
              <a:cs typeface="Microsoft Sans Serif" pitchFamily="34" charset="0"/>
            </a:endParaRPr>
          </a:p>
        </p:txBody>
      </p:sp>
      <p:sp>
        <p:nvSpPr>
          <p:cNvPr id="4" name="Rectangle 3"/>
          <p:cNvSpPr/>
          <p:nvPr/>
        </p:nvSpPr>
        <p:spPr>
          <a:xfrm>
            <a:off x="533400" y="2895600"/>
            <a:ext cx="1828800" cy="1219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Police or School Bring Charges</a:t>
            </a:r>
            <a:endParaRPr lang="en-US" dirty="0">
              <a:solidFill>
                <a:schemeClr val="bg1"/>
              </a:solidFill>
              <a:latin typeface="Microsoft Sans Serif" pitchFamily="34" charset="0"/>
              <a:cs typeface="Microsoft Sans Serif" pitchFamily="34" charset="0"/>
            </a:endParaRPr>
          </a:p>
        </p:txBody>
      </p:sp>
      <p:sp>
        <p:nvSpPr>
          <p:cNvPr id="5" name="Right Arrow 4"/>
          <p:cNvSpPr/>
          <p:nvPr/>
        </p:nvSpPr>
        <p:spPr>
          <a:xfrm>
            <a:off x="2362200" y="32004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a:off x="2133600" y="2133600"/>
            <a:ext cx="1219200" cy="792480"/>
          </a:xfrm>
          <a:prstGeom prst="bentArrow">
            <a:avLst>
              <a:gd name="adj1" fmla="val 28606"/>
              <a:gd name="adj2" fmla="val 25000"/>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V="1">
            <a:off x="2133600" y="4038600"/>
            <a:ext cx="1219200" cy="914400"/>
          </a:xfrm>
          <a:prstGeom prst="ben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352800" y="19812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Truancy</a:t>
            </a:r>
            <a:endParaRPr lang="en-US" dirty="0">
              <a:solidFill>
                <a:schemeClr val="bg1"/>
              </a:solidFill>
              <a:latin typeface="Microsoft Sans Serif" pitchFamily="34" charset="0"/>
              <a:cs typeface="Microsoft Sans Serif" pitchFamily="34" charset="0"/>
            </a:endParaRPr>
          </a:p>
        </p:txBody>
      </p:sp>
      <p:sp>
        <p:nvSpPr>
          <p:cNvPr id="12" name="Rectangle 11"/>
          <p:cNvSpPr/>
          <p:nvPr/>
        </p:nvSpPr>
        <p:spPr>
          <a:xfrm>
            <a:off x="3352800" y="43434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Diversion</a:t>
            </a:r>
          </a:p>
          <a:p>
            <a:pPr algn="ctr"/>
            <a:r>
              <a:rPr lang="en-US" dirty="0" smtClean="0">
                <a:solidFill>
                  <a:schemeClr val="bg1"/>
                </a:solidFill>
                <a:latin typeface="Microsoft Sans Serif" pitchFamily="34" charset="0"/>
                <a:cs typeface="Microsoft Sans Serif" pitchFamily="34" charset="0"/>
              </a:rPr>
              <a:t>Programs</a:t>
            </a:r>
            <a:endParaRPr lang="en-US" dirty="0">
              <a:solidFill>
                <a:schemeClr val="bg1"/>
              </a:solidFill>
              <a:latin typeface="Microsoft Sans Serif" pitchFamily="34" charset="0"/>
              <a:cs typeface="Microsoft Sans Serif" pitchFamily="34" charset="0"/>
            </a:endParaRPr>
          </a:p>
        </p:txBody>
      </p:sp>
      <p:sp>
        <p:nvSpPr>
          <p:cNvPr id="13" name="Rectangle 12"/>
          <p:cNvSpPr/>
          <p:nvPr/>
        </p:nvSpPr>
        <p:spPr>
          <a:xfrm>
            <a:off x="3352800" y="31242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Traditional Tract</a:t>
            </a:r>
            <a:endParaRPr lang="en-US" dirty="0">
              <a:solidFill>
                <a:schemeClr val="bg1"/>
              </a:solidFill>
              <a:latin typeface="Microsoft Sans Serif" pitchFamily="34" charset="0"/>
              <a:cs typeface="Microsoft Sans Serif" pitchFamily="34" charset="0"/>
            </a:endParaRPr>
          </a:p>
        </p:txBody>
      </p:sp>
      <p:sp>
        <p:nvSpPr>
          <p:cNvPr id="16" name="Bent Arrow 15"/>
          <p:cNvSpPr/>
          <p:nvPr/>
        </p:nvSpPr>
        <p:spPr>
          <a:xfrm>
            <a:off x="2133600" y="1219200"/>
            <a:ext cx="1219200" cy="1402080"/>
          </a:xfrm>
          <a:prstGeom prst="bentArrow">
            <a:avLst>
              <a:gd name="adj1" fmla="val 19856"/>
              <a:gd name="adj2" fmla="val 25000"/>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2133600" y="4495800"/>
            <a:ext cx="1295400" cy="1402080"/>
          </a:xfrm>
          <a:prstGeom prst="bentArrow">
            <a:avLst>
              <a:gd name="adj1" fmla="val 19856"/>
              <a:gd name="adj2" fmla="val 24375"/>
              <a:gd name="adj3" fmla="val 25000"/>
              <a:gd name="adj4" fmla="val 5144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3429000" y="53340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19" name="Rectangle 18"/>
          <p:cNvSpPr/>
          <p:nvPr/>
        </p:nvSpPr>
        <p:spPr>
          <a:xfrm>
            <a:off x="3352800" y="1066800"/>
            <a:ext cx="13716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20" name="Right Arrow 19"/>
          <p:cNvSpPr/>
          <p:nvPr/>
        </p:nvSpPr>
        <p:spPr>
          <a:xfrm>
            <a:off x="4724400" y="9906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724400" y="14478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724400" y="1905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724400" y="2362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724400" y="3048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724400" y="3505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4724400" y="42672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724400" y="47244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724400" y="52578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724400" y="5715000"/>
            <a:ext cx="978408" cy="48463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715000" y="10668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2" name="Rectangle 31"/>
          <p:cNvSpPr/>
          <p:nvPr/>
        </p:nvSpPr>
        <p:spPr>
          <a:xfrm>
            <a:off x="5715000" y="1524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3" name="Rectangle 32"/>
          <p:cNvSpPr/>
          <p:nvPr/>
        </p:nvSpPr>
        <p:spPr>
          <a:xfrm>
            <a:off x="5715000" y="24384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4" name="Rectangle 33"/>
          <p:cNvSpPr/>
          <p:nvPr/>
        </p:nvSpPr>
        <p:spPr>
          <a:xfrm>
            <a:off x="5715000" y="1981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5" name="Rectangle 34"/>
          <p:cNvSpPr/>
          <p:nvPr/>
        </p:nvSpPr>
        <p:spPr>
          <a:xfrm>
            <a:off x="5715000" y="3048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6" name="Rectangle 35"/>
          <p:cNvSpPr/>
          <p:nvPr/>
        </p:nvSpPr>
        <p:spPr>
          <a:xfrm>
            <a:off x="5715000" y="35814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7" name="Rectangle 36"/>
          <p:cNvSpPr/>
          <p:nvPr/>
        </p:nvSpPr>
        <p:spPr>
          <a:xfrm>
            <a:off x="5715000" y="4267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8" name="Rectangle 37"/>
          <p:cNvSpPr/>
          <p:nvPr/>
        </p:nvSpPr>
        <p:spPr>
          <a:xfrm>
            <a:off x="5715000" y="48006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39" name="Rectangle 38"/>
          <p:cNvSpPr/>
          <p:nvPr/>
        </p:nvSpPr>
        <p:spPr>
          <a:xfrm>
            <a:off x="5715000" y="53340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40" name="Rectangle 39"/>
          <p:cNvSpPr/>
          <p:nvPr/>
        </p:nvSpPr>
        <p:spPr>
          <a:xfrm>
            <a:off x="5715000" y="5791200"/>
            <a:ext cx="1371600"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a:t>
            </a:r>
            <a:endParaRPr lang="en-US" dirty="0">
              <a:solidFill>
                <a:schemeClr val="bg1"/>
              </a:solidFill>
              <a:latin typeface="Microsoft Sans Serif" pitchFamily="34" charset="0"/>
              <a:cs typeface="Microsoft Sans Serif" pitchFamily="34" charset="0"/>
            </a:endParaRPr>
          </a:p>
        </p:txBody>
      </p:sp>
      <p:sp>
        <p:nvSpPr>
          <p:cNvPr id="44" name="TextBox 43"/>
          <p:cNvSpPr txBox="1"/>
          <p:nvPr/>
        </p:nvSpPr>
        <p:spPr>
          <a:xfrm>
            <a:off x="7086600" y="363915"/>
            <a:ext cx="2057400" cy="6494085"/>
          </a:xfrm>
          <a:prstGeom prst="rect">
            <a:avLst/>
          </a:prstGeom>
          <a:noFill/>
        </p:spPr>
        <p:txBody>
          <a:bodyPr wrap="square" rtlCol="0">
            <a:spAutoFit/>
          </a:bodyPr>
          <a:lstStyle/>
          <a:p>
            <a:r>
              <a:rPr lang="en-US" sz="2400" dirty="0" smtClean="0">
                <a:solidFill>
                  <a:srgbClr val="FFFF00"/>
                </a:solidFill>
                <a:latin typeface="Microsoft Sans Serif" pitchFamily="34" charset="0"/>
                <a:cs typeface="Microsoft Sans Serif" pitchFamily="34" charset="0"/>
              </a:rPr>
              <a:t>Where do you have staff with:</a:t>
            </a:r>
          </a:p>
          <a:p>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400" dirty="0" smtClean="0">
                <a:solidFill>
                  <a:srgbClr val="FFFF00"/>
                </a:solidFill>
                <a:latin typeface="Microsoft Sans Serif" pitchFamily="34" charset="0"/>
                <a:cs typeface="Microsoft Sans Serif" pitchFamily="34" charset="0"/>
              </a:rPr>
              <a:t> Time?</a:t>
            </a:r>
          </a:p>
          <a:p>
            <a:pPr>
              <a:buFont typeface="Arial" pitchFamily="34" charset="0"/>
              <a:buChar char="•"/>
            </a:pPr>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400" dirty="0" smtClean="0">
                <a:solidFill>
                  <a:srgbClr val="FFFF00"/>
                </a:solidFill>
                <a:latin typeface="Microsoft Sans Serif" pitchFamily="34" charset="0"/>
                <a:cs typeface="Microsoft Sans Serif" pitchFamily="34" charset="0"/>
              </a:rPr>
              <a:t> Skill set?</a:t>
            </a:r>
          </a:p>
          <a:p>
            <a:pPr>
              <a:buFont typeface="Arial" pitchFamily="34" charset="0"/>
              <a:buChar char="•"/>
            </a:pPr>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000" dirty="0" smtClean="0">
                <a:solidFill>
                  <a:srgbClr val="FFFF00"/>
                </a:solidFill>
                <a:latin typeface="Microsoft Sans Serif" pitchFamily="34" charset="0"/>
                <a:cs typeface="Microsoft Sans Serif" pitchFamily="34" charset="0"/>
              </a:rPr>
              <a:t>Temperament?</a:t>
            </a:r>
          </a:p>
          <a:p>
            <a:pPr>
              <a:buFont typeface="Arial" pitchFamily="34" charset="0"/>
              <a:buChar char="•"/>
            </a:pPr>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400" dirty="0" smtClean="0">
                <a:solidFill>
                  <a:srgbClr val="FFFF00"/>
                </a:solidFill>
                <a:latin typeface="Microsoft Sans Serif" pitchFamily="34" charset="0"/>
                <a:cs typeface="Microsoft Sans Serif" pitchFamily="34" charset="0"/>
              </a:rPr>
              <a:t>Trainability?</a:t>
            </a:r>
          </a:p>
          <a:p>
            <a:pPr>
              <a:buFont typeface="Arial" pitchFamily="34" charset="0"/>
              <a:buChar char="•"/>
            </a:pPr>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400" dirty="0" smtClean="0">
                <a:solidFill>
                  <a:srgbClr val="FFFF00"/>
                </a:solidFill>
                <a:latin typeface="Microsoft Sans Serif" pitchFamily="34" charset="0"/>
                <a:cs typeface="Microsoft Sans Serif" pitchFamily="34" charset="0"/>
              </a:rPr>
              <a:t>Interest?</a:t>
            </a:r>
          </a:p>
          <a:p>
            <a:pPr>
              <a:buFont typeface="Arial" pitchFamily="34" charset="0"/>
              <a:buChar char="•"/>
            </a:pPr>
            <a:endParaRPr lang="en-US" sz="2400" dirty="0" smtClean="0">
              <a:solidFill>
                <a:srgbClr val="FFFF00"/>
              </a:solidFill>
              <a:latin typeface="Microsoft Sans Serif" pitchFamily="34" charset="0"/>
              <a:cs typeface="Microsoft Sans Serif" pitchFamily="34" charset="0"/>
            </a:endParaRPr>
          </a:p>
          <a:p>
            <a:pPr>
              <a:buFont typeface="Arial" pitchFamily="34" charset="0"/>
              <a:buChar char="•"/>
            </a:pPr>
            <a:r>
              <a:rPr lang="en-US" sz="2400" dirty="0" smtClean="0">
                <a:solidFill>
                  <a:srgbClr val="FFFF00"/>
                </a:solidFill>
                <a:latin typeface="Microsoft Sans Serif" pitchFamily="34" charset="0"/>
                <a:cs typeface="Microsoft Sans Serif" pitchFamily="34" charset="0"/>
              </a:rPr>
              <a:t> </a:t>
            </a:r>
            <a:r>
              <a:rPr lang="en-US" sz="2000" dirty="0" smtClean="0">
                <a:solidFill>
                  <a:srgbClr val="FFFF00"/>
                </a:solidFill>
                <a:latin typeface="Microsoft Sans Serif" pitchFamily="34" charset="0"/>
                <a:cs typeface="Microsoft Sans Serif" pitchFamily="34" charset="0"/>
              </a:rPr>
              <a:t>Connections with other relevant resources?</a:t>
            </a:r>
            <a:endParaRPr lang="en-US" sz="2000" dirty="0">
              <a:solidFill>
                <a:srgbClr val="FFFF00"/>
              </a:solidFill>
              <a:latin typeface="Microsoft Sans Serif" pitchFamily="34" charset="0"/>
              <a:cs typeface="Microsoft Sans Serif" pitchFamily="34" charset="0"/>
            </a:endParaRPr>
          </a:p>
        </p:txBody>
      </p:sp>
      <p:sp>
        <p:nvSpPr>
          <p:cNvPr id="41" name="Slide Number Placeholder 40"/>
          <p:cNvSpPr>
            <a:spLocks noGrp="1"/>
          </p:cNvSpPr>
          <p:nvPr>
            <p:ph type="sldNum" sz="quarter" idx="12"/>
          </p:nvPr>
        </p:nvSpPr>
        <p:spPr/>
        <p:txBody>
          <a:bodyPr/>
          <a:lstStyle/>
          <a:p>
            <a:fld id="{7BB5887B-BB3E-4BA5-8A1E-2508AB54A26D}" type="slidenum">
              <a:rPr lang="en-US" smtClean="0"/>
              <a:pPr/>
              <a:t>13</a:t>
            </a:fld>
            <a:endParaRPr lang="en-US"/>
          </a:p>
        </p:txBody>
      </p:sp>
    </p:spTree>
    <p:extLst>
      <p:ext uri="{BB962C8B-B14F-4D97-AF65-F5344CB8AC3E}">
        <p14:creationId xmlns:p14="http://schemas.microsoft.com/office/powerpoint/2010/main" val="23912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linds(horizontal)">
                                      <p:cBhvr>
                                        <p:cTn id="7" dur="500"/>
                                        <p:tgtEl>
                                          <p:spTgt spid="44">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anim calcmode="lin" valueType="num">
                                      <p:cBhvr additive="base">
                                        <p:cTn id="1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4">
                                            <p:txEl>
                                              <p:pRg st="4" end="4"/>
                                            </p:txEl>
                                          </p:spTgt>
                                        </p:tgtEl>
                                        <p:attrNameLst>
                                          <p:attrName>style.visibility</p:attrName>
                                        </p:attrNameLst>
                                      </p:cBhvr>
                                      <p:to>
                                        <p:strVal val="visible"/>
                                      </p:to>
                                    </p:set>
                                    <p:anim calcmode="lin" valueType="num">
                                      <p:cBhvr additive="base">
                                        <p:cTn id="16"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xEl>
                                              <p:pRg st="6" end="6"/>
                                            </p:txEl>
                                          </p:spTgt>
                                        </p:tgtEl>
                                        <p:attrNameLst>
                                          <p:attrName>style.visibility</p:attrName>
                                        </p:attrNameLst>
                                      </p:cBhvr>
                                      <p:to>
                                        <p:strVal val="visible"/>
                                      </p:to>
                                    </p:set>
                                    <p:anim calcmode="lin" valueType="num">
                                      <p:cBhvr additive="base">
                                        <p:cTn id="21"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4">
                                            <p:txEl>
                                              <p:pRg st="8" end="8"/>
                                            </p:txEl>
                                          </p:spTgt>
                                        </p:tgtEl>
                                        <p:attrNameLst>
                                          <p:attrName>style.visibility</p:attrName>
                                        </p:attrNameLst>
                                      </p:cBhvr>
                                      <p:to>
                                        <p:strVal val="visible"/>
                                      </p:to>
                                    </p:set>
                                    <p:anim calcmode="lin" valueType="num">
                                      <p:cBhvr additive="base">
                                        <p:cTn id="26" dur="500" fill="hold"/>
                                        <p:tgtEl>
                                          <p:spTgt spid="44">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4">
                                            <p:txEl>
                                              <p:pRg st="8" end="8"/>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4">
                                            <p:txEl>
                                              <p:pRg st="10" end="10"/>
                                            </p:txEl>
                                          </p:spTgt>
                                        </p:tgtEl>
                                        <p:attrNameLst>
                                          <p:attrName>style.visibility</p:attrName>
                                        </p:attrNameLst>
                                      </p:cBhvr>
                                      <p:to>
                                        <p:strVal val="visible"/>
                                      </p:to>
                                    </p:set>
                                    <p:anim calcmode="lin" valueType="num">
                                      <p:cBhvr additive="base">
                                        <p:cTn id="31" dur="500" fill="hold"/>
                                        <p:tgtEl>
                                          <p:spTgt spid="4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txEl>
                                              <p:pRg st="10" end="1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4">
                                            <p:txEl>
                                              <p:pRg st="12" end="12"/>
                                            </p:txEl>
                                          </p:spTgt>
                                        </p:tgtEl>
                                        <p:attrNameLst>
                                          <p:attrName>style.visibility</p:attrName>
                                        </p:attrNameLst>
                                      </p:cBhvr>
                                      <p:to>
                                        <p:strVal val="visible"/>
                                      </p:to>
                                    </p:set>
                                    <p:anim calcmode="lin" valueType="num">
                                      <p:cBhvr additive="base">
                                        <p:cTn id="36" dur="500" fill="hold"/>
                                        <p:tgtEl>
                                          <p:spTgt spid="44">
                                            <p:txEl>
                                              <p:pRg st="12" end="1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Five: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Develop Procedures and Tools to Track and Analyze Data</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1000" y="1981200"/>
            <a:ext cx="8229600" cy="4525963"/>
          </a:xfrm>
        </p:spPr>
        <p:txBody>
          <a:bodyPr>
            <a:normAutofit lnSpcReduction="10000"/>
          </a:bodyPr>
          <a:lstStyle/>
          <a:p>
            <a:r>
              <a:rPr lang="en-US" dirty="0" smtClean="0">
                <a:latin typeface="Microsoft Sans Serif" pitchFamily="34" charset="0"/>
                <a:cs typeface="Microsoft Sans Serif" pitchFamily="34" charset="0"/>
              </a:rPr>
              <a:t>Define measurements critical to evaluating student success, organizational success</a:t>
            </a:r>
          </a:p>
          <a:p>
            <a:r>
              <a:rPr lang="en-US" dirty="0" smtClean="0">
                <a:latin typeface="Microsoft Sans Serif" pitchFamily="34" charset="0"/>
                <a:cs typeface="Microsoft Sans Serif" pitchFamily="34" charset="0"/>
              </a:rPr>
              <a:t>Define frequency, source, methodologies for collecting data</a:t>
            </a:r>
          </a:p>
          <a:p>
            <a:r>
              <a:rPr lang="en-US" dirty="0" smtClean="0">
                <a:latin typeface="Microsoft Sans Serif" pitchFamily="34" charset="0"/>
                <a:cs typeface="Microsoft Sans Serif" pitchFamily="34" charset="0"/>
              </a:rPr>
              <a:t>Develop databases, software, or tools to track and analyze data</a:t>
            </a:r>
          </a:p>
          <a:p>
            <a:r>
              <a:rPr lang="en-US" dirty="0" smtClean="0">
                <a:latin typeface="Microsoft Sans Serif" pitchFamily="34" charset="0"/>
                <a:cs typeface="Microsoft Sans Serif" pitchFamily="34" charset="0"/>
              </a:rPr>
              <a:t>Develop protocols for continually monitoring procedures, outcomes, and costs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Sample Data Tracking Sheet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1000" y="1447800"/>
            <a:ext cx="8229600" cy="4525963"/>
          </a:xfrm>
        </p:spPr>
        <p:txBody>
          <a:bodyPr/>
          <a:lstStyle/>
          <a:p>
            <a:pPr>
              <a:buNone/>
            </a:pPr>
            <a:r>
              <a:rPr lang="en-US" dirty="0" smtClean="0">
                <a:latin typeface="Microsoft Sans Serif" pitchFamily="34" charset="0"/>
                <a:cs typeface="Microsoft Sans Serif" pitchFamily="34" charset="0"/>
              </a:rPr>
              <a:t>A mix of clinical and administrative indicators</a:t>
            </a:r>
            <a:endParaRPr lang="en-US" dirty="0">
              <a:latin typeface="Microsoft Sans Serif" pitchFamily="34" charset="0"/>
              <a:cs typeface="Microsoft Sans Serif"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27262462"/>
              </p:ext>
            </p:extLst>
          </p:nvPr>
        </p:nvGraphicFramePr>
        <p:xfrm>
          <a:off x="381000" y="2743200"/>
          <a:ext cx="8229600" cy="1991802"/>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1162878">
                <a:tc>
                  <a:txBody>
                    <a:bodyPr/>
                    <a:lstStyle/>
                    <a:p>
                      <a:pPr algn="ctr"/>
                      <a:r>
                        <a:rPr lang="en-US" sz="1600" b="0" dirty="0" smtClean="0">
                          <a:solidFill>
                            <a:schemeClr val="bg1"/>
                          </a:solidFill>
                          <a:latin typeface="Microsoft Sans Serif" pitchFamily="34" charset="0"/>
                          <a:cs typeface="Microsoft Sans Serif" pitchFamily="34" charset="0"/>
                        </a:rPr>
                        <a:t>Adolescent Name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Date </a:t>
                      </a:r>
                    </a:p>
                    <a:p>
                      <a:pPr algn="ctr"/>
                      <a:r>
                        <a:rPr lang="en-US" sz="1600" b="0" dirty="0" smtClean="0">
                          <a:solidFill>
                            <a:schemeClr val="bg1"/>
                          </a:solidFill>
                          <a:latin typeface="Microsoft Sans Serif" pitchFamily="34" charset="0"/>
                          <a:cs typeface="Microsoft Sans Serif" pitchFamily="34" charset="0"/>
                        </a:rPr>
                        <a:t>Of Screen</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Days Use in Past 30 Days: Baseline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Date of</a:t>
                      </a:r>
                      <a:r>
                        <a:rPr lang="en-US" sz="1600" b="0" baseline="0" dirty="0" smtClean="0">
                          <a:solidFill>
                            <a:schemeClr val="bg1"/>
                          </a:solidFill>
                          <a:latin typeface="Microsoft Sans Serif" pitchFamily="34" charset="0"/>
                          <a:cs typeface="Microsoft Sans Serif" pitchFamily="34" charset="0"/>
                        </a:rPr>
                        <a:t> First BI Session</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Days</a:t>
                      </a:r>
                      <a:r>
                        <a:rPr lang="en-US" sz="1600" b="0" baseline="0" dirty="0" smtClean="0">
                          <a:solidFill>
                            <a:schemeClr val="bg1"/>
                          </a:solidFill>
                          <a:latin typeface="Microsoft Sans Serif" pitchFamily="34" charset="0"/>
                          <a:cs typeface="Microsoft Sans Serif" pitchFamily="34" charset="0"/>
                        </a:rPr>
                        <a:t> Use in Past 30 Days:</a:t>
                      </a:r>
                    </a:p>
                    <a:p>
                      <a:pPr algn="ctr"/>
                      <a:r>
                        <a:rPr lang="en-US" sz="1600" b="0" baseline="0" dirty="0" smtClean="0">
                          <a:solidFill>
                            <a:schemeClr val="bg1"/>
                          </a:solidFill>
                          <a:latin typeface="Microsoft Sans Serif" pitchFamily="34" charset="0"/>
                          <a:cs typeface="Microsoft Sans Serif" pitchFamily="34" charset="0"/>
                        </a:rPr>
                        <a:t>30 Day F/U</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Referral Needed</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Referral Made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Engaged</a:t>
                      </a:r>
                      <a:r>
                        <a:rPr lang="en-US" sz="1600" b="0" baseline="0" dirty="0" smtClean="0">
                          <a:solidFill>
                            <a:schemeClr val="bg1"/>
                          </a:solidFill>
                          <a:latin typeface="Microsoft Sans Serif" pitchFamily="34" charset="0"/>
                          <a:cs typeface="Microsoft Sans Serif" pitchFamily="34" charset="0"/>
                        </a:rPr>
                        <a:t> in </a:t>
                      </a:r>
                      <a:r>
                        <a:rPr lang="en-US" sz="1600" b="0" baseline="0" dirty="0" err="1" smtClean="0">
                          <a:solidFill>
                            <a:schemeClr val="bg1"/>
                          </a:solidFill>
                          <a:latin typeface="Microsoft Sans Serif" pitchFamily="34" charset="0"/>
                          <a:cs typeface="Microsoft Sans Serif" pitchFamily="34" charset="0"/>
                        </a:rPr>
                        <a:t>Trx</a:t>
                      </a:r>
                      <a:endParaRPr lang="en-US" sz="1600" b="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37322">
                <a:tc>
                  <a:txBody>
                    <a:bodyPr/>
                    <a:lstStyle/>
                    <a:p>
                      <a:pPr algn="ctr"/>
                      <a:r>
                        <a:rPr lang="en-US" sz="1600" dirty="0" smtClean="0">
                          <a:solidFill>
                            <a:schemeClr val="bg1"/>
                          </a:solidFill>
                          <a:latin typeface="Microsoft Sans Serif" pitchFamily="34" charset="0"/>
                          <a:cs typeface="Microsoft Sans Serif" pitchFamily="34" charset="0"/>
                        </a:rPr>
                        <a:t>Smith, Joe</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09/09/16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22</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09/13/16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12</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Y</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10/10/16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12/19/16</a:t>
                      </a:r>
                      <a:endParaRPr lang="en-US" sz="16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7BB5887B-BB3E-4BA5-8A1E-2508AB54A26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Six:</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Communicate With the Rest of the Program</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r>
              <a:rPr lang="en-US" dirty="0" smtClean="0">
                <a:latin typeface="Microsoft Sans Serif" pitchFamily="34" charset="0"/>
                <a:cs typeface="Microsoft Sans Serif" pitchFamily="34" charset="0"/>
              </a:rPr>
              <a:t>Educate general staff about SBIRT and plans for SBIRT implementation</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Elicit feedback on the contact, structure of planned SBIRT program</a:t>
            </a:r>
          </a:p>
          <a:p>
            <a:pPr lvl="1"/>
            <a:r>
              <a:rPr lang="en-US" dirty="0" smtClean="0">
                <a:latin typeface="Microsoft Sans Serif" pitchFamily="34" charset="0"/>
                <a:cs typeface="Microsoft Sans Serif" pitchFamily="34" charset="0"/>
              </a:rPr>
              <a:t>Find ways to get student feedback as well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Address staff concerns and misconceptions about SBIRT and its implementation</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Adjust protocols and implementation plans based on feedback from the broader program community</a:t>
            </a:r>
          </a:p>
          <a:p>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Seven:</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Develop Tools and Instruments to Support Implementation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dirty="0" smtClean="0">
                <a:latin typeface="Microsoft Sans Serif" pitchFamily="34" charset="0"/>
                <a:cs typeface="Microsoft Sans Serif" pitchFamily="34" charset="0"/>
              </a:rPr>
              <a:t>Finalize and document workflows and responsibilities</a:t>
            </a:r>
          </a:p>
          <a:p>
            <a:r>
              <a:rPr lang="en-US" dirty="0" smtClean="0">
                <a:latin typeface="Microsoft Sans Serif" pitchFamily="34" charset="0"/>
                <a:cs typeface="Microsoft Sans Serif" pitchFamily="34" charset="0"/>
              </a:rPr>
              <a:t>Create guides and prompts to help providers interpret screens (laminated scoring sheets)</a:t>
            </a:r>
          </a:p>
          <a:p>
            <a:r>
              <a:rPr lang="en-US" dirty="0" smtClean="0">
                <a:latin typeface="Microsoft Sans Serif" pitchFamily="34" charset="0"/>
                <a:cs typeface="Microsoft Sans Serif" pitchFamily="34" charset="0"/>
              </a:rPr>
              <a:t>Develop scripts and tools to help providers offer appropriate responses to common scenarios</a:t>
            </a:r>
          </a:p>
          <a:p>
            <a:r>
              <a:rPr lang="en-US" dirty="0" smtClean="0">
                <a:latin typeface="Microsoft Sans Serif" pitchFamily="34" charset="0"/>
                <a:cs typeface="Microsoft Sans Serif" pitchFamily="34" charset="0"/>
              </a:rPr>
              <a:t>Create or purchase youth education tools (standard drink charts)</a:t>
            </a:r>
          </a:p>
          <a:p>
            <a:r>
              <a:rPr lang="en-US" dirty="0" smtClean="0">
                <a:latin typeface="Microsoft Sans Serif" pitchFamily="34" charset="0"/>
                <a:cs typeface="Microsoft Sans Serif" pitchFamily="34" charset="0"/>
              </a:rPr>
              <a:t>Develop promotional materials that encourage youth cooperation with SBIRT (posters, peer-to-peer communication)</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Step Eight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Training</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4800600"/>
            <a:ext cx="8229600" cy="1676399"/>
          </a:xfrm>
        </p:spPr>
        <p:txBody>
          <a:bodyPr>
            <a:noAutofit/>
          </a:bodyPr>
          <a:lstStyle/>
          <a:p>
            <a:r>
              <a:rPr lang="en-US" sz="2400" dirty="0" smtClean="0">
                <a:latin typeface="Microsoft Sans Serif" pitchFamily="34" charset="0"/>
                <a:cs typeface="Microsoft Sans Serif" pitchFamily="34" charset="0"/>
              </a:rPr>
              <a:t>Develop a customized training for all staff impacted by SBIRT</a:t>
            </a:r>
          </a:p>
          <a:p>
            <a:r>
              <a:rPr lang="en-US" sz="2400" dirty="0" smtClean="0">
                <a:latin typeface="Microsoft Sans Serif" pitchFamily="34" charset="0"/>
                <a:cs typeface="Microsoft Sans Serif" pitchFamily="34" charset="0"/>
              </a:rPr>
              <a:t>Conduct SBIRT training</a:t>
            </a:r>
          </a:p>
          <a:p>
            <a:r>
              <a:rPr lang="en-US" sz="2400" dirty="0" smtClean="0">
                <a:latin typeface="Microsoft Sans Serif" pitchFamily="34" charset="0"/>
                <a:cs typeface="Microsoft Sans Serif" pitchFamily="34" charset="0"/>
              </a:rPr>
              <a:t>Develop training schedules and procedures for new employees</a:t>
            </a:r>
          </a:p>
        </p:txBody>
      </p:sp>
      <p:pic>
        <p:nvPicPr>
          <p:cNvPr id="474114" name="Picture 2" descr="\\isap-fs01\training\PHOTOS\MISC\Training.jpg"/>
          <p:cNvPicPr>
            <a:picLocks noChangeAspect="1" noChangeArrowheads="1"/>
          </p:cNvPicPr>
          <p:nvPr/>
        </p:nvPicPr>
        <p:blipFill>
          <a:blip r:embed="rId3" cstate="print"/>
          <a:srcRect/>
          <a:stretch>
            <a:fillRect/>
          </a:stretch>
        </p:blipFill>
        <p:spPr bwMode="auto">
          <a:xfrm>
            <a:off x="2209800" y="1524000"/>
            <a:ext cx="4787900" cy="3153047"/>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Nine: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Implement SBIRT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4724400" cy="4525963"/>
          </a:xfrm>
        </p:spPr>
        <p:txBody>
          <a:bodyPr>
            <a:normAutofit/>
          </a:bodyPr>
          <a:lstStyle/>
          <a:p>
            <a:r>
              <a:rPr lang="en-US" sz="3600" dirty="0" smtClean="0">
                <a:latin typeface="Microsoft Sans Serif" pitchFamily="34" charset="0"/>
                <a:cs typeface="Microsoft Sans Serif" pitchFamily="34" charset="0"/>
              </a:rPr>
              <a:t>Screenings</a:t>
            </a:r>
          </a:p>
          <a:p>
            <a:r>
              <a:rPr lang="en-US" sz="3600" dirty="0" smtClean="0">
                <a:latin typeface="Microsoft Sans Serif" pitchFamily="34" charset="0"/>
                <a:cs typeface="Microsoft Sans Serif" pitchFamily="34" charset="0"/>
              </a:rPr>
              <a:t>Brief Interventions</a:t>
            </a:r>
          </a:p>
          <a:p>
            <a:r>
              <a:rPr lang="en-US" sz="3600" dirty="0" smtClean="0">
                <a:latin typeface="Microsoft Sans Serif" pitchFamily="34" charset="0"/>
                <a:cs typeface="Microsoft Sans Serif" pitchFamily="34" charset="0"/>
              </a:rPr>
              <a:t>Referrals to Treatment</a:t>
            </a:r>
          </a:p>
          <a:p>
            <a:r>
              <a:rPr lang="en-US" sz="3600" dirty="0" smtClean="0">
                <a:latin typeface="Microsoft Sans Serif" pitchFamily="34" charset="0"/>
                <a:cs typeface="Microsoft Sans Serif" pitchFamily="34" charset="0"/>
              </a:rPr>
              <a:t>Documentation </a:t>
            </a:r>
          </a:p>
          <a:p>
            <a:r>
              <a:rPr lang="en-US" sz="3600" dirty="0" smtClean="0">
                <a:latin typeface="Microsoft Sans Serif" pitchFamily="34" charset="0"/>
                <a:cs typeface="Microsoft Sans Serif" pitchFamily="34" charset="0"/>
              </a:rPr>
              <a:t>Regular Debriefings and Troubleshooting</a:t>
            </a:r>
            <a:endParaRPr lang="en-US" sz="3600" dirty="0">
              <a:latin typeface="Microsoft Sans Serif" pitchFamily="34" charset="0"/>
              <a:cs typeface="Microsoft Sans Serif" pitchFamily="34" charset="0"/>
            </a:endParaRPr>
          </a:p>
        </p:txBody>
      </p:sp>
      <p:pic>
        <p:nvPicPr>
          <p:cNvPr id="475138" name="Picture 2" descr="\\isap-fs01\training\PHOTOS\People\iStock_hands.JPG"/>
          <p:cNvPicPr>
            <a:picLocks noChangeAspect="1" noChangeArrowheads="1"/>
          </p:cNvPicPr>
          <p:nvPr/>
        </p:nvPicPr>
        <p:blipFill>
          <a:blip r:embed="rId3" cstate="print"/>
          <a:srcRect/>
          <a:stretch>
            <a:fillRect/>
          </a:stretch>
        </p:blipFill>
        <p:spPr bwMode="auto">
          <a:xfrm>
            <a:off x="5105400" y="2438400"/>
            <a:ext cx="3811604" cy="2514600"/>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fontScale="85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the common barriers to and facilitators of SBIRT implementation</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Identify two resources that can be used to help guide SBIRT implementation efforts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Identify three steps they need to take to facilitate successful SBIRT implementation in their program</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10:</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Continuous Quality Improvement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5105400" cy="4953000"/>
          </a:xfrm>
        </p:spPr>
        <p:txBody>
          <a:bodyPr>
            <a:normAutofit fontScale="77500" lnSpcReduction="20000"/>
          </a:bodyPr>
          <a:lstStyle/>
          <a:p>
            <a:r>
              <a:rPr lang="en-US" dirty="0" smtClean="0">
                <a:latin typeface="Microsoft Sans Serif" pitchFamily="34" charset="0"/>
                <a:cs typeface="Microsoft Sans Serif" pitchFamily="34" charset="0"/>
              </a:rPr>
              <a:t>Analyze data to find areas for potential improvement</a:t>
            </a:r>
          </a:p>
          <a:p>
            <a:pPr lvl="1"/>
            <a:r>
              <a:rPr lang="en-US" dirty="0" smtClean="0">
                <a:latin typeface="Microsoft Sans Serif" pitchFamily="34" charset="0"/>
                <a:cs typeface="Microsoft Sans Serif" pitchFamily="34" charset="0"/>
              </a:rPr>
              <a:t>Numbers of encounters</a:t>
            </a:r>
          </a:p>
          <a:p>
            <a:pPr lvl="1"/>
            <a:r>
              <a:rPr lang="en-US" dirty="0" smtClean="0">
                <a:latin typeface="Microsoft Sans Serif" pitchFamily="34" charset="0"/>
                <a:cs typeface="Microsoft Sans Serif" pitchFamily="34" charset="0"/>
              </a:rPr>
              <a:t>Screening scores</a:t>
            </a:r>
          </a:p>
          <a:p>
            <a:pPr lvl="1"/>
            <a:r>
              <a:rPr lang="en-US" dirty="0" smtClean="0">
                <a:latin typeface="Microsoft Sans Serif" pitchFamily="34" charset="0"/>
                <a:cs typeface="Microsoft Sans Serif" pitchFamily="34" charset="0"/>
              </a:rPr>
              <a:t>Interventions received</a:t>
            </a:r>
          </a:p>
          <a:p>
            <a:pPr lvl="1"/>
            <a:r>
              <a:rPr lang="en-US" dirty="0" smtClean="0">
                <a:latin typeface="Microsoft Sans Serif" pitchFamily="34" charset="0"/>
                <a:cs typeface="Microsoft Sans Serif" pitchFamily="34" charset="0"/>
              </a:rPr>
              <a:t>Referral success rate</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Internally discuss ways to facilitate improvement</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Look for ideas that worked elsewhere in the program or elsewhere in the SUD field, and adapt them</a:t>
            </a:r>
          </a:p>
        </p:txBody>
      </p:sp>
      <p:pic>
        <p:nvPicPr>
          <p:cNvPr id="4" name="Picture 3" descr="\\isap-fs01\training\PHOTOS\MISC\Cogwheel_Teamwork.jpg"/>
          <p:cNvPicPr>
            <a:picLocks noChangeAspect="1" noChangeArrowheads="1"/>
          </p:cNvPicPr>
          <p:nvPr/>
        </p:nvPicPr>
        <p:blipFill>
          <a:blip r:embed="rId2" cstate="print"/>
          <a:srcRect/>
          <a:stretch>
            <a:fillRect/>
          </a:stretch>
        </p:blipFill>
        <p:spPr bwMode="auto">
          <a:xfrm>
            <a:off x="5638800" y="2362200"/>
            <a:ext cx="3014663" cy="3014663"/>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Microsoft Sans Serif" pitchFamily="34" charset="0"/>
                <a:cs typeface="Microsoft Sans Serif" pitchFamily="34" charset="0"/>
              </a:rPr>
              <a:t>Plan-Do-Study-Act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838200"/>
          </a:xfrm>
        </p:spPr>
        <p:txBody>
          <a:bodyPr>
            <a:normAutofit fontScale="92500" lnSpcReduction="20000"/>
          </a:bodyPr>
          <a:lstStyle/>
          <a:p>
            <a:r>
              <a:rPr lang="en-US" dirty="0" smtClean="0">
                <a:latin typeface="Microsoft Sans Serif" pitchFamily="34" charset="0"/>
                <a:cs typeface="Microsoft Sans Serif" pitchFamily="34" charset="0"/>
              </a:rPr>
              <a:t>Example: Only 13% of students identified as needing brief interventions receive them. </a:t>
            </a:r>
            <a:endParaRPr lang="en-US" dirty="0">
              <a:latin typeface="Microsoft Sans Serif" pitchFamily="34" charset="0"/>
              <a:cs typeface="Microsoft Sans Serif" pitchFamily="34" charset="0"/>
            </a:endParaRPr>
          </a:p>
        </p:txBody>
      </p:sp>
      <p:graphicFrame>
        <p:nvGraphicFramePr>
          <p:cNvPr id="5" name="Diagram 4"/>
          <p:cNvGraphicFramePr/>
          <p:nvPr/>
        </p:nvGraphicFramePr>
        <p:xfrm>
          <a:off x="1447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4419600" y="990600"/>
            <a:ext cx="2438400" cy="1374648"/>
          </a:xfrm>
          <a:prstGeom prst="wedgeEllipseCallout">
            <a:avLst>
              <a:gd name="adj1" fmla="val -26366"/>
              <a:gd name="adj2" fmla="val 6359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4/5 of students no-show for their BI appointments</a:t>
            </a:r>
            <a:endParaRPr lang="en-US" dirty="0">
              <a:solidFill>
                <a:schemeClr val="bg1"/>
              </a:solidFill>
              <a:latin typeface="Microsoft Sans Serif" pitchFamily="34" charset="0"/>
              <a:cs typeface="Microsoft Sans Serif" pitchFamily="34" charset="0"/>
            </a:endParaRPr>
          </a:p>
        </p:txBody>
      </p:sp>
      <p:sp>
        <p:nvSpPr>
          <p:cNvPr id="8" name="Oval Callout 7"/>
          <p:cNvSpPr/>
          <p:nvPr/>
        </p:nvSpPr>
        <p:spPr>
          <a:xfrm>
            <a:off x="5791200" y="2057400"/>
            <a:ext cx="2971800" cy="2057400"/>
          </a:xfrm>
          <a:prstGeom prst="wedgeEllipseCallout">
            <a:avLst>
              <a:gd name="adj1" fmla="val -24868"/>
              <a:gd name="adj2" fmla="val 639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Create an automated system to send text message reminders the day before BI appointments</a:t>
            </a:r>
            <a:endParaRPr lang="en-US" dirty="0">
              <a:solidFill>
                <a:schemeClr val="bg1"/>
              </a:solidFill>
              <a:latin typeface="Microsoft Sans Serif" pitchFamily="34" charset="0"/>
              <a:cs typeface="Microsoft Sans Serif" pitchFamily="34" charset="0"/>
            </a:endParaRPr>
          </a:p>
        </p:txBody>
      </p:sp>
      <p:sp>
        <p:nvSpPr>
          <p:cNvPr id="9" name="Oval Callout 8"/>
          <p:cNvSpPr/>
          <p:nvPr/>
        </p:nvSpPr>
        <p:spPr>
          <a:xfrm>
            <a:off x="0" y="4419600"/>
            <a:ext cx="2971800" cy="2438400"/>
          </a:xfrm>
          <a:prstGeom prst="wedgeEllipseCallout">
            <a:avLst>
              <a:gd name="adj1" fmla="val 84085"/>
              <a:gd name="adj2" fmla="val 1097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Data show that after six months, 4/5 of 12</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are showing up for BI appointments, but only 1/5 of 8</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are showing up</a:t>
            </a:r>
            <a:endParaRPr lang="en-US" dirty="0">
              <a:solidFill>
                <a:schemeClr val="bg1"/>
              </a:solidFill>
              <a:latin typeface="Microsoft Sans Serif" pitchFamily="34" charset="0"/>
              <a:cs typeface="Microsoft Sans Serif" pitchFamily="34" charset="0"/>
            </a:endParaRPr>
          </a:p>
        </p:txBody>
      </p:sp>
      <p:sp>
        <p:nvSpPr>
          <p:cNvPr id="10" name="Oval Callout 9"/>
          <p:cNvSpPr/>
          <p:nvPr/>
        </p:nvSpPr>
        <p:spPr>
          <a:xfrm>
            <a:off x="0" y="1905000"/>
            <a:ext cx="2971800" cy="2438400"/>
          </a:xfrm>
          <a:prstGeom prst="wedgeEllipseCallout">
            <a:avLst>
              <a:gd name="adj1" fmla="val 60882"/>
              <a:gd name="adj2" fmla="val 281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Make text message reminders standard practice for 12</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create group to study 8</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 no-shows</a:t>
            </a:r>
            <a:endParaRPr lang="en-US" dirty="0">
              <a:solidFill>
                <a:schemeClr val="bg1"/>
              </a:solidFill>
              <a:latin typeface="Microsoft Sans Serif" pitchFamily="34" charset="0"/>
              <a:cs typeface="Microsoft Sans Serif" pitchFamily="34" charset="0"/>
            </a:endParaRPr>
          </a:p>
        </p:txBody>
      </p:sp>
      <p:sp>
        <p:nvSpPr>
          <p:cNvPr id="11" name="Down Arrow 10"/>
          <p:cNvSpPr/>
          <p:nvPr/>
        </p:nvSpPr>
        <p:spPr>
          <a:xfrm rot="19169068">
            <a:off x="5260966" y="2816499"/>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156461">
            <a:off x="5319987" y="4834853"/>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8057829">
            <a:off x="3219729" y="4812513"/>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3589071">
            <a:off x="3374251" y="2828960"/>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914400" y="228600"/>
            <a:ext cx="2438400" cy="1752600"/>
          </a:xfrm>
          <a:prstGeom prst="wedgeEllipseCallout">
            <a:avLst>
              <a:gd name="adj1" fmla="val 66462"/>
              <a:gd name="adj2" fmla="val 99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icrosoft Sans Serif" pitchFamily="34" charset="0"/>
                <a:cs typeface="Microsoft Sans Serif" pitchFamily="34" charset="0"/>
              </a:rPr>
              <a:t>Start over, but  now focus just on no-shows among 8</a:t>
            </a:r>
            <a:r>
              <a:rPr lang="en-US" baseline="30000" dirty="0" smtClean="0">
                <a:solidFill>
                  <a:schemeClr val="tx1"/>
                </a:solidFill>
                <a:latin typeface="Microsoft Sans Serif" pitchFamily="34" charset="0"/>
                <a:cs typeface="Microsoft Sans Serif" pitchFamily="34" charset="0"/>
              </a:rPr>
              <a:t>th</a:t>
            </a:r>
            <a:r>
              <a:rPr lang="en-US" dirty="0" smtClean="0">
                <a:solidFill>
                  <a:schemeClr val="tx1"/>
                </a:solidFill>
                <a:latin typeface="Microsoft Sans Serif" pitchFamily="34" charset="0"/>
                <a:cs typeface="Microsoft Sans Serif" pitchFamily="34" charset="0"/>
              </a:rPr>
              <a:t> graders</a:t>
            </a:r>
            <a:endParaRPr lang="en-US" dirty="0">
              <a:solidFill>
                <a:schemeClr val="tx1"/>
              </a:solidFill>
              <a:latin typeface="Microsoft Sans Serif" pitchFamily="34" charset="0"/>
              <a:cs typeface="Microsoft Sans Serif" pitchFamily="34" charset="0"/>
            </a:endParaRPr>
          </a:p>
        </p:txBody>
      </p:sp>
      <p:sp>
        <p:nvSpPr>
          <p:cNvPr id="16" name="Slide Number Placeholder 15"/>
          <p:cNvSpPr>
            <a:spLocks noGrp="1"/>
          </p:cNvSpPr>
          <p:nvPr>
            <p:ph type="sldNum" sz="quarter" idx="12"/>
          </p:nvPr>
        </p:nvSpPr>
        <p:spPr/>
        <p:txBody>
          <a:bodyPr/>
          <a:lstStyle/>
          <a:p>
            <a:fld id="{7BB5887B-BB3E-4BA5-8A1E-2508AB54A26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3" presetClass="exit" presetSubtype="10" fill="hold" grpId="1" nodeType="withEffect">
                                  <p:stCondLst>
                                    <p:cond delay="0"/>
                                  </p:stCondLst>
                                  <p:childTnLst>
                                    <p:animEffect transition="out" filter="blinds(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Take-Away Points</a:t>
            </a:r>
            <a:endParaRPr lang="en-US" sz="4400" b="1" dirty="0">
              <a:solidFill>
                <a:srgbClr val="FFFF00"/>
              </a:solidFill>
              <a:latin typeface="Microsoft Sans Serif" pitchFamily="34" charset="0"/>
              <a:cs typeface="Microsoft Sans Serif" pitchFamily="34" charset="0"/>
            </a:endParaRPr>
          </a:p>
        </p:txBody>
      </p:sp>
      <p:sp>
        <p:nvSpPr>
          <p:cNvPr id="5" name="TextBox 4"/>
          <p:cNvSpPr txBox="1"/>
          <p:nvPr/>
        </p:nvSpPr>
        <p:spPr>
          <a:xfrm>
            <a:off x="381000" y="856357"/>
            <a:ext cx="8305800" cy="6001643"/>
          </a:xfrm>
          <a:prstGeom prst="rect">
            <a:avLst/>
          </a:prstGeom>
          <a:noFill/>
        </p:spPr>
        <p:txBody>
          <a:bodyPr wrap="square" rtlCol="0">
            <a:spAutoFit/>
          </a:bodyPr>
          <a:lstStyle/>
          <a:p>
            <a:pPr marL="342900" indent="-342900">
              <a:buAutoNum type="arabicPeriod"/>
            </a:pPr>
            <a:r>
              <a:rPr lang="en-US" sz="2800" dirty="0" smtClean="0">
                <a:latin typeface="Microsoft Sans Serif" pitchFamily="34" charset="0"/>
                <a:cs typeface="Microsoft Sans Serif" pitchFamily="34" charset="0"/>
              </a:rPr>
              <a:t>There are many moving parts to SBIRT implementation that require planning and forethought</a:t>
            </a:r>
          </a:p>
          <a:p>
            <a:pPr marL="342900" indent="-342900">
              <a:buAutoNum type="arabicPeriod"/>
            </a:pPr>
            <a:endParaRPr lang="en-US" sz="2800" dirty="0" smtClean="0">
              <a:latin typeface="Microsoft Sans Serif" pitchFamily="34" charset="0"/>
              <a:cs typeface="Microsoft Sans Serif" pitchFamily="34" charset="0"/>
            </a:endParaRPr>
          </a:p>
          <a:p>
            <a:pPr marL="342900" indent="-342900">
              <a:buAutoNum type="arabicPeriod"/>
            </a:pPr>
            <a:r>
              <a:rPr lang="en-US" sz="2800" dirty="0" smtClean="0">
                <a:latin typeface="Microsoft Sans Serif" pitchFamily="34" charset="0"/>
                <a:cs typeface="Microsoft Sans Serif" pitchFamily="34" charset="0"/>
              </a:rPr>
              <a:t>Goal of implementation should be not just to implement SBIRT, but do so in a way that it:</a:t>
            </a:r>
          </a:p>
          <a:p>
            <a:pPr marL="800100" lvl="1" indent="-342900">
              <a:buFont typeface="Arial" pitchFamily="34" charset="0"/>
              <a:buChar char="•"/>
            </a:pPr>
            <a:r>
              <a:rPr lang="en-US" sz="2800" dirty="0" smtClean="0">
                <a:latin typeface="Microsoft Sans Serif" pitchFamily="34" charset="0"/>
                <a:cs typeface="Microsoft Sans Serif" pitchFamily="34" charset="0"/>
              </a:rPr>
              <a:t>Improves adolescent health</a:t>
            </a:r>
          </a:p>
          <a:p>
            <a:pPr marL="800100" lvl="1" indent="-342900">
              <a:buFont typeface="Arial" pitchFamily="34" charset="0"/>
              <a:buChar char="•"/>
            </a:pPr>
            <a:r>
              <a:rPr lang="en-US" sz="2800" dirty="0" smtClean="0">
                <a:latin typeface="Microsoft Sans Serif" pitchFamily="34" charset="0"/>
                <a:cs typeface="Microsoft Sans Serif" pitchFamily="34" charset="0"/>
              </a:rPr>
              <a:t>Is sustainable</a:t>
            </a:r>
          </a:p>
          <a:p>
            <a:pPr marL="342900" indent="-342900"/>
            <a:endParaRPr lang="en-US" sz="2800" dirty="0" smtClean="0">
              <a:latin typeface="Microsoft Sans Serif" pitchFamily="34" charset="0"/>
              <a:cs typeface="Microsoft Sans Serif" pitchFamily="34" charset="0"/>
            </a:endParaRPr>
          </a:p>
          <a:p>
            <a:pPr marL="342900" indent="-342900"/>
            <a:r>
              <a:rPr lang="en-US" sz="2800" dirty="0" smtClean="0">
                <a:latin typeface="Microsoft Sans Serif" pitchFamily="34" charset="0"/>
                <a:cs typeface="Microsoft Sans Serif" pitchFamily="34" charset="0"/>
              </a:rPr>
              <a:t>3. Data is critical</a:t>
            </a:r>
          </a:p>
          <a:p>
            <a:pPr marL="800100" lvl="1" indent="-342900">
              <a:buFont typeface="Arial" pitchFamily="34" charset="0"/>
              <a:buChar char="•"/>
            </a:pPr>
            <a:r>
              <a:rPr lang="en-US" sz="2800" dirty="0" smtClean="0">
                <a:latin typeface="Microsoft Sans Serif" pitchFamily="34" charset="0"/>
                <a:cs typeface="Microsoft Sans Serif" pitchFamily="34" charset="0"/>
              </a:rPr>
              <a:t>Making the case for SBIRT</a:t>
            </a:r>
          </a:p>
          <a:p>
            <a:pPr marL="800100" lvl="1" indent="-342900">
              <a:buFont typeface="Arial" pitchFamily="34" charset="0"/>
              <a:buChar char="•"/>
            </a:pPr>
            <a:r>
              <a:rPr lang="en-US" sz="2800" dirty="0" smtClean="0">
                <a:latin typeface="Microsoft Sans Serif" pitchFamily="34" charset="0"/>
                <a:cs typeface="Microsoft Sans Serif" pitchFamily="34" charset="0"/>
              </a:rPr>
              <a:t>Facilitating quality improvement through PDSA cycles </a:t>
            </a:r>
          </a:p>
          <a:p>
            <a:pPr marL="342900" indent="-342900">
              <a:buAutoNum type="arabicPeriod"/>
            </a:pPr>
            <a:endParaRPr lang="en-US" sz="2000" dirty="0" smtClean="0">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Common </a:t>
            </a:r>
            <a:r>
              <a:rPr lang="en-US" b="1" dirty="0">
                <a:solidFill>
                  <a:srgbClr val="FFFF00"/>
                </a:solidFill>
                <a:latin typeface="Microsoft Sans Serif" pitchFamily="34" charset="0"/>
                <a:cs typeface="Microsoft Sans Serif" pitchFamily="34" charset="0"/>
              </a:rPr>
              <a:t>Barriers and Facilitators </a:t>
            </a:r>
            <a:r>
              <a:rPr lang="en-US" b="1" dirty="0" smtClean="0">
                <a:solidFill>
                  <a:srgbClr val="FFFF00"/>
                </a:solidFill>
                <a:latin typeface="Microsoft Sans Serif" pitchFamily="34" charset="0"/>
                <a:cs typeface="Microsoft Sans Serif" pitchFamily="34" charset="0"/>
              </a:rPr>
              <a:t>of SBIRT Implementation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334000" cy="4525963"/>
          </a:xfrm>
        </p:spPr>
        <p:txBody>
          <a:bodyPr>
            <a:normAutofit/>
          </a:bodyPr>
          <a:lstStyle/>
          <a:p>
            <a:pPr marL="914400" lvl="1" indent="-457200">
              <a:buFont typeface="+mj-lt"/>
              <a:buAutoNum type="arabicPeriod"/>
            </a:pPr>
            <a:r>
              <a:rPr lang="en-US" sz="3200" dirty="0">
                <a:latin typeface="Microsoft Sans Serif" pitchFamily="34" charset="0"/>
                <a:cs typeface="Microsoft Sans Serif" pitchFamily="34" charset="0"/>
              </a:rPr>
              <a:t>P</a:t>
            </a:r>
            <a:r>
              <a:rPr lang="en-US" sz="3200" dirty="0" smtClean="0">
                <a:latin typeface="Microsoft Sans Serif" pitchFamily="34" charset="0"/>
                <a:cs typeface="Microsoft Sans Serif" pitchFamily="34" charset="0"/>
              </a:rPr>
              <a:t>rovider </a:t>
            </a:r>
            <a:r>
              <a:rPr lang="en-US" sz="3200" dirty="0">
                <a:latin typeface="Microsoft Sans Serif" pitchFamily="34" charset="0"/>
                <a:cs typeface="Microsoft Sans Serif" pitchFamily="34" charset="0"/>
              </a:rPr>
              <a:t>attitudes and competence</a:t>
            </a:r>
          </a:p>
          <a:p>
            <a:pPr marL="914400" lvl="1" indent="-457200">
              <a:buFont typeface="+mj-lt"/>
              <a:buAutoNum type="arabicPeriod"/>
            </a:pPr>
            <a:r>
              <a:rPr lang="en-US" sz="3200" dirty="0">
                <a:latin typeface="Microsoft Sans Serif" pitchFamily="34" charset="0"/>
                <a:cs typeface="Microsoft Sans Serif" pitchFamily="34" charset="0"/>
              </a:rPr>
              <a:t>W</a:t>
            </a:r>
            <a:r>
              <a:rPr lang="en-US" sz="3200" dirty="0" smtClean="0">
                <a:latin typeface="Microsoft Sans Serif" pitchFamily="34" charset="0"/>
                <a:cs typeface="Microsoft Sans Serif" pitchFamily="34" charset="0"/>
              </a:rPr>
              <a:t>orkflow </a:t>
            </a:r>
            <a:r>
              <a:rPr lang="en-US" sz="3200" dirty="0">
                <a:latin typeface="Microsoft Sans Serif" pitchFamily="34" charset="0"/>
                <a:cs typeface="Microsoft Sans Serif" pitchFamily="34" charset="0"/>
              </a:rPr>
              <a:t>and resources</a:t>
            </a:r>
          </a:p>
          <a:p>
            <a:pPr marL="914400" lvl="1" indent="-457200">
              <a:buFont typeface="+mj-lt"/>
              <a:buAutoNum type="arabicPeriod"/>
            </a:pPr>
            <a:r>
              <a:rPr lang="en-US" sz="3200" dirty="0" smtClean="0">
                <a:latin typeface="Microsoft Sans Serif" pitchFamily="34" charset="0"/>
                <a:cs typeface="Microsoft Sans Serif" pitchFamily="34" charset="0"/>
              </a:rPr>
              <a:t>Student flow</a:t>
            </a:r>
          </a:p>
          <a:p>
            <a:pPr marL="914400" lvl="1" indent="-457200">
              <a:buFont typeface="+mj-lt"/>
              <a:buAutoNum type="arabicPeriod"/>
            </a:pPr>
            <a:r>
              <a:rPr lang="en-US" sz="3200" dirty="0" smtClean="0">
                <a:latin typeface="Microsoft Sans Serif" pitchFamily="34" charset="0"/>
                <a:cs typeface="Microsoft Sans Serif" pitchFamily="34" charset="0"/>
              </a:rPr>
              <a:t>SBIRT </a:t>
            </a:r>
            <a:r>
              <a:rPr lang="en-US" sz="3200" dirty="0">
                <a:latin typeface="Microsoft Sans Serif" pitchFamily="34" charset="0"/>
                <a:cs typeface="Microsoft Sans Serif" pitchFamily="34" charset="0"/>
              </a:rPr>
              <a:t>adaptability</a:t>
            </a:r>
          </a:p>
          <a:p>
            <a:pPr marL="914400" lvl="1" indent="-457200">
              <a:buFont typeface="+mj-lt"/>
              <a:buAutoNum type="arabicPeriod"/>
            </a:pPr>
            <a:r>
              <a:rPr lang="en-US" sz="3200" dirty="0">
                <a:latin typeface="Microsoft Sans Serif" pitchFamily="34" charset="0"/>
                <a:cs typeface="Microsoft Sans Serif" pitchFamily="34" charset="0"/>
              </a:rPr>
              <a:t>O</a:t>
            </a:r>
            <a:r>
              <a:rPr lang="en-US" sz="3200" dirty="0" smtClean="0">
                <a:latin typeface="Microsoft Sans Serif" pitchFamily="34" charset="0"/>
                <a:cs typeface="Microsoft Sans Serif" pitchFamily="34" charset="0"/>
              </a:rPr>
              <a:t>rganizational support</a:t>
            </a:r>
            <a:endParaRPr lang="en-US" sz="3200" dirty="0">
              <a:latin typeface="Microsoft Sans Serif" pitchFamily="34" charset="0"/>
              <a:cs typeface="Microsoft Sans Serif" pitchFamily="34" charset="0"/>
            </a:endParaRPr>
          </a:p>
          <a:p>
            <a:pPr marL="914400" lvl="1" indent="-457200">
              <a:buFont typeface="+mj-lt"/>
              <a:buAutoNum type="arabicPeriod"/>
            </a:pPr>
            <a:r>
              <a:rPr lang="en-US" sz="3200" dirty="0" smtClean="0">
                <a:latin typeface="Microsoft Sans Serif" pitchFamily="34" charset="0"/>
                <a:cs typeface="Microsoft Sans Serif" pitchFamily="34" charset="0"/>
              </a:rPr>
              <a:t>Client attitude</a:t>
            </a:r>
          </a:p>
          <a:p>
            <a:pPr marL="457200" lvl="1" indent="0">
              <a:buNone/>
            </a:pPr>
            <a:endParaRPr lang="en-US" sz="3200" dirty="0" smtClean="0"/>
          </a:p>
        </p:txBody>
      </p:sp>
      <p:pic>
        <p:nvPicPr>
          <p:cNvPr id="5" name="Picture 2" descr="\\isap-fs01\training\PHOTOS\MISC\Puzzle.jpg"/>
          <p:cNvPicPr>
            <a:picLocks noChangeAspect="1" noChangeArrowheads="1"/>
          </p:cNvPicPr>
          <p:nvPr/>
        </p:nvPicPr>
        <p:blipFill>
          <a:blip r:embed="rId3" cstate="print"/>
          <a:srcRect/>
          <a:stretch>
            <a:fillRect/>
          </a:stretch>
        </p:blipFill>
        <p:spPr bwMode="auto">
          <a:xfrm>
            <a:off x="5181600" y="2514600"/>
            <a:ext cx="3612365" cy="2397125"/>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1508077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smtClean="0">
                <a:solidFill>
                  <a:srgbClr val="FFFF00"/>
                </a:solidFill>
                <a:latin typeface="Microsoft Sans Serif" pitchFamily="34" charset="0"/>
                <a:cs typeface="Microsoft Sans Serif" pitchFamily="34" charset="0"/>
              </a:rPr>
              <a:t>SBIRT Implementation Manuals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143000"/>
            <a:ext cx="9144000" cy="5486400"/>
          </a:xfrm>
        </p:spPr>
        <p:txBody>
          <a:bodyPr>
            <a:noAutofit/>
          </a:bodyPr>
          <a:lstStyle/>
          <a:p>
            <a:r>
              <a:rPr lang="en-US" sz="2000" dirty="0" smtClean="0">
                <a:latin typeface="Microsoft Sans Serif" pitchFamily="34" charset="0"/>
                <a:cs typeface="Microsoft Sans Serif" pitchFamily="34" charset="0"/>
              </a:rPr>
              <a:t>SAMHSA-HRSA TAP 33: Systems-Level Implementation of Screening</a:t>
            </a:r>
            <a:r>
              <a:rPr lang="en-US" sz="2000" dirty="0">
                <a:latin typeface="Microsoft Sans Serif" pitchFamily="34" charset="0"/>
                <a:cs typeface="Microsoft Sans Serif" pitchFamily="34" charset="0"/>
              </a:rPr>
              <a:t>, Brief </a:t>
            </a:r>
            <a:r>
              <a:rPr lang="en-US" sz="2000" dirty="0" smtClean="0">
                <a:latin typeface="Microsoft Sans Serif" pitchFamily="34" charset="0"/>
                <a:cs typeface="Microsoft Sans Serif" pitchFamily="34" charset="0"/>
              </a:rPr>
              <a:t>Intervention</a:t>
            </a:r>
            <a:r>
              <a:rPr lang="en-US" sz="2000" dirty="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and Referral </a:t>
            </a:r>
            <a:r>
              <a:rPr lang="en-US" sz="2000" dirty="0">
                <a:latin typeface="Microsoft Sans Serif" pitchFamily="34" charset="0"/>
                <a:cs typeface="Microsoft Sans Serif" pitchFamily="34" charset="0"/>
              </a:rPr>
              <a:t>to </a:t>
            </a:r>
            <a:r>
              <a:rPr lang="en-US" sz="2000" dirty="0" smtClean="0">
                <a:latin typeface="Microsoft Sans Serif" pitchFamily="34" charset="0"/>
                <a:cs typeface="Microsoft Sans Serif" pitchFamily="34" charset="0"/>
              </a:rPr>
              <a:t>Treatment </a:t>
            </a:r>
            <a:r>
              <a:rPr lang="en-US" sz="2000" dirty="0" smtClean="0">
                <a:solidFill>
                  <a:srgbClr val="FFFF00"/>
                </a:solidFill>
                <a:latin typeface="Microsoft Sans Serif" pitchFamily="34" charset="0"/>
                <a:cs typeface="Microsoft Sans Serif" pitchFamily="34" charset="0"/>
              </a:rPr>
              <a:t>http://store.samhsa.gov/product/TAP-33-Systems-Level-Implementation-of-Screening-Brief-Intervention-and-Referral-to-Treatment-SBIRT-/SMA13-4741</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National Center on Addiction and Substance Abuse at Columbia University: An </a:t>
            </a:r>
            <a:r>
              <a:rPr lang="en-US" sz="2000" dirty="0">
                <a:latin typeface="Microsoft Sans Serif" pitchFamily="34" charset="0"/>
                <a:cs typeface="Microsoft Sans Serif" pitchFamily="34" charset="0"/>
              </a:rPr>
              <a:t>SBIRT Implementation </a:t>
            </a:r>
            <a:r>
              <a:rPr lang="en-US" sz="2000" dirty="0" smtClean="0">
                <a:latin typeface="Microsoft Sans Serif" pitchFamily="34" charset="0"/>
                <a:cs typeface="Microsoft Sans Serif" pitchFamily="34" charset="0"/>
              </a:rPr>
              <a:t>and Process </a:t>
            </a:r>
            <a:r>
              <a:rPr lang="en-US" sz="2000" dirty="0">
                <a:latin typeface="Microsoft Sans Serif" pitchFamily="34" charset="0"/>
                <a:cs typeface="Microsoft Sans Serif" pitchFamily="34" charset="0"/>
              </a:rPr>
              <a:t>Change Manual for </a:t>
            </a:r>
            <a:r>
              <a:rPr lang="en-US" sz="2000" dirty="0" smtClean="0">
                <a:latin typeface="Microsoft Sans Serif" pitchFamily="34" charset="0"/>
                <a:cs typeface="Microsoft Sans Serif" pitchFamily="34" charset="0"/>
              </a:rPr>
              <a:t>Practitioners </a:t>
            </a:r>
            <a:r>
              <a:rPr lang="en-US" sz="2000" dirty="0" smtClean="0">
                <a:solidFill>
                  <a:srgbClr val="FFFF00"/>
                </a:solidFill>
                <a:latin typeface="Microsoft Sans Serif" pitchFamily="34" charset="0"/>
                <a:cs typeface="Microsoft Sans Serif" pitchFamily="34" charset="0"/>
              </a:rPr>
              <a:t>https://www.centeronaddiction.org/sites/default/files/files/An-SBIRT-implementation-and-process-change-manual-for-practitioners.pdf</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Wisconsin Safe and Healthy Schools Center: School SBIRT Implementation Project </a:t>
            </a:r>
            <a:r>
              <a:rPr lang="en-US" sz="2000" dirty="0" smtClean="0">
                <a:solidFill>
                  <a:srgbClr val="FFFF00"/>
                </a:solidFill>
                <a:latin typeface="Microsoft Sans Serif" pitchFamily="34" charset="0"/>
                <a:cs typeface="Microsoft Sans Serif" pitchFamily="34" charset="0"/>
              </a:rPr>
              <a:t>http://www.wishschools.org/resources/schoolsbirt.cfm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National Council for Behavioral Health: SBIRT Implementation Checklist </a:t>
            </a:r>
            <a:r>
              <a:rPr lang="en-US" sz="2000" dirty="0" smtClean="0">
                <a:solidFill>
                  <a:srgbClr val="FFFF00"/>
                </a:solidFill>
                <a:latin typeface="Microsoft Sans Serif" pitchFamily="34" charset="0"/>
                <a:cs typeface="Microsoft Sans Serif" pitchFamily="34" charset="0"/>
              </a:rPr>
              <a:t>http://www.nationalcouncildocs.net/wp-content/uploads/2014/10/SBIRT-Implementation-Checklist.pdf</a:t>
            </a:r>
            <a:endParaRPr lang="en-US" sz="2000"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a:t>
            </a:fld>
            <a:endParaRPr lang="en-US"/>
          </a:p>
        </p:txBody>
      </p:sp>
    </p:spTree>
    <p:extLst>
      <p:ext uri="{BB962C8B-B14F-4D97-AF65-F5344CB8AC3E}">
        <p14:creationId xmlns:p14="http://schemas.microsoft.com/office/powerpoint/2010/main" val="76518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SBIRT Implementation Decisions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5562600"/>
          </a:xfrm>
        </p:spPr>
        <p:txBody>
          <a:bodyPr>
            <a:normAutofit fontScale="77500" lnSpcReduction="20000"/>
          </a:bodyPr>
          <a:lstStyle/>
          <a:p>
            <a:r>
              <a:rPr lang="en-US" dirty="0" smtClean="0">
                <a:solidFill>
                  <a:srgbClr val="FFFF00"/>
                </a:solidFill>
                <a:latin typeface="Microsoft Sans Serif" pitchFamily="34" charset="0"/>
                <a:cs typeface="Microsoft Sans Serif" pitchFamily="34" charset="0"/>
              </a:rPr>
              <a:t>Screening</a:t>
            </a:r>
          </a:p>
          <a:p>
            <a:pPr lvl="1"/>
            <a:r>
              <a:rPr lang="en-US" dirty="0" smtClean="0">
                <a:latin typeface="Microsoft Sans Serif" pitchFamily="34" charset="0"/>
                <a:cs typeface="Microsoft Sans Serif" pitchFamily="34" charset="0"/>
              </a:rPr>
              <a:t>Who do you screen?</a:t>
            </a:r>
          </a:p>
          <a:p>
            <a:pPr lvl="1"/>
            <a:r>
              <a:rPr lang="en-US" dirty="0" smtClean="0">
                <a:latin typeface="Microsoft Sans Serif" pitchFamily="34" charset="0"/>
                <a:cs typeface="Microsoft Sans Serif" pitchFamily="34" charset="0"/>
              </a:rPr>
              <a:t>How do you screen them?</a:t>
            </a:r>
          </a:p>
          <a:p>
            <a:pPr lvl="1"/>
            <a:r>
              <a:rPr lang="en-US" dirty="0" smtClean="0">
                <a:latin typeface="Microsoft Sans Serif" pitchFamily="34" charset="0"/>
                <a:cs typeface="Microsoft Sans Serif" pitchFamily="34" charset="0"/>
              </a:rPr>
              <a:t>Who does the screening? </a:t>
            </a:r>
          </a:p>
          <a:p>
            <a:r>
              <a:rPr lang="en-US" dirty="0" smtClean="0">
                <a:solidFill>
                  <a:srgbClr val="FFFF00"/>
                </a:solidFill>
                <a:latin typeface="Microsoft Sans Serif" pitchFamily="34" charset="0"/>
                <a:cs typeface="Microsoft Sans Serif" pitchFamily="34" charset="0"/>
              </a:rPr>
              <a:t>Brief Intervention</a:t>
            </a:r>
          </a:p>
          <a:p>
            <a:pPr lvl="1"/>
            <a:r>
              <a:rPr lang="en-US" dirty="0" smtClean="0">
                <a:latin typeface="Microsoft Sans Serif" pitchFamily="34" charset="0"/>
                <a:cs typeface="Microsoft Sans Serif" pitchFamily="34" charset="0"/>
              </a:rPr>
              <a:t>Who does the intervention?</a:t>
            </a:r>
          </a:p>
          <a:p>
            <a:pPr lvl="1"/>
            <a:r>
              <a:rPr lang="en-US" dirty="0" smtClean="0">
                <a:latin typeface="Microsoft Sans Serif" pitchFamily="34" charset="0"/>
                <a:cs typeface="Microsoft Sans Serif" pitchFamily="34" charset="0"/>
              </a:rPr>
              <a:t>How brief is “brief”?</a:t>
            </a:r>
          </a:p>
          <a:p>
            <a:pPr lvl="1"/>
            <a:r>
              <a:rPr lang="en-US" dirty="0" smtClean="0">
                <a:latin typeface="Microsoft Sans Serif" pitchFamily="34" charset="0"/>
                <a:cs typeface="Microsoft Sans Serif" pitchFamily="34" charset="0"/>
              </a:rPr>
              <a:t>What do you want the brief intervention to accomplish? (diversion?)</a:t>
            </a:r>
          </a:p>
          <a:p>
            <a:r>
              <a:rPr lang="en-US" dirty="0" smtClean="0">
                <a:solidFill>
                  <a:srgbClr val="FFFF00"/>
                </a:solidFill>
                <a:latin typeface="Microsoft Sans Serif" pitchFamily="34" charset="0"/>
                <a:cs typeface="Microsoft Sans Serif" pitchFamily="34" charset="0"/>
              </a:rPr>
              <a:t>Referral to Treatment</a:t>
            </a:r>
          </a:p>
          <a:p>
            <a:pPr lvl="1"/>
            <a:r>
              <a:rPr lang="en-US" dirty="0" smtClean="0">
                <a:latin typeface="Microsoft Sans Serif" pitchFamily="34" charset="0"/>
                <a:cs typeface="Microsoft Sans Serif" pitchFamily="34" charset="0"/>
              </a:rPr>
              <a:t>Who do you refer to?</a:t>
            </a:r>
          </a:p>
          <a:p>
            <a:pPr lvl="1"/>
            <a:r>
              <a:rPr lang="en-US" dirty="0" smtClean="0">
                <a:latin typeface="Microsoft Sans Serif" pitchFamily="34" charset="0"/>
                <a:cs typeface="Microsoft Sans Serif" pitchFamily="34" charset="0"/>
              </a:rPr>
              <a:t>How do you follow up? </a:t>
            </a:r>
          </a:p>
          <a:p>
            <a:r>
              <a:rPr lang="en-US" dirty="0" smtClean="0">
                <a:solidFill>
                  <a:srgbClr val="FFFF00"/>
                </a:solidFill>
                <a:latin typeface="Microsoft Sans Serif" pitchFamily="34" charset="0"/>
                <a:cs typeface="Microsoft Sans Serif" pitchFamily="34" charset="0"/>
              </a:rPr>
              <a:t>How do you implement and sustain it all?</a:t>
            </a:r>
          </a:p>
          <a:p>
            <a:pPr lvl="1"/>
            <a:r>
              <a:rPr lang="en-US" dirty="0" smtClean="0">
                <a:latin typeface="Microsoft Sans Serif" pitchFamily="34" charset="0"/>
                <a:cs typeface="Microsoft Sans Serif" pitchFamily="34" charset="0"/>
              </a:rPr>
              <a:t>Data collection</a:t>
            </a:r>
          </a:p>
          <a:p>
            <a:pPr lvl="1"/>
            <a:r>
              <a:rPr lang="en-US" dirty="0" smtClean="0">
                <a:latin typeface="Microsoft Sans Serif" pitchFamily="34" charset="0"/>
                <a:cs typeface="Microsoft Sans Serif" pitchFamily="34" charset="0"/>
              </a:rPr>
              <a:t>Quality improvement </a:t>
            </a:r>
          </a:p>
          <a:p>
            <a:pPr lvl="1"/>
            <a:r>
              <a:rPr lang="en-US" dirty="0" smtClean="0">
                <a:latin typeface="Microsoft Sans Serif" pitchFamily="34" charset="0"/>
                <a:cs typeface="Microsoft Sans Serif" pitchFamily="34" charset="0"/>
              </a:rPr>
              <a:t>Billing</a:t>
            </a:r>
          </a:p>
          <a:p>
            <a:pPr lvl="1">
              <a:buNone/>
            </a:pPr>
            <a:endParaRPr lang="en-US" dirty="0">
              <a:solidFill>
                <a:srgbClr val="FFFF00"/>
              </a:solidFill>
              <a:latin typeface="Microsoft Sans Serif" pitchFamily="34" charset="0"/>
              <a:cs typeface="Microsoft Sans Serif" pitchFamily="34" charset="0"/>
            </a:endParaRPr>
          </a:p>
        </p:txBody>
      </p:sp>
      <p:sp>
        <p:nvSpPr>
          <p:cNvPr id="5" name="Explosion 2 4"/>
          <p:cNvSpPr/>
          <p:nvPr/>
        </p:nvSpPr>
        <p:spPr>
          <a:xfrm>
            <a:off x="5410200" y="533400"/>
            <a:ext cx="3581400" cy="3276600"/>
          </a:xfrm>
          <a:prstGeom prst="irregularSeal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icrosoft Sans Serif" pitchFamily="34" charset="0"/>
                <a:cs typeface="Microsoft Sans Serif" pitchFamily="34" charset="0"/>
              </a:rPr>
              <a:t>TEN STEPS TO IMPLEMENT SBIRT</a:t>
            </a:r>
            <a:endParaRPr lang="en-US" b="1" dirty="0">
              <a:solidFill>
                <a:schemeClr val="bg1"/>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linds(horizontal)">
                                      <p:cBhvr>
                                        <p:cTn id="55" dur="500"/>
                                        <p:tgtEl>
                                          <p:spTgt spid="3">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anim calcmode="lin" valueType="num">
                                      <p:cBhvr>
                                        <p:cTn id="61" dur="500" fill="hold"/>
                                        <p:tgtEl>
                                          <p:spTgt spid="5"/>
                                        </p:tgtEl>
                                        <p:attrNameLst>
                                          <p:attrName>style.rotation</p:attrName>
                                        </p:attrNameLst>
                                      </p:cBhvr>
                                      <p:tavLst>
                                        <p:tav tm="0">
                                          <p:val>
                                            <p:fltVal val="720"/>
                                          </p:val>
                                        </p:tav>
                                        <p:tav tm="100000">
                                          <p:val>
                                            <p:fltVal val="0"/>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 calcmode="lin" valueType="num">
                                      <p:cBhvr>
                                        <p:cTn id="63"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One: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Advocate and Educate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8686800" cy="4876800"/>
          </a:xfrm>
        </p:spPr>
        <p:txBody>
          <a:bodyPr>
            <a:normAutofit fontScale="77500" lnSpcReduction="20000"/>
          </a:bodyPr>
          <a:lstStyle/>
          <a:p>
            <a:r>
              <a:rPr lang="en-US" dirty="0" smtClean="0">
                <a:latin typeface="Microsoft Sans Serif" pitchFamily="34" charset="0"/>
                <a:cs typeface="Microsoft Sans Serif" pitchFamily="34" charset="0"/>
              </a:rPr>
              <a:t>Time and resources are essential for SBIRT to succeed</a:t>
            </a:r>
          </a:p>
          <a:p>
            <a:pPr lvl="1"/>
            <a:r>
              <a:rPr lang="en-US" dirty="0" smtClean="0">
                <a:latin typeface="Microsoft Sans Serif" pitchFamily="34" charset="0"/>
                <a:cs typeface="Microsoft Sans Serif" pitchFamily="34" charset="0"/>
              </a:rPr>
              <a:t>Space</a:t>
            </a:r>
          </a:p>
          <a:p>
            <a:pPr lvl="1"/>
            <a:r>
              <a:rPr lang="en-US" dirty="0" smtClean="0">
                <a:latin typeface="Microsoft Sans Serif" pitchFamily="34" charset="0"/>
                <a:cs typeface="Microsoft Sans Serif" pitchFamily="34" charset="0"/>
              </a:rPr>
              <a:t>Training</a:t>
            </a:r>
          </a:p>
          <a:p>
            <a:pPr lvl="1"/>
            <a:r>
              <a:rPr lang="en-US" dirty="0" smtClean="0">
                <a:latin typeface="Microsoft Sans Serif" pitchFamily="34" charset="0"/>
                <a:cs typeface="Microsoft Sans Serif" pitchFamily="34" charset="0"/>
              </a:rPr>
              <a:t>Time to deliver service</a:t>
            </a:r>
          </a:p>
          <a:p>
            <a:pPr lvl="1"/>
            <a:r>
              <a:rPr lang="en-US" dirty="0" smtClean="0">
                <a:latin typeface="Microsoft Sans Serif" pitchFamily="34" charset="0"/>
                <a:cs typeface="Microsoft Sans Serif" pitchFamily="34" charset="0"/>
              </a:rPr>
              <a:t>Integrating SBIRT into student flow and workflow</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Make the case for SBIRT with administrators</a:t>
            </a:r>
          </a:p>
          <a:p>
            <a:pPr lvl="1"/>
            <a:r>
              <a:rPr lang="en-US" dirty="0" smtClean="0">
                <a:latin typeface="Microsoft Sans Serif" pitchFamily="34" charset="0"/>
                <a:cs typeface="Microsoft Sans Serif" pitchFamily="34" charset="0"/>
              </a:rPr>
              <a:t>Public health</a:t>
            </a:r>
          </a:p>
          <a:p>
            <a:pPr lvl="1"/>
            <a:r>
              <a:rPr lang="en-US" dirty="0" smtClean="0">
                <a:latin typeface="Microsoft Sans Serif" pitchFamily="34" charset="0"/>
                <a:cs typeface="Microsoft Sans Serif" pitchFamily="34" charset="0"/>
              </a:rPr>
              <a:t>Student health and well-being</a:t>
            </a:r>
          </a:p>
          <a:p>
            <a:pPr lvl="1"/>
            <a:r>
              <a:rPr lang="en-US" dirty="0" smtClean="0">
                <a:latin typeface="Microsoft Sans Serif" pitchFamily="34" charset="0"/>
                <a:cs typeface="Microsoft Sans Serif" pitchFamily="34" charset="0"/>
              </a:rPr>
              <a:t>Emphasize potential impact on issues of concern to the school (dropouts) and how they are caused or aggravated by substance use </a:t>
            </a:r>
          </a:p>
          <a:p>
            <a:pPr lvl="1"/>
            <a:r>
              <a:rPr lang="en-US" i="1" dirty="0" smtClean="0">
                <a:solidFill>
                  <a:srgbClr val="FFFF00"/>
                </a:solidFill>
                <a:latin typeface="Microsoft Sans Serif" pitchFamily="34" charset="0"/>
                <a:cs typeface="Microsoft Sans Serif" pitchFamily="34" charset="0"/>
              </a:rPr>
              <a:t>What are some other ways you would make the case?</a:t>
            </a:r>
            <a:endParaRPr lang="en-US" i="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Advocacy Beyond Your Program</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5562600"/>
          </a:xfrm>
        </p:spPr>
        <p:txBody>
          <a:bodyPr>
            <a:normAutofit fontScale="85000" lnSpcReduction="20000"/>
          </a:bodyPr>
          <a:lstStyle/>
          <a:p>
            <a:r>
              <a:rPr lang="en-US" dirty="0" smtClean="0">
                <a:latin typeface="Microsoft Sans Serif" pitchFamily="34" charset="0"/>
                <a:cs typeface="Microsoft Sans Serif" pitchFamily="34" charset="0"/>
              </a:rPr>
              <a:t>Identify and engage community leaders who are concerned with substance use, can help create momentum for schools to tackle the issue</a:t>
            </a:r>
          </a:p>
          <a:p>
            <a:pPr lvl="1"/>
            <a:r>
              <a:rPr lang="en-US" dirty="0" smtClean="0">
                <a:latin typeface="Microsoft Sans Serif" pitchFamily="34" charset="0"/>
                <a:cs typeface="Microsoft Sans Serif" pitchFamily="34" charset="0"/>
              </a:rPr>
              <a:t>Politicians and school boards</a:t>
            </a:r>
          </a:p>
          <a:p>
            <a:pPr lvl="1"/>
            <a:r>
              <a:rPr lang="en-US" dirty="0" smtClean="0">
                <a:latin typeface="Microsoft Sans Serif" pitchFamily="34" charset="0"/>
                <a:cs typeface="Microsoft Sans Serif" pitchFamily="34" charset="0"/>
              </a:rPr>
              <a:t>Community leaders</a:t>
            </a:r>
          </a:p>
          <a:p>
            <a:pPr lvl="1"/>
            <a:r>
              <a:rPr lang="en-US" dirty="0" smtClean="0">
                <a:latin typeface="Microsoft Sans Serif" pitchFamily="34" charset="0"/>
                <a:cs typeface="Microsoft Sans Serif" pitchFamily="34" charset="0"/>
              </a:rPr>
              <a:t>Parents</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Emphasize that this is a health approach to improving student health and wellness, not “Just Say No.”</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Engage policymakers to create budgets, billing mechanisms to enhance SBIRT sustainability</a:t>
            </a:r>
          </a:p>
          <a:p>
            <a:pPr lvl="1"/>
            <a:r>
              <a:rPr lang="en-US" dirty="0" smtClean="0">
                <a:solidFill>
                  <a:srgbClr val="FFFF00"/>
                </a:solidFill>
                <a:latin typeface="Microsoft Sans Serif" pitchFamily="34" charset="0"/>
                <a:cs typeface="Microsoft Sans Serif" pitchFamily="34" charset="0"/>
              </a:rPr>
              <a:t>“We’ll keep getting grants” is not a good sustainability strategy</a:t>
            </a:r>
          </a:p>
          <a:p>
            <a:pPr lvl="1"/>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Two</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Form SBIRT Teams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latin typeface="Microsoft Sans Serif" pitchFamily="34" charset="0"/>
                <a:cs typeface="Microsoft Sans Serif" pitchFamily="34" charset="0"/>
              </a:rPr>
              <a:t>Identify and engage leaders from organizational units that will be involved in SBIRT</a:t>
            </a:r>
          </a:p>
          <a:p>
            <a:pPr lvl="1"/>
            <a:r>
              <a:rPr lang="en-US" dirty="0" smtClean="0">
                <a:latin typeface="Microsoft Sans Serif" pitchFamily="34" charset="0"/>
                <a:cs typeface="Microsoft Sans Serif" pitchFamily="34" charset="0"/>
              </a:rPr>
              <a:t>Health staff</a:t>
            </a:r>
          </a:p>
          <a:p>
            <a:pPr lvl="1"/>
            <a:r>
              <a:rPr lang="en-US" dirty="0" smtClean="0">
                <a:latin typeface="Microsoft Sans Serif" pitchFamily="34" charset="0"/>
                <a:cs typeface="Microsoft Sans Serif" pitchFamily="34" charset="0"/>
              </a:rPr>
              <a:t>Counselors</a:t>
            </a:r>
          </a:p>
          <a:p>
            <a:pPr lvl="1"/>
            <a:r>
              <a:rPr lang="en-US" dirty="0" smtClean="0">
                <a:latin typeface="Microsoft Sans Serif" pitchFamily="34" charset="0"/>
                <a:cs typeface="Microsoft Sans Serif" pitchFamily="34" charset="0"/>
              </a:rPr>
              <a:t>Financial/billing</a:t>
            </a:r>
          </a:p>
          <a:p>
            <a:pPr lvl="1"/>
            <a:r>
              <a:rPr lang="en-US" dirty="0" smtClean="0">
                <a:latin typeface="Microsoft Sans Serif" pitchFamily="34" charset="0"/>
                <a:cs typeface="Microsoft Sans Serif" pitchFamily="34" charset="0"/>
              </a:rPr>
              <a:t>Administration</a:t>
            </a:r>
          </a:p>
          <a:p>
            <a:r>
              <a:rPr lang="en-US" dirty="0" smtClean="0">
                <a:latin typeface="Microsoft Sans Serif" pitchFamily="34" charset="0"/>
                <a:cs typeface="Microsoft Sans Serif" pitchFamily="34" charset="0"/>
              </a:rPr>
              <a:t>In addition to leaders, identify potential “champions” within each unit</a:t>
            </a:r>
          </a:p>
          <a:p>
            <a:pPr marL="342900" lvl="1" indent="-342900">
              <a:buFont typeface="Arial" pitchFamily="34" charset="0"/>
              <a:buChar char="•"/>
            </a:pPr>
            <a:r>
              <a:rPr lang="en-US" sz="3200" dirty="0" smtClean="0">
                <a:solidFill>
                  <a:srgbClr val="FFFF00"/>
                </a:solidFill>
                <a:latin typeface="Microsoft Sans Serif" pitchFamily="34" charset="0"/>
                <a:cs typeface="Microsoft Sans Serif" pitchFamily="34" charset="0"/>
              </a:rPr>
              <a:t>Also consider adolescent representation (help make it responsive to adolescent needs/culture)</a:t>
            </a:r>
            <a:endParaRPr lang="en-US" sz="3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Convene regular meetings to decide on key planning and implementation questions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Three: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Assess Resources and Barriers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76400"/>
            <a:ext cx="9144000" cy="4876800"/>
          </a:xfrm>
        </p:spPr>
        <p:txBody>
          <a:bodyPr>
            <a:normAutofit fontScale="92500" lnSpcReduction="20000"/>
          </a:bodyPr>
          <a:lstStyle/>
          <a:p>
            <a:r>
              <a:rPr lang="en-US" dirty="0" smtClean="0">
                <a:latin typeface="Microsoft Sans Serif" pitchFamily="34" charset="0"/>
                <a:cs typeface="Microsoft Sans Serif" pitchFamily="34" charset="0"/>
              </a:rPr>
              <a:t>Identify programs, staff, and procedures that can naturally be integrated into SBIRT</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Develop workflow and client flow plans that reflect how things actually function in your program</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Identify barriers and roadblocks that need to be addressed for SBIRT to be implemented</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Develop action plans and delegate responsibilities to mobilize resources and work around barriers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TotalTime>
  <Words>3414</Words>
  <Application>Microsoft Office PowerPoint</Application>
  <PresentationFormat>On-screen Show (4:3)</PresentationFormat>
  <Paragraphs>406</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Microsoft Sans Serif</vt:lpstr>
      <vt:lpstr>Office Theme</vt:lpstr>
      <vt:lpstr>  Training Module:  </vt:lpstr>
      <vt:lpstr>Training Objectives</vt:lpstr>
      <vt:lpstr>Common Barriers and Facilitators of SBIRT Implementation</vt:lpstr>
      <vt:lpstr>SBIRT Implementation Manuals</vt:lpstr>
      <vt:lpstr>SBIRT Implementation Decisions</vt:lpstr>
      <vt:lpstr>Step One:  Advocate and Educate</vt:lpstr>
      <vt:lpstr>Advocacy Beyond Your Program</vt:lpstr>
      <vt:lpstr>Step Two Form SBIRT Teams</vt:lpstr>
      <vt:lpstr>Step Three: Assess Resources and Barriers</vt:lpstr>
      <vt:lpstr>Assessing Resources and Barriers: Let’s Try It!</vt:lpstr>
      <vt:lpstr>Step Four:  Build Your SBIRT Protocols</vt:lpstr>
      <vt:lpstr>Client Flow</vt:lpstr>
      <vt:lpstr>Work Flow</vt:lpstr>
      <vt:lpstr>Step Five: Develop Procedures and Tools to Track and Analyze Data</vt:lpstr>
      <vt:lpstr>Sample Data Tracking Sheet</vt:lpstr>
      <vt:lpstr>Step Six: Communicate With the Rest of the Program</vt:lpstr>
      <vt:lpstr>Step Seven: Develop Tools and Instruments to Support Implementation</vt:lpstr>
      <vt:lpstr>Step Eight Training</vt:lpstr>
      <vt:lpstr>Step Nine: Implement SBIRT</vt:lpstr>
      <vt:lpstr>Step 10: Continuous Quality Improvement</vt:lpstr>
      <vt:lpstr>Plan-Do-Study-Act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Anne Bellows</cp:lastModifiedBy>
  <cp:revision>374</cp:revision>
  <dcterms:created xsi:type="dcterms:W3CDTF">2016-07-20T21:36:26Z</dcterms:created>
  <dcterms:modified xsi:type="dcterms:W3CDTF">2017-10-26T15:36:45Z</dcterms:modified>
</cp:coreProperties>
</file>