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318" r:id="rId2"/>
    <p:sldId id="320" r:id="rId3"/>
    <p:sldId id="626" r:id="rId4"/>
    <p:sldId id="699" r:id="rId5"/>
    <p:sldId id="700" r:id="rId6"/>
    <p:sldId id="630" r:id="rId7"/>
    <p:sldId id="631" r:id="rId8"/>
    <p:sldId id="632" r:id="rId9"/>
    <p:sldId id="633" r:id="rId10"/>
    <p:sldId id="634" r:id="rId11"/>
    <p:sldId id="635" r:id="rId12"/>
    <p:sldId id="701"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703" r:id="rId41"/>
    <p:sldId id="704" r:id="rId42"/>
    <p:sldId id="705" r:id="rId43"/>
    <p:sldId id="706" r:id="rId44"/>
    <p:sldId id="663" r:id="rId45"/>
    <p:sldId id="556" r:id="rId46"/>
    <p:sldId id="592" r:id="rId47"/>
    <p:sldId id="7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215" autoAdjust="0"/>
  </p:normalViewPr>
  <p:slideViewPr>
    <p:cSldViewPr>
      <p:cViewPr varScale="1">
        <p:scale>
          <a:sx n="44" d="100"/>
          <a:sy n="44" d="100"/>
        </p:scale>
        <p:origin x="780" y="4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CD216-D656-46D9-B681-16087A7D51E2}" type="doc">
      <dgm:prSet loTypeId="urn:microsoft.com/office/officeart/2005/8/layout/pyramid1" loCatId="pyramid" qsTypeId="urn:microsoft.com/office/officeart/2005/8/quickstyle/simple1" qsCatId="simple" csTypeId="urn:microsoft.com/office/officeart/2005/8/colors/accent1_2" csCatId="accent1" phldr="1"/>
      <dgm:spPr/>
    </dgm:pt>
    <dgm:pt modelId="{5FC6BE72-081B-4F07-A4EC-4111C08FD0A3}">
      <dgm:prSet phldrT="[Text]" custT="1"/>
      <dgm:spPr>
        <a:solidFill>
          <a:srgbClr val="C00000"/>
        </a:solidFill>
      </dgm:spPr>
      <dgm:t>
        <a:bodyPr/>
        <a:lstStyle/>
        <a:p>
          <a:endParaRPr lang="en-US" sz="2000" dirty="0" smtClean="0"/>
        </a:p>
        <a:p>
          <a:endParaRPr lang="en-US" sz="1500" dirty="0" smtClean="0"/>
        </a:p>
        <a:p>
          <a:r>
            <a:rPr lang="en-US" sz="2000" dirty="0" smtClean="0">
              <a:latin typeface="Microsoft Sans Serif" pitchFamily="34" charset="0"/>
              <a:cs typeface="Microsoft Sans Serif" pitchFamily="34" charset="0"/>
            </a:rPr>
            <a:t>Severe</a:t>
          </a:r>
          <a:endParaRPr lang="en-US" sz="2000" dirty="0">
            <a:latin typeface="Microsoft Sans Serif" pitchFamily="34" charset="0"/>
            <a:cs typeface="Microsoft Sans Serif" pitchFamily="34" charset="0"/>
          </a:endParaRPr>
        </a:p>
      </dgm:t>
    </dgm:pt>
    <dgm:pt modelId="{D2718813-B36A-4B6E-8DAD-59BEFC85C4A9}" type="parTrans" cxnId="{640D238A-0466-4B90-8BF4-C6AFC73E3413}">
      <dgm:prSet/>
      <dgm:spPr/>
      <dgm:t>
        <a:bodyPr/>
        <a:lstStyle/>
        <a:p>
          <a:endParaRPr lang="en-US"/>
        </a:p>
      </dgm:t>
    </dgm:pt>
    <dgm:pt modelId="{2AC514D9-E7A3-40B2-9E2E-A55226511FC2}" type="sibTrans" cxnId="{640D238A-0466-4B90-8BF4-C6AFC73E3413}">
      <dgm:prSet/>
      <dgm:spPr/>
      <dgm:t>
        <a:bodyPr/>
        <a:lstStyle/>
        <a:p>
          <a:endParaRPr lang="en-US"/>
        </a:p>
      </dgm:t>
    </dgm:pt>
    <dgm:pt modelId="{5B3901C5-F220-4653-B07E-3E2DB10DFAC5}">
      <dgm:prSet phldrT="[Text]"/>
      <dgm:spPr>
        <a:solidFill>
          <a:srgbClr val="92D050"/>
        </a:solidFill>
      </dgm:spPr>
      <dgm:t>
        <a:bodyPr/>
        <a:lstStyle/>
        <a:p>
          <a:r>
            <a:rPr lang="en-US" dirty="0" smtClean="0">
              <a:latin typeface="Microsoft Sans Serif" pitchFamily="34" charset="0"/>
              <a:cs typeface="Microsoft Sans Serif" pitchFamily="34" charset="0"/>
            </a:rPr>
            <a:t>Mild</a:t>
          </a:r>
          <a:endParaRPr lang="en-US" dirty="0">
            <a:latin typeface="Microsoft Sans Serif" pitchFamily="34" charset="0"/>
            <a:cs typeface="Microsoft Sans Serif" pitchFamily="34" charset="0"/>
          </a:endParaRPr>
        </a:p>
      </dgm:t>
    </dgm:pt>
    <dgm:pt modelId="{AA949C93-3A45-4F53-8D2C-2A5E9F3E900B}" type="parTrans" cxnId="{1F65A2EA-2460-4A0D-89DA-844CD50A91C8}">
      <dgm:prSet/>
      <dgm:spPr/>
      <dgm:t>
        <a:bodyPr/>
        <a:lstStyle/>
        <a:p>
          <a:endParaRPr lang="en-US"/>
        </a:p>
      </dgm:t>
    </dgm:pt>
    <dgm:pt modelId="{C9840B94-31D5-4AFE-AFFE-34A5E59AC7C3}" type="sibTrans" cxnId="{1F65A2EA-2460-4A0D-89DA-844CD50A91C8}">
      <dgm:prSet/>
      <dgm:spPr/>
      <dgm:t>
        <a:bodyPr/>
        <a:lstStyle/>
        <a:p>
          <a:endParaRPr lang="en-US"/>
        </a:p>
      </dgm:t>
    </dgm:pt>
    <dgm:pt modelId="{95107182-618A-4278-B125-6A6597813B09}">
      <dgm:prSet phldrT="[Text]"/>
      <dgm:spPr>
        <a:solidFill>
          <a:srgbClr val="002060"/>
        </a:solidFill>
      </dgm:spPr>
      <dgm:t>
        <a:bodyPr/>
        <a:lstStyle/>
        <a:p>
          <a:r>
            <a:rPr lang="en-US" dirty="0" smtClean="0">
              <a:latin typeface="Microsoft Sans Serif" pitchFamily="34" charset="0"/>
              <a:cs typeface="Microsoft Sans Serif" pitchFamily="34" charset="0"/>
            </a:rPr>
            <a:t>None</a:t>
          </a:r>
          <a:endParaRPr lang="en-US" dirty="0">
            <a:latin typeface="Microsoft Sans Serif" pitchFamily="34" charset="0"/>
            <a:cs typeface="Microsoft Sans Serif" pitchFamily="34" charset="0"/>
          </a:endParaRPr>
        </a:p>
      </dgm:t>
    </dgm:pt>
    <dgm:pt modelId="{0062202B-8666-43E7-B017-2C42AECC3C25}" type="parTrans" cxnId="{25C71CE7-24FE-445F-A45C-A4276D32DF53}">
      <dgm:prSet/>
      <dgm:spPr/>
      <dgm:t>
        <a:bodyPr/>
        <a:lstStyle/>
        <a:p>
          <a:endParaRPr lang="en-US"/>
        </a:p>
      </dgm:t>
    </dgm:pt>
    <dgm:pt modelId="{FD7DB1C5-4992-4D00-88A6-5F755BD37598}" type="sibTrans" cxnId="{25C71CE7-24FE-445F-A45C-A4276D32DF53}">
      <dgm:prSet/>
      <dgm:spPr/>
      <dgm:t>
        <a:bodyPr/>
        <a:lstStyle/>
        <a:p>
          <a:endParaRPr lang="en-US"/>
        </a:p>
      </dgm:t>
    </dgm:pt>
    <dgm:pt modelId="{FFE2C0FD-5505-4CF7-9E6D-FE9A92BC0407}">
      <dgm:prSet phldrT="[Text]"/>
      <dgm:spPr>
        <a:solidFill>
          <a:srgbClr val="FF9933"/>
        </a:solidFill>
      </dgm:spPr>
      <dgm:t>
        <a:bodyPr/>
        <a:lstStyle/>
        <a:p>
          <a:r>
            <a:rPr lang="en-US" dirty="0" smtClean="0">
              <a:latin typeface="Microsoft Sans Serif" pitchFamily="34" charset="0"/>
              <a:cs typeface="Microsoft Sans Serif" pitchFamily="34" charset="0"/>
            </a:rPr>
            <a:t>Substantial</a:t>
          </a:r>
          <a:endParaRPr lang="en-US" dirty="0">
            <a:latin typeface="Microsoft Sans Serif" pitchFamily="34" charset="0"/>
            <a:cs typeface="Microsoft Sans Serif" pitchFamily="34" charset="0"/>
          </a:endParaRPr>
        </a:p>
      </dgm:t>
    </dgm:pt>
    <dgm:pt modelId="{921F90B4-A696-48E8-AB06-AFE520F94EE8}" type="parTrans" cxnId="{A92C4A3E-208D-4117-AA18-83B573966F73}">
      <dgm:prSet/>
      <dgm:spPr/>
      <dgm:t>
        <a:bodyPr/>
        <a:lstStyle/>
        <a:p>
          <a:endParaRPr lang="en-US"/>
        </a:p>
      </dgm:t>
    </dgm:pt>
    <dgm:pt modelId="{A70F5864-5E7D-49E1-8C3D-76784D7F3B77}" type="sibTrans" cxnId="{A92C4A3E-208D-4117-AA18-83B573966F73}">
      <dgm:prSet/>
      <dgm:spPr/>
      <dgm:t>
        <a:bodyPr/>
        <a:lstStyle/>
        <a:p>
          <a:endParaRPr lang="en-US"/>
        </a:p>
      </dgm:t>
    </dgm:pt>
    <dgm:pt modelId="{A51D2599-B239-4F74-BEDB-2F4FB0671874}">
      <dgm:prSet phldrT="[Text]"/>
      <dgm:spPr>
        <a:solidFill>
          <a:schemeClr val="tx2">
            <a:lumMod val="60000"/>
            <a:lumOff val="40000"/>
          </a:schemeClr>
        </a:solidFill>
      </dgm:spPr>
      <dgm:t>
        <a:bodyPr/>
        <a:lstStyle/>
        <a:p>
          <a:r>
            <a:rPr lang="en-US" dirty="0" smtClean="0">
              <a:solidFill>
                <a:schemeClr val="bg1"/>
              </a:solidFill>
              <a:latin typeface="Microsoft Sans Serif" pitchFamily="34" charset="0"/>
              <a:cs typeface="Microsoft Sans Serif" pitchFamily="34" charset="0"/>
            </a:rPr>
            <a:t>Moderate</a:t>
          </a:r>
          <a:endParaRPr lang="en-US" dirty="0">
            <a:solidFill>
              <a:schemeClr val="bg1"/>
            </a:solidFill>
            <a:latin typeface="Microsoft Sans Serif" pitchFamily="34" charset="0"/>
            <a:cs typeface="Microsoft Sans Serif" pitchFamily="34" charset="0"/>
          </a:endParaRPr>
        </a:p>
      </dgm:t>
    </dgm:pt>
    <dgm:pt modelId="{8E469883-8FC3-41F1-8BFB-7E8E533DBF4D}" type="parTrans" cxnId="{1B34C962-C897-469B-9179-56096157E4C2}">
      <dgm:prSet/>
      <dgm:spPr/>
      <dgm:t>
        <a:bodyPr/>
        <a:lstStyle/>
        <a:p>
          <a:endParaRPr lang="en-US"/>
        </a:p>
      </dgm:t>
    </dgm:pt>
    <dgm:pt modelId="{1FDF85C3-CFE2-42B5-8610-78E023977E5D}" type="sibTrans" cxnId="{1B34C962-C897-469B-9179-56096157E4C2}">
      <dgm:prSet/>
      <dgm:spPr/>
      <dgm:t>
        <a:bodyPr/>
        <a:lstStyle/>
        <a:p>
          <a:endParaRPr lang="en-US"/>
        </a:p>
      </dgm:t>
    </dgm:pt>
    <dgm:pt modelId="{BCBD12EA-D834-424A-AF3A-9C3D27E5D504}" type="pres">
      <dgm:prSet presAssocID="{418CD216-D656-46D9-B681-16087A7D51E2}" presName="Name0" presStyleCnt="0">
        <dgm:presLayoutVars>
          <dgm:dir/>
          <dgm:animLvl val="lvl"/>
          <dgm:resizeHandles val="exact"/>
        </dgm:presLayoutVars>
      </dgm:prSet>
      <dgm:spPr/>
    </dgm:pt>
    <dgm:pt modelId="{451FA1EB-E920-4787-B113-28F6681F5A75}" type="pres">
      <dgm:prSet presAssocID="{5FC6BE72-081B-4F07-A4EC-4111C08FD0A3}" presName="Name8" presStyleCnt="0"/>
      <dgm:spPr/>
    </dgm:pt>
    <dgm:pt modelId="{C13E1170-5ACA-4FD2-9DFC-2BF4710A47B3}" type="pres">
      <dgm:prSet presAssocID="{5FC6BE72-081B-4F07-A4EC-4111C08FD0A3}" presName="level" presStyleLbl="node1" presStyleIdx="0" presStyleCnt="5">
        <dgm:presLayoutVars>
          <dgm:chMax val="1"/>
          <dgm:bulletEnabled val="1"/>
        </dgm:presLayoutVars>
      </dgm:prSet>
      <dgm:spPr/>
      <dgm:t>
        <a:bodyPr/>
        <a:lstStyle/>
        <a:p>
          <a:endParaRPr lang="en-US"/>
        </a:p>
      </dgm:t>
    </dgm:pt>
    <dgm:pt modelId="{AAC08915-5A5C-4E11-BB70-2F2898DA4163}" type="pres">
      <dgm:prSet presAssocID="{5FC6BE72-081B-4F07-A4EC-4111C08FD0A3}" presName="levelTx" presStyleLbl="revTx" presStyleIdx="0" presStyleCnt="0">
        <dgm:presLayoutVars>
          <dgm:chMax val="1"/>
          <dgm:bulletEnabled val="1"/>
        </dgm:presLayoutVars>
      </dgm:prSet>
      <dgm:spPr/>
      <dgm:t>
        <a:bodyPr/>
        <a:lstStyle/>
        <a:p>
          <a:endParaRPr lang="en-US"/>
        </a:p>
      </dgm:t>
    </dgm:pt>
    <dgm:pt modelId="{CFE07317-83BA-4565-A87A-302509AA3F0D}" type="pres">
      <dgm:prSet presAssocID="{FFE2C0FD-5505-4CF7-9E6D-FE9A92BC0407}" presName="Name8" presStyleCnt="0"/>
      <dgm:spPr/>
    </dgm:pt>
    <dgm:pt modelId="{500E366E-BF70-48D7-B386-E15EB6EB829D}" type="pres">
      <dgm:prSet presAssocID="{FFE2C0FD-5505-4CF7-9E6D-FE9A92BC0407}" presName="level" presStyleLbl="node1" presStyleIdx="1" presStyleCnt="5">
        <dgm:presLayoutVars>
          <dgm:chMax val="1"/>
          <dgm:bulletEnabled val="1"/>
        </dgm:presLayoutVars>
      </dgm:prSet>
      <dgm:spPr/>
      <dgm:t>
        <a:bodyPr/>
        <a:lstStyle/>
        <a:p>
          <a:endParaRPr lang="en-US"/>
        </a:p>
      </dgm:t>
    </dgm:pt>
    <dgm:pt modelId="{5A647E42-2DA5-4C31-9611-0F5FFEADE6DB}" type="pres">
      <dgm:prSet presAssocID="{FFE2C0FD-5505-4CF7-9E6D-FE9A92BC0407}" presName="levelTx" presStyleLbl="revTx" presStyleIdx="0" presStyleCnt="0">
        <dgm:presLayoutVars>
          <dgm:chMax val="1"/>
          <dgm:bulletEnabled val="1"/>
        </dgm:presLayoutVars>
      </dgm:prSet>
      <dgm:spPr/>
      <dgm:t>
        <a:bodyPr/>
        <a:lstStyle/>
        <a:p>
          <a:endParaRPr lang="en-US"/>
        </a:p>
      </dgm:t>
    </dgm:pt>
    <dgm:pt modelId="{B95D2DA3-F2BB-4D76-BAB5-FA974E0BDDF7}" type="pres">
      <dgm:prSet presAssocID="{A51D2599-B239-4F74-BEDB-2F4FB0671874}" presName="Name8" presStyleCnt="0"/>
      <dgm:spPr/>
    </dgm:pt>
    <dgm:pt modelId="{03FEE843-A9E2-4586-AA27-2C749FCA5C1F}" type="pres">
      <dgm:prSet presAssocID="{A51D2599-B239-4F74-BEDB-2F4FB0671874}" presName="level" presStyleLbl="node1" presStyleIdx="2" presStyleCnt="5">
        <dgm:presLayoutVars>
          <dgm:chMax val="1"/>
          <dgm:bulletEnabled val="1"/>
        </dgm:presLayoutVars>
      </dgm:prSet>
      <dgm:spPr/>
      <dgm:t>
        <a:bodyPr/>
        <a:lstStyle/>
        <a:p>
          <a:endParaRPr lang="en-US"/>
        </a:p>
      </dgm:t>
    </dgm:pt>
    <dgm:pt modelId="{8CA2FCF9-2C04-410C-9700-DFEDED31259A}" type="pres">
      <dgm:prSet presAssocID="{A51D2599-B239-4F74-BEDB-2F4FB0671874}" presName="levelTx" presStyleLbl="revTx" presStyleIdx="0" presStyleCnt="0">
        <dgm:presLayoutVars>
          <dgm:chMax val="1"/>
          <dgm:bulletEnabled val="1"/>
        </dgm:presLayoutVars>
      </dgm:prSet>
      <dgm:spPr/>
      <dgm:t>
        <a:bodyPr/>
        <a:lstStyle/>
        <a:p>
          <a:endParaRPr lang="en-US"/>
        </a:p>
      </dgm:t>
    </dgm:pt>
    <dgm:pt modelId="{DC9B9685-3D4F-4CB6-B8A5-C385E24F1BDB}" type="pres">
      <dgm:prSet presAssocID="{5B3901C5-F220-4653-B07E-3E2DB10DFAC5}" presName="Name8" presStyleCnt="0"/>
      <dgm:spPr/>
    </dgm:pt>
    <dgm:pt modelId="{1358E091-BD69-4B92-9592-4046EE5CEDD0}" type="pres">
      <dgm:prSet presAssocID="{5B3901C5-F220-4653-B07E-3E2DB10DFAC5}" presName="level" presStyleLbl="node1" presStyleIdx="3" presStyleCnt="5">
        <dgm:presLayoutVars>
          <dgm:chMax val="1"/>
          <dgm:bulletEnabled val="1"/>
        </dgm:presLayoutVars>
      </dgm:prSet>
      <dgm:spPr/>
      <dgm:t>
        <a:bodyPr/>
        <a:lstStyle/>
        <a:p>
          <a:endParaRPr lang="en-US"/>
        </a:p>
      </dgm:t>
    </dgm:pt>
    <dgm:pt modelId="{C301A2BF-97A7-4615-A301-59F5E33903F2}" type="pres">
      <dgm:prSet presAssocID="{5B3901C5-F220-4653-B07E-3E2DB10DFAC5}" presName="levelTx" presStyleLbl="revTx" presStyleIdx="0" presStyleCnt="0">
        <dgm:presLayoutVars>
          <dgm:chMax val="1"/>
          <dgm:bulletEnabled val="1"/>
        </dgm:presLayoutVars>
      </dgm:prSet>
      <dgm:spPr/>
      <dgm:t>
        <a:bodyPr/>
        <a:lstStyle/>
        <a:p>
          <a:endParaRPr lang="en-US"/>
        </a:p>
      </dgm:t>
    </dgm:pt>
    <dgm:pt modelId="{2729D747-2CA0-4045-A942-A4CFAD08581E}" type="pres">
      <dgm:prSet presAssocID="{95107182-618A-4278-B125-6A6597813B09}" presName="Name8" presStyleCnt="0"/>
      <dgm:spPr/>
    </dgm:pt>
    <dgm:pt modelId="{F3F35541-1FFF-4D02-8874-A81026F6CC52}" type="pres">
      <dgm:prSet presAssocID="{95107182-618A-4278-B125-6A6597813B09}" presName="level" presStyleLbl="node1" presStyleIdx="4" presStyleCnt="5">
        <dgm:presLayoutVars>
          <dgm:chMax val="1"/>
          <dgm:bulletEnabled val="1"/>
        </dgm:presLayoutVars>
      </dgm:prSet>
      <dgm:spPr/>
      <dgm:t>
        <a:bodyPr/>
        <a:lstStyle/>
        <a:p>
          <a:endParaRPr lang="en-US"/>
        </a:p>
      </dgm:t>
    </dgm:pt>
    <dgm:pt modelId="{2F7D3306-B855-441A-BFFC-907F7C06E505}" type="pres">
      <dgm:prSet presAssocID="{95107182-618A-4278-B125-6A6597813B09}" presName="levelTx" presStyleLbl="revTx" presStyleIdx="0" presStyleCnt="0">
        <dgm:presLayoutVars>
          <dgm:chMax val="1"/>
          <dgm:bulletEnabled val="1"/>
        </dgm:presLayoutVars>
      </dgm:prSet>
      <dgm:spPr/>
      <dgm:t>
        <a:bodyPr/>
        <a:lstStyle/>
        <a:p>
          <a:endParaRPr lang="en-US"/>
        </a:p>
      </dgm:t>
    </dgm:pt>
  </dgm:ptLst>
  <dgm:cxnLst>
    <dgm:cxn modelId="{3E3B85B8-D0C5-4067-B432-5F0525DA40E2}" type="presOf" srcId="{5B3901C5-F220-4653-B07E-3E2DB10DFAC5}" destId="{C301A2BF-97A7-4615-A301-59F5E33903F2}" srcOrd="1" destOrd="0" presId="urn:microsoft.com/office/officeart/2005/8/layout/pyramid1"/>
    <dgm:cxn modelId="{4DA4EB59-2DDB-4612-A00A-0D10FBAEB19C}" type="presOf" srcId="{5FC6BE72-081B-4F07-A4EC-4111C08FD0A3}" destId="{C13E1170-5ACA-4FD2-9DFC-2BF4710A47B3}" srcOrd="0" destOrd="0" presId="urn:microsoft.com/office/officeart/2005/8/layout/pyramid1"/>
    <dgm:cxn modelId="{96104117-7971-4653-8DFB-14BE56D27097}" type="presOf" srcId="{FFE2C0FD-5505-4CF7-9E6D-FE9A92BC0407}" destId="{5A647E42-2DA5-4C31-9611-0F5FFEADE6DB}" srcOrd="1" destOrd="0" presId="urn:microsoft.com/office/officeart/2005/8/layout/pyramid1"/>
    <dgm:cxn modelId="{640D238A-0466-4B90-8BF4-C6AFC73E3413}" srcId="{418CD216-D656-46D9-B681-16087A7D51E2}" destId="{5FC6BE72-081B-4F07-A4EC-4111C08FD0A3}" srcOrd="0" destOrd="0" parTransId="{D2718813-B36A-4B6E-8DAD-59BEFC85C4A9}" sibTransId="{2AC514D9-E7A3-40B2-9E2E-A55226511FC2}"/>
    <dgm:cxn modelId="{D21EB5AD-44FE-4C71-9BC0-169F59A62DEA}" type="presOf" srcId="{A51D2599-B239-4F74-BEDB-2F4FB0671874}" destId="{8CA2FCF9-2C04-410C-9700-DFEDED31259A}" srcOrd="1" destOrd="0" presId="urn:microsoft.com/office/officeart/2005/8/layout/pyramid1"/>
    <dgm:cxn modelId="{F4DE3C53-36DD-4081-B4A8-11D3B5831146}" type="presOf" srcId="{95107182-618A-4278-B125-6A6597813B09}" destId="{2F7D3306-B855-441A-BFFC-907F7C06E505}" srcOrd="1" destOrd="0" presId="urn:microsoft.com/office/officeart/2005/8/layout/pyramid1"/>
    <dgm:cxn modelId="{7E79D2BE-2B75-4A7E-90E0-308E8A340106}" type="presOf" srcId="{418CD216-D656-46D9-B681-16087A7D51E2}" destId="{BCBD12EA-D834-424A-AF3A-9C3D27E5D504}" srcOrd="0" destOrd="0" presId="urn:microsoft.com/office/officeart/2005/8/layout/pyramid1"/>
    <dgm:cxn modelId="{9881722D-29A9-4140-B748-0A19F8345DB4}" type="presOf" srcId="{95107182-618A-4278-B125-6A6597813B09}" destId="{F3F35541-1FFF-4D02-8874-A81026F6CC52}" srcOrd="0" destOrd="0" presId="urn:microsoft.com/office/officeart/2005/8/layout/pyramid1"/>
    <dgm:cxn modelId="{4358862C-5970-4C49-9ADD-F2412340115C}" type="presOf" srcId="{5FC6BE72-081B-4F07-A4EC-4111C08FD0A3}" destId="{AAC08915-5A5C-4E11-BB70-2F2898DA4163}" srcOrd="1" destOrd="0" presId="urn:microsoft.com/office/officeart/2005/8/layout/pyramid1"/>
    <dgm:cxn modelId="{1F65A2EA-2460-4A0D-89DA-844CD50A91C8}" srcId="{418CD216-D656-46D9-B681-16087A7D51E2}" destId="{5B3901C5-F220-4653-B07E-3E2DB10DFAC5}" srcOrd="3" destOrd="0" parTransId="{AA949C93-3A45-4F53-8D2C-2A5E9F3E900B}" sibTransId="{C9840B94-31D5-4AFE-AFFE-34A5E59AC7C3}"/>
    <dgm:cxn modelId="{2308AEEB-40B3-4BC6-A684-759A82AA3FFA}" type="presOf" srcId="{FFE2C0FD-5505-4CF7-9E6D-FE9A92BC0407}" destId="{500E366E-BF70-48D7-B386-E15EB6EB829D}" srcOrd="0" destOrd="0" presId="urn:microsoft.com/office/officeart/2005/8/layout/pyramid1"/>
    <dgm:cxn modelId="{A92C4A3E-208D-4117-AA18-83B573966F73}" srcId="{418CD216-D656-46D9-B681-16087A7D51E2}" destId="{FFE2C0FD-5505-4CF7-9E6D-FE9A92BC0407}" srcOrd="1" destOrd="0" parTransId="{921F90B4-A696-48E8-AB06-AFE520F94EE8}" sibTransId="{A70F5864-5E7D-49E1-8C3D-76784D7F3B77}"/>
    <dgm:cxn modelId="{25C71CE7-24FE-445F-A45C-A4276D32DF53}" srcId="{418CD216-D656-46D9-B681-16087A7D51E2}" destId="{95107182-618A-4278-B125-6A6597813B09}" srcOrd="4" destOrd="0" parTransId="{0062202B-8666-43E7-B017-2C42AECC3C25}" sibTransId="{FD7DB1C5-4992-4D00-88A6-5F755BD37598}"/>
    <dgm:cxn modelId="{1B34C962-C897-469B-9179-56096157E4C2}" srcId="{418CD216-D656-46D9-B681-16087A7D51E2}" destId="{A51D2599-B239-4F74-BEDB-2F4FB0671874}" srcOrd="2" destOrd="0" parTransId="{8E469883-8FC3-41F1-8BFB-7E8E533DBF4D}" sibTransId="{1FDF85C3-CFE2-42B5-8610-78E023977E5D}"/>
    <dgm:cxn modelId="{C9CCC796-87E7-4D8D-8EA4-CDE69059AB75}" type="presOf" srcId="{A51D2599-B239-4F74-BEDB-2F4FB0671874}" destId="{03FEE843-A9E2-4586-AA27-2C749FCA5C1F}" srcOrd="0" destOrd="0" presId="urn:microsoft.com/office/officeart/2005/8/layout/pyramid1"/>
    <dgm:cxn modelId="{88A10F00-6CB3-401A-AF15-62974807A2B2}" type="presOf" srcId="{5B3901C5-F220-4653-B07E-3E2DB10DFAC5}" destId="{1358E091-BD69-4B92-9592-4046EE5CEDD0}" srcOrd="0" destOrd="0" presId="urn:microsoft.com/office/officeart/2005/8/layout/pyramid1"/>
    <dgm:cxn modelId="{D7092298-E88D-422B-97C3-AA62B2DDB342}" type="presParOf" srcId="{BCBD12EA-D834-424A-AF3A-9C3D27E5D504}" destId="{451FA1EB-E920-4787-B113-28F6681F5A75}" srcOrd="0" destOrd="0" presId="urn:microsoft.com/office/officeart/2005/8/layout/pyramid1"/>
    <dgm:cxn modelId="{CDF5E322-0F3F-4A30-BD55-3036060ACC1B}" type="presParOf" srcId="{451FA1EB-E920-4787-B113-28F6681F5A75}" destId="{C13E1170-5ACA-4FD2-9DFC-2BF4710A47B3}" srcOrd="0" destOrd="0" presId="urn:microsoft.com/office/officeart/2005/8/layout/pyramid1"/>
    <dgm:cxn modelId="{7683A6C6-88EB-4F01-B3E4-0710713DBA88}" type="presParOf" srcId="{451FA1EB-E920-4787-B113-28F6681F5A75}" destId="{AAC08915-5A5C-4E11-BB70-2F2898DA4163}" srcOrd="1" destOrd="0" presId="urn:microsoft.com/office/officeart/2005/8/layout/pyramid1"/>
    <dgm:cxn modelId="{D1240147-4EE1-4FD5-80C8-4A693064EEB1}" type="presParOf" srcId="{BCBD12EA-D834-424A-AF3A-9C3D27E5D504}" destId="{CFE07317-83BA-4565-A87A-302509AA3F0D}" srcOrd="1" destOrd="0" presId="urn:microsoft.com/office/officeart/2005/8/layout/pyramid1"/>
    <dgm:cxn modelId="{178D7249-ED8E-4430-B3FA-E95DA7A9FDB3}" type="presParOf" srcId="{CFE07317-83BA-4565-A87A-302509AA3F0D}" destId="{500E366E-BF70-48D7-B386-E15EB6EB829D}" srcOrd="0" destOrd="0" presId="urn:microsoft.com/office/officeart/2005/8/layout/pyramid1"/>
    <dgm:cxn modelId="{EB814D44-739C-404B-AE6E-622798AF7F58}" type="presParOf" srcId="{CFE07317-83BA-4565-A87A-302509AA3F0D}" destId="{5A647E42-2DA5-4C31-9611-0F5FFEADE6DB}" srcOrd="1" destOrd="0" presId="urn:microsoft.com/office/officeart/2005/8/layout/pyramid1"/>
    <dgm:cxn modelId="{4F73144C-72EA-4DC0-B7B7-250EE1CF809C}" type="presParOf" srcId="{BCBD12EA-D834-424A-AF3A-9C3D27E5D504}" destId="{B95D2DA3-F2BB-4D76-BAB5-FA974E0BDDF7}" srcOrd="2" destOrd="0" presId="urn:microsoft.com/office/officeart/2005/8/layout/pyramid1"/>
    <dgm:cxn modelId="{3ADAA7D3-DA60-4F22-9D8D-79B8200B68B9}" type="presParOf" srcId="{B95D2DA3-F2BB-4D76-BAB5-FA974E0BDDF7}" destId="{03FEE843-A9E2-4586-AA27-2C749FCA5C1F}" srcOrd="0" destOrd="0" presId="urn:microsoft.com/office/officeart/2005/8/layout/pyramid1"/>
    <dgm:cxn modelId="{D4015B86-8979-4F6C-B689-EFE3E2B4A101}" type="presParOf" srcId="{B95D2DA3-F2BB-4D76-BAB5-FA974E0BDDF7}" destId="{8CA2FCF9-2C04-410C-9700-DFEDED31259A}" srcOrd="1" destOrd="0" presId="urn:microsoft.com/office/officeart/2005/8/layout/pyramid1"/>
    <dgm:cxn modelId="{BD3A5E25-E208-45F8-AEE8-4E0058893BB6}" type="presParOf" srcId="{BCBD12EA-D834-424A-AF3A-9C3D27E5D504}" destId="{DC9B9685-3D4F-4CB6-B8A5-C385E24F1BDB}" srcOrd="3" destOrd="0" presId="urn:microsoft.com/office/officeart/2005/8/layout/pyramid1"/>
    <dgm:cxn modelId="{B95A64D8-D516-4DF4-8AFC-2099A6058CFB}" type="presParOf" srcId="{DC9B9685-3D4F-4CB6-B8A5-C385E24F1BDB}" destId="{1358E091-BD69-4B92-9592-4046EE5CEDD0}" srcOrd="0" destOrd="0" presId="urn:microsoft.com/office/officeart/2005/8/layout/pyramid1"/>
    <dgm:cxn modelId="{65E6ADEE-DFF1-4D32-AE8D-90B193D4F230}" type="presParOf" srcId="{DC9B9685-3D4F-4CB6-B8A5-C385E24F1BDB}" destId="{C301A2BF-97A7-4615-A301-59F5E33903F2}" srcOrd="1" destOrd="0" presId="urn:microsoft.com/office/officeart/2005/8/layout/pyramid1"/>
    <dgm:cxn modelId="{6F5D161B-CC5B-4B88-A598-3A6C5511FF71}" type="presParOf" srcId="{BCBD12EA-D834-424A-AF3A-9C3D27E5D504}" destId="{2729D747-2CA0-4045-A942-A4CFAD08581E}" srcOrd="4" destOrd="0" presId="urn:microsoft.com/office/officeart/2005/8/layout/pyramid1"/>
    <dgm:cxn modelId="{7181861A-809E-43B6-98E9-C6AD73CEB24E}" type="presParOf" srcId="{2729D747-2CA0-4045-A942-A4CFAD08581E}" destId="{F3F35541-1FFF-4D02-8874-A81026F6CC52}" srcOrd="0" destOrd="0" presId="urn:microsoft.com/office/officeart/2005/8/layout/pyramid1"/>
    <dgm:cxn modelId="{89EFCAF4-22E4-49EB-A503-AC1CD8627AF0}" type="presParOf" srcId="{2729D747-2CA0-4045-A942-A4CFAD08581E}" destId="{2F7D3306-B855-441A-BFFC-907F7C06E50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1170-5ACA-4FD2-9DFC-2BF4710A47B3}">
      <dsp:nvSpPr>
        <dsp:cNvPr id="0" name=""/>
        <dsp:cNvSpPr/>
      </dsp:nvSpPr>
      <dsp:spPr>
        <a:xfrm>
          <a:off x="2133600" y="0"/>
          <a:ext cx="1066800" cy="1051560"/>
        </a:xfrm>
        <a:prstGeom prst="trapezoid">
          <a:avLst>
            <a:gd name="adj" fmla="val 50725"/>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1500" kern="1200" dirty="0" smtClean="0"/>
        </a:p>
        <a:p>
          <a:pPr lvl="0" algn="ctr" defTabSz="889000">
            <a:lnSpc>
              <a:spcPct val="90000"/>
            </a:lnSpc>
            <a:spcBef>
              <a:spcPct val="0"/>
            </a:spcBef>
            <a:spcAft>
              <a:spcPct val="35000"/>
            </a:spcAft>
          </a:pPr>
          <a:r>
            <a:rPr lang="en-US" sz="2000" kern="1200" dirty="0" smtClean="0">
              <a:latin typeface="Microsoft Sans Serif" pitchFamily="34" charset="0"/>
              <a:cs typeface="Microsoft Sans Serif" pitchFamily="34" charset="0"/>
            </a:rPr>
            <a:t>Severe</a:t>
          </a:r>
          <a:endParaRPr lang="en-US" sz="2000" kern="1200" dirty="0">
            <a:latin typeface="Microsoft Sans Serif" pitchFamily="34" charset="0"/>
            <a:cs typeface="Microsoft Sans Serif" pitchFamily="34" charset="0"/>
          </a:endParaRPr>
        </a:p>
      </dsp:txBody>
      <dsp:txXfrm>
        <a:off x="2133600" y="0"/>
        <a:ext cx="1066800" cy="1051560"/>
      </dsp:txXfrm>
    </dsp:sp>
    <dsp:sp modelId="{500E366E-BF70-48D7-B386-E15EB6EB829D}">
      <dsp:nvSpPr>
        <dsp:cNvPr id="0" name=""/>
        <dsp:cNvSpPr/>
      </dsp:nvSpPr>
      <dsp:spPr>
        <a:xfrm>
          <a:off x="1600199" y="1051560"/>
          <a:ext cx="2133600" cy="1051560"/>
        </a:xfrm>
        <a:prstGeom prst="trapezoid">
          <a:avLst>
            <a:gd name="adj" fmla="val 50725"/>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Substantial</a:t>
          </a:r>
          <a:endParaRPr lang="en-US" sz="2100" kern="1200" dirty="0">
            <a:latin typeface="Microsoft Sans Serif" pitchFamily="34" charset="0"/>
            <a:cs typeface="Microsoft Sans Serif" pitchFamily="34" charset="0"/>
          </a:endParaRPr>
        </a:p>
      </dsp:txBody>
      <dsp:txXfrm>
        <a:off x="1973579" y="1051560"/>
        <a:ext cx="1386840" cy="1051560"/>
      </dsp:txXfrm>
    </dsp:sp>
    <dsp:sp modelId="{03FEE843-A9E2-4586-AA27-2C749FCA5C1F}">
      <dsp:nvSpPr>
        <dsp:cNvPr id="0" name=""/>
        <dsp:cNvSpPr/>
      </dsp:nvSpPr>
      <dsp:spPr>
        <a:xfrm>
          <a:off x="1066800" y="2103120"/>
          <a:ext cx="3200399" cy="1051560"/>
        </a:xfrm>
        <a:prstGeom prst="trapezoid">
          <a:avLst>
            <a:gd name="adj" fmla="val 50725"/>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latin typeface="Microsoft Sans Serif" pitchFamily="34" charset="0"/>
              <a:cs typeface="Microsoft Sans Serif" pitchFamily="34" charset="0"/>
            </a:rPr>
            <a:t>Moderate</a:t>
          </a:r>
          <a:endParaRPr lang="en-US" sz="2100" kern="1200" dirty="0">
            <a:solidFill>
              <a:schemeClr val="bg1"/>
            </a:solidFill>
            <a:latin typeface="Microsoft Sans Serif" pitchFamily="34" charset="0"/>
            <a:cs typeface="Microsoft Sans Serif" pitchFamily="34" charset="0"/>
          </a:endParaRPr>
        </a:p>
      </dsp:txBody>
      <dsp:txXfrm>
        <a:off x="1626869" y="2103120"/>
        <a:ext cx="2080260" cy="1051560"/>
      </dsp:txXfrm>
    </dsp:sp>
    <dsp:sp modelId="{1358E091-BD69-4B92-9592-4046EE5CEDD0}">
      <dsp:nvSpPr>
        <dsp:cNvPr id="0" name=""/>
        <dsp:cNvSpPr/>
      </dsp:nvSpPr>
      <dsp:spPr>
        <a:xfrm>
          <a:off x="533399" y="3154680"/>
          <a:ext cx="4267200" cy="1051560"/>
        </a:xfrm>
        <a:prstGeom prst="trapezoid">
          <a:avLst>
            <a:gd name="adj" fmla="val 5072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Mild</a:t>
          </a:r>
          <a:endParaRPr lang="en-US" sz="2100" kern="1200" dirty="0">
            <a:latin typeface="Microsoft Sans Serif" pitchFamily="34" charset="0"/>
            <a:cs typeface="Microsoft Sans Serif" pitchFamily="34" charset="0"/>
          </a:endParaRPr>
        </a:p>
      </dsp:txBody>
      <dsp:txXfrm>
        <a:off x="1280159" y="3154680"/>
        <a:ext cx="2773680" cy="1051560"/>
      </dsp:txXfrm>
    </dsp:sp>
    <dsp:sp modelId="{F3F35541-1FFF-4D02-8874-A81026F6CC52}">
      <dsp:nvSpPr>
        <dsp:cNvPr id="0" name=""/>
        <dsp:cNvSpPr/>
      </dsp:nvSpPr>
      <dsp:spPr>
        <a:xfrm>
          <a:off x="0" y="4206240"/>
          <a:ext cx="5334000" cy="1051560"/>
        </a:xfrm>
        <a:prstGeom prst="trapezoid">
          <a:avLst>
            <a:gd name="adj" fmla="val 50725"/>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icrosoft Sans Serif" pitchFamily="34" charset="0"/>
              <a:cs typeface="Microsoft Sans Serif" pitchFamily="34" charset="0"/>
            </a:rPr>
            <a:t>None</a:t>
          </a:r>
          <a:endParaRPr lang="en-US" sz="2100" kern="1200" dirty="0">
            <a:latin typeface="Microsoft Sans Serif" pitchFamily="34" charset="0"/>
            <a:cs typeface="Microsoft Sans Serif" pitchFamily="34" charset="0"/>
          </a:endParaRPr>
        </a:p>
      </dsp:txBody>
      <dsp:txXfrm>
        <a:off x="933449" y="4206240"/>
        <a:ext cx="34671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519BE3-0907-457F-A438-7119F287F1EC}" type="datetimeFigureOut">
              <a:rPr lang="en-US" smtClean="0"/>
              <a:pPr/>
              <a:t>10/25/2017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C52B1-D281-4576-B352-A25898F164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E5A5-242A-4305-80DE-D2EE22EBC2F4}" type="datetimeFigureOut">
              <a:rPr lang="en-US" smtClean="0"/>
              <a:pPr/>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137A-253E-4BB0-AB83-1C166B8FDE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bi.nlm.nih.gov/pubmed/2624928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ciencedirect.com/science/journal/22150366/2/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drugabuse.gov/related-topics/trends-statistics/infographics/monitoring-future-2015-survey-results.%20Accessed%20April%2011"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 </a:t>
            </a:r>
            <a:r>
              <a:rPr lang="en-US" dirty="0" smtClean="0"/>
              <a:t>The</a:t>
            </a:r>
            <a:r>
              <a:rPr lang="en-US" baseline="0" dirty="0" smtClean="0"/>
              <a:t> purpose of this training module is to provide trainees with knowledge about the health impact of substance use, with a focus on how substance use impacts adolescents and why substance use prevention and early intervention for adolescents is critical for public health. This module was created by researchers from UCLA’s Integrated Substance Abuse Programs’ Training Center, with generous support from the Conrad N. Hilton Foundation. These materials were created for use by Conrad N. Hilton grantees as they plan and implement their substance use prevention and early intervention programs for adolescents.</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a:t>
            </a:fld>
            <a:endParaRPr lang="en-US"/>
          </a:p>
        </p:txBody>
      </p:sp>
    </p:spTree>
    <p:extLst>
      <p:ext uri="{BB962C8B-B14F-4D97-AF65-F5344CB8AC3E}">
        <p14:creationId xmlns:p14="http://schemas.microsoft.com/office/powerpoint/2010/main" val="264157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Microsoft Sans Serif" pitchFamily="34" charset="0"/>
                <a:cs typeface="Microsoft Sans Serif" pitchFamily="34" charset="0"/>
              </a:rPr>
              <a:t>TRAINER NOTES:</a:t>
            </a:r>
            <a:r>
              <a:rPr lang="en-US" sz="1200" b="1" baseline="0" dirty="0" smtClean="0">
                <a:solidFill>
                  <a:srgbClr val="FFFF00"/>
                </a:solidFill>
                <a:latin typeface="Microsoft Sans Serif" pitchFamily="34" charset="0"/>
                <a:cs typeface="Microsoft Sans Serif" pitchFamily="34" charset="0"/>
              </a:rPr>
              <a:t> </a:t>
            </a:r>
            <a:r>
              <a:rPr lang="en-US" sz="1200" b="0" dirty="0" smtClean="0">
                <a:solidFill>
                  <a:srgbClr val="FFFF00"/>
                </a:solidFill>
                <a:latin typeface="Microsoft Sans Serif" pitchFamily="34" charset="0"/>
                <a:cs typeface="Microsoft Sans Serif" pitchFamily="34" charset="0"/>
              </a:rPr>
              <a:t>Review the information on the slide, highlighting</a:t>
            </a:r>
            <a:r>
              <a:rPr lang="en-US" sz="1200" b="0" baseline="0" dirty="0" smtClean="0">
                <a:solidFill>
                  <a:srgbClr val="FFFF00"/>
                </a:solidFill>
                <a:latin typeface="Microsoft Sans Serif" pitchFamily="34" charset="0"/>
                <a:cs typeface="Microsoft Sans Serif" pitchFamily="34" charset="0"/>
              </a:rPr>
              <a: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High blood alcohol levels significantly increases chances of crashes when driving.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We don’t yet sufficient data for drugs and driving because drug use is not as common and it is difficult to correlate BAC and intoxication with some of the most commonly used psychoactive drugs. However, there is evidence that drug use is associated with negative impacts on reaction time and decision making, which are associated with risk for motor vehicle accidents.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baseline="0" dirty="0" smtClean="0">
                <a:solidFill>
                  <a:srgbClr val="FFFF00"/>
                </a:solidFill>
                <a:latin typeface="Microsoft Sans Serif" pitchFamily="34" charset="0"/>
                <a:cs typeface="Microsoft Sans Serif" pitchFamily="34" charset="0"/>
              </a:rPr>
              <a:t>There is also significant evidence—both from victim reports and surveys with criminal offenders—that substance use is often associated with the commission of crime, as described on the slide. A major reason for this is likely that alcohol/drugs lower inhibitions that would normally hold people back from engaging in criminal behavior. </a:t>
            </a:r>
            <a:endParaRPr lang="en-US" sz="1200" b="0" baseline="0" dirty="0" smtClean="0">
              <a:solidFill>
                <a:srgbClr val="FFFF00"/>
              </a:solidFill>
              <a:latin typeface="Microsoft Sans Serif" pitchFamily="34" charset="0"/>
              <a:cs typeface="Microsoft Sans Serif"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smtClean="0">
              <a:solidFill>
                <a:srgbClr val="FFFF00"/>
              </a:solidFill>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Microsoft Sans Serif" pitchFamily="34" charset="0"/>
                <a:cs typeface="Microsoft Sans Serif" pitchFamily="34" charset="0"/>
              </a:rPr>
              <a:t>IMAGE SOURCE: https://www.drugabuse.gov/news-events/latest-science/depressive-symptoms-drug-abuse-in-adolescents</a:t>
            </a:r>
          </a:p>
          <a:p>
            <a:endParaRPr lang="en-US" dirty="0" smtClean="0"/>
          </a:p>
          <a:p>
            <a:r>
              <a:rPr lang="en-US" dirty="0" smtClean="0"/>
              <a:t>http://www.bjs.gov/content/dcf/duc.cfm#to</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10</a:t>
            </a:fld>
            <a:endParaRPr lang="en-US"/>
          </a:p>
        </p:txBody>
      </p:sp>
    </p:spTree>
    <p:extLst>
      <p:ext uri="{BB962C8B-B14F-4D97-AF65-F5344CB8AC3E}">
        <p14:creationId xmlns:p14="http://schemas.microsoft.com/office/powerpoint/2010/main" val="15488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Review the</a:t>
            </a:r>
            <a:r>
              <a:rPr lang="en-US" b="0" baseline="0" dirty="0" smtClean="0"/>
              <a:t> information on the slide, highlighting that overdose is a serious risk, even for people who do not meet diagnostic criteria for substance use disorders. </a:t>
            </a:r>
          </a:p>
          <a:p>
            <a:endParaRPr lang="en-US" b="0" baseline="0" dirty="0" smtClean="0"/>
          </a:p>
          <a:p>
            <a:r>
              <a:rPr lang="en-US" b="1" baseline="0" dirty="0" smtClean="0"/>
              <a:t>More information</a:t>
            </a:r>
            <a:r>
              <a:rPr lang="en-US" b="0" baseline="0" dirty="0" smtClean="0"/>
              <a:t> on the effects of substances on the body can be found at the National Institute on Drug Abuse website:</a:t>
            </a:r>
          </a:p>
          <a:p>
            <a:r>
              <a:rPr lang="en-US" b="0" dirty="0" smtClean="0"/>
              <a:t>https://www.drugabuse.gov/publications/drugs-brains-behavior-science-addiction/preface</a:t>
            </a:r>
          </a:p>
          <a:p>
            <a:endParaRPr lang="en-US" b="1" dirty="0" smtClean="0"/>
          </a:p>
          <a:p>
            <a:r>
              <a:rPr lang="en-US" dirty="0" smtClean="0"/>
              <a:t>IMAGE </a:t>
            </a:r>
            <a:r>
              <a:rPr lang="en-US" dirty="0" smtClean="0"/>
              <a:t>SOURCE:</a:t>
            </a:r>
            <a:r>
              <a:rPr lang="en-US" baseline="0" dirty="0" smtClean="0"/>
              <a:t> </a:t>
            </a:r>
            <a:r>
              <a:rPr lang="en-US" dirty="0" smtClean="0"/>
              <a:t>http</a:t>
            </a:r>
            <a:r>
              <a:rPr lang="en-US" dirty="0" smtClean="0"/>
              <a:t>://pubs.niaaa.nih.gov/publications/AlcoholOverdoseFactsheet/Overdosefact.htm</a:t>
            </a:r>
          </a:p>
          <a:p>
            <a:endParaRPr lang="en-US" dirty="0" smtClean="0"/>
          </a:p>
          <a:p>
            <a:r>
              <a:rPr lang="en-US" dirty="0" smtClean="0"/>
              <a:t>http://www.cdc.gov/media/dpk/2015/dpk-vs-alcohol-poisoning.html</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11</a:t>
            </a:fld>
            <a:endParaRPr lang="en-US"/>
          </a:p>
        </p:txBody>
      </p:sp>
    </p:spTree>
    <p:extLst>
      <p:ext uri="{BB962C8B-B14F-4D97-AF65-F5344CB8AC3E}">
        <p14:creationId xmlns:p14="http://schemas.microsoft.com/office/powerpoint/2010/main" val="41749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This slide highlights that drug overdoses—a</a:t>
            </a:r>
            <a:r>
              <a:rPr lang="en-US" b="0" baseline="0" dirty="0" smtClean="0"/>
              <a:t> large portion of them attributed to opioids (both medications and heroin)—now account for more deaths in the United States each year than falls, guns, and traffic accidents. </a:t>
            </a:r>
            <a:endParaRPr lang="en-US" b="0" baseline="0" dirty="0" smtClean="0"/>
          </a:p>
          <a:p>
            <a:endParaRPr lang="en-US" b="0" dirty="0" smtClean="0"/>
          </a:p>
          <a:p>
            <a:r>
              <a:rPr lang="en-US" dirty="0" smtClean="0"/>
              <a:t>Citation:</a:t>
            </a:r>
          </a:p>
          <a:p>
            <a:r>
              <a:rPr lang="en-US" sz="1200" b="0" i="0" kern="1200" dirty="0" smtClean="0">
                <a:solidFill>
                  <a:schemeClr val="tx1"/>
                </a:solidFill>
                <a:effectLst/>
                <a:latin typeface="+mn-lt"/>
                <a:ea typeface="+mn-ea"/>
                <a:cs typeface="+mn-cs"/>
              </a:rPr>
              <a:t>The National Institute on Drug Abuse Blog Team. (2014, September 18). Drug Overdoses Kill More Than Cars, Guns, and Falling—UPDATE . Retrieved from https://teens.drugabuse.gov/blog/post/drug-overdoses-kill-more-cars-guns-and-falling-update on October 25, 2017.</a:t>
            </a:r>
          </a:p>
          <a:p>
            <a:endParaRPr lang="en-US" dirty="0" smtClean="0"/>
          </a:p>
          <a:p>
            <a:r>
              <a:rPr lang="en-US" dirty="0" smtClean="0"/>
              <a:t>https</a:t>
            </a:r>
            <a:r>
              <a:rPr lang="en-US" dirty="0" smtClean="0"/>
              <a:t>://teens.drugabuse.gov/blog/post/drug-overdoses-kill-more-cars-guns-and-falling-update</a:t>
            </a:r>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12</a:t>
            </a:fld>
            <a:endParaRPr lang="en-US"/>
          </a:p>
        </p:txBody>
      </p:sp>
    </p:spTree>
    <p:extLst>
      <p:ext uri="{BB962C8B-B14F-4D97-AF65-F5344CB8AC3E}">
        <p14:creationId xmlns:p14="http://schemas.microsoft.com/office/powerpoint/2010/main" val="334992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next 14</a:t>
            </a:r>
            <a:r>
              <a:rPr lang="en-US" b="0" baseline="0" dirty="0" smtClean="0"/>
              <a:t> slides provide information about substance use disorders.</a:t>
            </a:r>
          </a:p>
          <a:p>
            <a:r>
              <a:rPr lang="en-US" b="0" baseline="0" dirty="0" smtClean="0"/>
              <a:t>On this slide, highlight that:</a:t>
            </a:r>
          </a:p>
          <a:p>
            <a:pPr marL="228600" indent="-228600">
              <a:buAutoNum type="arabicPeriod"/>
            </a:pPr>
            <a:r>
              <a:rPr lang="en-US" b="0" baseline="0" dirty="0" smtClean="0"/>
              <a:t>The preferred term for these conditions is “substance use disorders,” since the term “addiction” carries negative social stigma and may not accurately describe the disorder.</a:t>
            </a:r>
          </a:p>
          <a:p>
            <a:pPr marL="228600" indent="-228600">
              <a:buAutoNum type="arabicPeriod"/>
            </a:pPr>
            <a:r>
              <a:rPr lang="en-US" b="0" baseline="0" dirty="0" smtClean="0"/>
              <a:t>Highlight that substance use disorders are defined and diagnosed through behaviors—particularly compulsive substance use and loss of control over substance use.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13</a:t>
            </a:fld>
            <a:endParaRPr lang="en-US"/>
          </a:p>
        </p:txBody>
      </p:sp>
    </p:spTree>
    <p:extLst>
      <p:ext uri="{BB962C8B-B14F-4D97-AF65-F5344CB8AC3E}">
        <p14:creationId xmlns:p14="http://schemas.microsoft.com/office/powerpoint/2010/main" val="170775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srgbClr val="FFFF00"/>
                </a:solidFill>
              </a:rPr>
              <a:t>More information</a:t>
            </a:r>
            <a:r>
              <a:rPr lang="en-US" altLang="en-US" sz="1200" b="0" dirty="0" smtClean="0">
                <a:solidFill>
                  <a:srgbClr val="FFFF00"/>
                </a:solidFill>
              </a:rPr>
              <a:t> regarding SUDs as a brain disease can be found in</a:t>
            </a:r>
            <a:r>
              <a:rPr lang="en-US" altLang="en-US" sz="1200" b="0" baseline="0" dirty="0" smtClean="0">
                <a:solidFill>
                  <a:srgbClr val="FFFF00"/>
                </a:solidFill>
              </a:rPr>
              <a:t> the Lancet Article, “Brain disease model of addiction: Why is it so controversial?”: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rgbClr val="FFFF00"/>
                </a:solidFill>
              </a:rPr>
              <a:t>http://</a:t>
            </a:r>
            <a:r>
              <a:rPr lang="en-US" altLang="en-US" sz="1200" b="0" dirty="0" smtClean="0">
                <a:solidFill>
                  <a:srgbClr val="FFFF00"/>
                </a:solidFill>
              </a:rPr>
              <a:t>www.sciencedirect.com/science/article/pii/S2215036615002369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rgbClr val="FFFF00"/>
                </a:solidFill>
              </a:rPr>
              <a:t>Citation</a:t>
            </a:r>
            <a:r>
              <a:rPr lang="en-US" altLang="en-US" sz="1200" b="0" dirty="0" smtClean="0">
                <a:solidFill>
                  <a:srgbClr val="FFFF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err="1" smtClean="0">
                <a:solidFill>
                  <a:srgbClr val="FFFF00"/>
                </a:solidFill>
              </a:rPr>
              <a:t>Volkow</a:t>
            </a:r>
            <a:r>
              <a:rPr lang="en-US" altLang="en-US" sz="1200" b="0" dirty="0" smtClean="0">
                <a:solidFill>
                  <a:srgbClr val="FFFF00"/>
                </a:solidFill>
              </a:rPr>
              <a:t>, </a:t>
            </a:r>
            <a:r>
              <a:rPr lang="en-US" altLang="en-US" sz="1200" b="0" dirty="0" err="1" smtClean="0">
                <a:solidFill>
                  <a:srgbClr val="FFFF00"/>
                </a:solidFill>
              </a:rPr>
              <a:t>Koob</a:t>
            </a:r>
            <a:r>
              <a:rPr lang="en-US" altLang="en-US" sz="1200" b="0" dirty="0" smtClean="0">
                <a:solidFill>
                  <a:srgbClr val="FFFF00"/>
                </a:solidFill>
              </a:rPr>
              <a:t> </a:t>
            </a:r>
            <a:r>
              <a:rPr lang="pl-PL" sz="1200" b="0" i="0" u="sng" kern="1200" dirty="0" smtClean="0">
                <a:solidFill>
                  <a:schemeClr val="tx1"/>
                </a:solidFill>
                <a:effectLst/>
                <a:latin typeface="+mn-lt"/>
                <a:ea typeface="+mn-ea"/>
                <a:cs typeface="+mn-cs"/>
                <a:hlinkClick r:id="rId3" tooltip="The lancet. Psychiatry."/>
              </a:rPr>
              <a:t>Lancet Psychiatry.</a:t>
            </a:r>
            <a:r>
              <a:rPr lang="pl-PL" sz="1200" b="0" i="0" kern="1200" dirty="0" smtClean="0">
                <a:solidFill>
                  <a:schemeClr val="tx1"/>
                </a:solidFill>
                <a:effectLst/>
                <a:latin typeface="+mn-lt"/>
                <a:ea typeface="+mn-ea"/>
                <a:cs typeface="+mn-cs"/>
              </a:rPr>
              <a:t> 2015 Aug;2(8):677-679. doi: 10.1016/S2215-0366(15)00236-9.</a:t>
            </a:r>
            <a:endParaRPr lang="en-US" altLang="en-US" sz="1200" b="0"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4" tooltip="Go to table of contents for this volume/issue"/>
              </a:rPr>
              <a:t>Volume 2, Issue 8</a:t>
            </a:r>
            <a:r>
              <a:rPr lang="en-US" sz="1200" b="0" i="0" kern="1200" dirty="0" smtClean="0">
                <a:solidFill>
                  <a:schemeClr val="tx1"/>
                </a:solidFill>
                <a:effectLst/>
                <a:latin typeface="+mn-lt"/>
                <a:ea typeface="+mn-ea"/>
                <a:cs typeface="+mn-cs"/>
              </a:rPr>
              <a:t>, August 2015, Pages 677-679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IMAGES: Brain https://teens.drugabuse.gov/drug-facts/brain-and-addiction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FFFF00"/>
                </a:solidFill>
              </a:rPr>
              <a:t>Neighborhood http://www1.nyc.gov/site/planning/plans/east-new-york/east-new-york-1.page</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14</a:t>
            </a:fld>
            <a:endParaRPr lang="en-US"/>
          </a:p>
        </p:txBody>
      </p:sp>
    </p:spTree>
    <p:extLst>
      <p:ext uri="{BB962C8B-B14F-4D97-AF65-F5344CB8AC3E}">
        <p14:creationId xmlns:p14="http://schemas.microsoft.com/office/powerpoint/2010/main" val="4282583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a:t>
            </a:r>
            <a:r>
              <a:rPr lang="en-US" b="1" dirty="0" smtClean="0"/>
              <a:t>S:</a:t>
            </a:r>
            <a:r>
              <a:rPr lang="en-US" b="1" baseline="0" dirty="0" smtClean="0"/>
              <a:t> </a:t>
            </a:r>
            <a:r>
              <a:rPr lang="en-US" b="0" dirty="0" smtClean="0"/>
              <a:t>This slide and the next slide include</a:t>
            </a:r>
            <a:r>
              <a:rPr lang="en-US" b="0" baseline="0" dirty="0" smtClean="0"/>
              <a:t> animations, so practice them before presenting. They help introduce and frame the slides that follow.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16</a:t>
            </a:fld>
            <a:endParaRPr lang="en-US"/>
          </a:p>
        </p:txBody>
      </p:sp>
    </p:spTree>
    <p:extLst>
      <p:ext uri="{BB962C8B-B14F-4D97-AF65-F5344CB8AC3E}">
        <p14:creationId xmlns:p14="http://schemas.microsoft.com/office/powerpoint/2010/main" val="3339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Repeated </a:t>
            </a:r>
            <a:r>
              <a:rPr lang="en-US" altLang="en-US" b="0" dirty="0">
                <a:latin typeface="Helvetica" pitchFamily="34" charset="0"/>
              </a:rPr>
              <a:t>drug exposure also changes brain function</a:t>
            </a:r>
            <a:r>
              <a:rPr lang="en-US" altLang="en-US" b="1" dirty="0">
                <a:latin typeface="Helvetica" pitchFamily="34" charset="0"/>
              </a:rPr>
              <a:t>. </a:t>
            </a:r>
            <a:r>
              <a:rPr lang="en-US" altLang="en-US" dirty="0">
                <a:latin typeface="Helvetica" pitchFamily="34" charset="0"/>
              </a:rPr>
              <a:t>Positron emission tomography (PET) images show similar changes in brain dopamine receptors resulting from addiction to different substances. Dopamine D2 receptors are one of five types of receptors that bind dopamine in the brain. The brain images on the left are those of controls, while those on the right are from individuals addicted to cocaine, methamphetamine, alcohol, or heroin. The striatum (which contains the reward and motor circuitry) shows up as bright red and yellow in the controls (in the left column), indicating numerous D2 receptors. Conversely, the brains of addicted individuals (in the right column) show a less intense signal, indicating lower levels of D2 receptors. This reduction likely stems from repeated over-stimulation of the dopamine receptors.  Brain adaptations such as this contribute to the compulsion to abuse drugs.</a:t>
            </a:r>
          </a:p>
          <a:p>
            <a:endParaRPr lang="en-US" altLang="en-US" dirty="0"/>
          </a:p>
        </p:txBody>
      </p:sp>
      <p:sp>
        <p:nvSpPr>
          <p:cNvPr id="4" name="Slide Number Placeholder 3"/>
          <p:cNvSpPr>
            <a:spLocks noGrp="1"/>
          </p:cNvSpPr>
          <p:nvPr>
            <p:ph type="sldNum" sz="quarter" idx="5"/>
          </p:nvPr>
        </p:nvSpPr>
        <p:spPr/>
        <p:txBody>
          <a:bodyPr/>
          <a:lstStyle/>
          <a:p>
            <a:pPr>
              <a:defRPr/>
            </a:pPr>
            <a:fld id="{99350A04-E939-4D98-BB15-D0B0CBBCAD6B}" type="slidenum">
              <a:rPr lang="en-US" smtClean="0"/>
              <a:pPr>
                <a:defRPr/>
              </a:pPr>
              <a:t>18</a:t>
            </a:fld>
            <a:endParaRPr lang="en-US"/>
          </a:p>
        </p:txBody>
      </p:sp>
    </p:spTree>
    <p:extLst>
      <p:ext uri="{BB962C8B-B14F-4D97-AF65-F5344CB8AC3E}">
        <p14:creationId xmlns:p14="http://schemas.microsoft.com/office/powerpoint/2010/main" val="424585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b="1" dirty="0" smtClean="0"/>
              <a:t>TRAINER</a:t>
            </a:r>
            <a:r>
              <a:rPr lang="en-US" altLang="en-US" b="1" baseline="0" dirty="0" smtClean="0"/>
              <a:t> NOTES: </a:t>
            </a:r>
            <a:r>
              <a:rPr lang="en-US" altLang="en-US" dirty="0" smtClean="0"/>
              <a:t>Brain </a:t>
            </a:r>
            <a:r>
              <a:rPr lang="en-US" altLang="en-US" dirty="0"/>
              <a:t>imaging researchers were interested in seeing what would happen if previously unexposed brains were exposed to methamphetamine. In the top set of Positron Emission Tomography (PET) scans (which are cross section slices taken from the top of the monkey’s eyes to the bottom of the monkey’s eyes) illustrates what a monkey’s brain that has never been exposed to methamphetamine looks like. What you’ll notice is that there is a lot of bright red/orange color in the egg-shaped areas in the center of the scan. This indicates that there is a lot of activity occurring in the monkey’s reward center. </a:t>
            </a:r>
          </a:p>
          <a:p>
            <a:r>
              <a:rPr lang="en-US" altLang="en-US" dirty="0"/>
              <a:t> </a:t>
            </a:r>
          </a:p>
          <a:p>
            <a:r>
              <a:rPr lang="en-US" altLang="en-US" dirty="0"/>
              <a:t>The monkeys were then exposed to 10 days of what would be considered to be a high human dose of methamphetamine, and rescanned 4 weeks after the last dose of meth. What do you see in the second set of scans? Essentially, you see virtually no dopamine activity in the reward centers of the monkey’s brain, suggesting very severe disruption of the dopamine neurons. </a:t>
            </a:r>
          </a:p>
          <a:p>
            <a:r>
              <a:rPr lang="en-US" altLang="en-US" dirty="0"/>
              <a:t> </a:t>
            </a:r>
          </a:p>
          <a:p>
            <a:r>
              <a:rPr lang="en-US" altLang="en-US" dirty="0"/>
              <a:t>If you were to apply human emotions to the monkey, how would the monkey be feeling? The monkey would be feeling depressed, sad, distraught, etc.</a:t>
            </a:r>
          </a:p>
          <a:p>
            <a:r>
              <a:rPr lang="en-US" altLang="en-US" dirty="0"/>
              <a:t> </a:t>
            </a:r>
          </a:p>
          <a:p>
            <a:r>
              <a:rPr lang="en-US" altLang="en-US" dirty="0"/>
              <a:t>You’ll see in a few slides what happens to the monkey’s brain over time.</a:t>
            </a:r>
          </a:p>
          <a:p>
            <a:r>
              <a:rPr lang="en-US" altLang="en-US" dirty="0"/>
              <a:t> </a:t>
            </a:r>
          </a:p>
          <a:p>
            <a:endParaRPr lang="en-US" altLang="en-US" dirty="0"/>
          </a:p>
        </p:txBody>
      </p:sp>
      <p:sp>
        <p:nvSpPr>
          <p:cNvPr id="4" name="Slide Number Placeholder 3"/>
          <p:cNvSpPr>
            <a:spLocks noGrp="1"/>
          </p:cNvSpPr>
          <p:nvPr>
            <p:ph type="sldNum" sz="quarter" idx="5"/>
          </p:nvPr>
        </p:nvSpPr>
        <p:spPr/>
        <p:txBody>
          <a:bodyPr/>
          <a:lstStyle/>
          <a:p>
            <a:pPr>
              <a:defRPr/>
            </a:pPr>
            <a:fld id="{42EF07C5-3DE2-4674-ACD1-0DA7559C06AF}" type="slidenum">
              <a:rPr lang="en-US" smtClean="0"/>
              <a:pPr>
                <a:defRPr/>
              </a:pPr>
              <a:t>19</a:t>
            </a:fld>
            <a:endParaRPr lang="en-US"/>
          </a:p>
        </p:txBody>
      </p:sp>
    </p:spTree>
    <p:extLst>
      <p:ext uri="{BB962C8B-B14F-4D97-AF65-F5344CB8AC3E}">
        <p14:creationId xmlns:p14="http://schemas.microsoft.com/office/powerpoint/2010/main" val="106857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Read and emphasize the points on the slide</a:t>
            </a:r>
          </a:p>
          <a:p>
            <a:endParaRPr lang="en-US" dirty="0" smtClean="0"/>
          </a:p>
          <a:p>
            <a:r>
              <a:rPr lang="en-US" dirty="0" smtClean="0"/>
              <a:t>Biblical proverb:</a:t>
            </a:r>
            <a:r>
              <a:rPr lang="en-US" baseline="0" dirty="0" smtClean="0"/>
              <a:t> </a:t>
            </a:r>
            <a:r>
              <a:rPr lang="en-US" sz="1200" b="0" i="0" kern="1200" dirty="0" smtClean="0">
                <a:solidFill>
                  <a:schemeClr val="tx1"/>
                </a:solidFill>
                <a:latin typeface="+mn-lt"/>
                <a:ea typeface="+mn-ea"/>
                <a:cs typeface="+mn-cs"/>
              </a:rPr>
              <a:t>People do not despise a thief if he steals to satisfy his hunger when he is starving—the</a:t>
            </a:r>
            <a:r>
              <a:rPr lang="en-US" sz="1200" b="0" i="0" kern="1200" baseline="0" dirty="0" smtClean="0">
                <a:solidFill>
                  <a:schemeClr val="tx1"/>
                </a:solidFill>
                <a:latin typeface="+mn-lt"/>
                <a:ea typeface="+mn-ea"/>
                <a:cs typeface="+mn-cs"/>
              </a:rPr>
              <a:t> need for drugs become just as pressing as the need for food.</a:t>
            </a:r>
          </a:p>
          <a:p>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https://teens.drugabuse.gov/blog/post/traumatic-brain-injury-drug-addiction-and-developing-teen-brain</a:t>
            </a:r>
          </a:p>
          <a:p>
            <a:endParaRPr lang="en-US"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20</a:t>
            </a:fld>
            <a:endParaRPr lang="en-US"/>
          </a:p>
        </p:txBody>
      </p:sp>
    </p:spTree>
    <p:extLst>
      <p:ext uri="{BB962C8B-B14F-4D97-AF65-F5344CB8AC3E}">
        <p14:creationId xmlns:p14="http://schemas.microsoft.com/office/powerpoint/2010/main" val="18373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Read the slide, which provides</a:t>
            </a:r>
            <a:r>
              <a:rPr lang="en-US" b="0" baseline="0" dirty="0" smtClean="0"/>
              <a:t> context for the following four slides.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21</a:t>
            </a:fld>
            <a:endParaRPr lang="en-US"/>
          </a:p>
        </p:txBody>
      </p:sp>
    </p:spTree>
    <p:extLst>
      <p:ext uri="{BB962C8B-B14F-4D97-AF65-F5344CB8AC3E}">
        <p14:creationId xmlns:p14="http://schemas.microsoft.com/office/powerpoint/2010/main" val="6027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Read the four main training objectives described on the slide.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a:t>
            </a:fld>
            <a:endParaRPr lang="en-US"/>
          </a:p>
        </p:txBody>
      </p:sp>
    </p:spTree>
    <p:extLst>
      <p:ext uri="{BB962C8B-B14F-4D97-AF65-F5344CB8AC3E}">
        <p14:creationId xmlns:p14="http://schemas.microsoft.com/office/powerpoint/2010/main" val="26641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lvl1pPr algn="ctr" defTabSz="914327" eaLnBrk="0" hangingPunct="0">
              <a:defRPr>
                <a:solidFill>
                  <a:schemeClr val="tx1"/>
                </a:solidFill>
                <a:latin typeface="Tahoma" pitchFamily="34" charset="0"/>
              </a:defRPr>
            </a:lvl1pPr>
            <a:lvl2pPr marL="728969" indent="-280372" algn="ctr" defTabSz="914327" eaLnBrk="0" hangingPunct="0">
              <a:defRPr>
                <a:solidFill>
                  <a:schemeClr val="tx1"/>
                </a:solidFill>
                <a:latin typeface="Tahoma" pitchFamily="34" charset="0"/>
              </a:defRPr>
            </a:lvl2pPr>
            <a:lvl3pPr marL="1121491" indent="-224298" algn="ctr" defTabSz="914327" eaLnBrk="0" hangingPunct="0">
              <a:defRPr>
                <a:solidFill>
                  <a:schemeClr val="tx1"/>
                </a:solidFill>
                <a:latin typeface="Tahoma" pitchFamily="34" charset="0"/>
              </a:defRPr>
            </a:lvl3pPr>
            <a:lvl4pPr marL="1570087" indent="-224298" algn="ctr" defTabSz="914327" eaLnBrk="0" hangingPunct="0">
              <a:defRPr>
                <a:solidFill>
                  <a:schemeClr val="tx1"/>
                </a:solidFill>
                <a:latin typeface="Tahoma" pitchFamily="34" charset="0"/>
              </a:defRPr>
            </a:lvl4pPr>
            <a:lvl5pPr marL="2018684" indent="-224298" algn="ctr" defTabSz="914327" eaLnBrk="0" hangingPunct="0">
              <a:defRPr>
                <a:solidFill>
                  <a:schemeClr val="tx1"/>
                </a:solidFill>
                <a:latin typeface="Tahoma" pitchFamily="34" charset="0"/>
              </a:defRPr>
            </a:lvl5pPr>
            <a:lvl6pPr marL="2467281" indent="-224298" algn="ctr" defTabSz="914327" eaLnBrk="0" fontAlgn="base" hangingPunct="0">
              <a:spcBef>
                <a:spcPct val="0"/>
              </a:spcBef>
              <a:spcAft>
                <a:spcPct val="0"/>
              </a:spcAft>
              <a:defRPr>
                <a:solidFill>
                  <a:schemeClr val="tx1"/>
                </a:solidFill>
                <a:latin typeface="Tahoma" pitchFamily="34" charset="0"/>
              </a:defRPr>
            </a:lvl6pPr>
            <a:lvl7pPr marL="2915877" indent="-224298" algn="ctr" defTabSz="914327" eaLnBrk="0" fontAlgn="base" hangingPunct="0">
              <a:spcBef>
                <a:spcPct val="0"/>
              </a:spcBef>
              <a:spcAft>
                <a:spcPct val="0"/>
              </a:spcAft>
              <a:defRPr>
                <a:solidFill>
                  <a:schemeClr val="tx1"/>
                </a:solidFill>
                <a:latin typeface="Tahoma" pitchFamily="34" charset="0"/>
              </a:defRPr>
            </a:lvl7pPr>
            <a:lvl8pPr marL="3364474" indent="-224298" algn="ctr" defTabSz="914327" eaLnBrk="0" fontAlgn="base" hangingPunct="0">
              <a:spcBef>
                <a:spcPct val="0"/>
              </a:spcBef>
              <a:spcAft>
                <a:spcPct val="0"/>
              </a:spcAft>
              <a:defRPr>
                <a:solidFill>
                  <a:schemeClr val="tx1"/>
                </a:solidFill>
                <a:latin typeface="Tahoma" pitchFamily="34" charset="0"/>
              </a:defRPr>
            </a:lvl8pPr>
            <a:lvl9pPr marL="3813070" indent="-224298" algn="ctr" defTabSz="914327" eaLnBrk="0" fontAlgn="base" hangingPunct="0">
              <a:spcBef>
                <a:spcPct val="0"/>
              </a:spcBef>
              <a:spcAft>
                <a:spcPct val="0"/>
              </a:spcAft>
              <a:defRPr>
                <a:solidFill>
                  <a:schemeClr val="tx1"/>
                </a:solidFill>
                <a:latin typeface="Tahoma" pitchFamily="34" charset="0"/>
              </a:defRPr>
            </a:lvl9pPr>
          </a:lstStyle>
          <a:p>
            <a:pPr algn="r" eaLnBrk="1" hangingPunct="1">
              <a:defRPr/>
            </a:pPr>
            <a:fld id="{82F56391-872B-4984-886A-FA4DFD72D93C}" type="slidenum">
              <a:rPr lang="en-US" smtClean="0">
                <a:latin typeface="Arial" pitchFamily="34" charset="0"/>
              </a:rPr>
              <a:pPr algn="r" eaLnBrk="1" hangingPunct="1">
                <a:defRPr/>
              </a:pPr>
              <a:t>22</a:t>
            </a:fld>
            <a:endParaRPr lang="en-US">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5294" y="4343703"/>
            <a:ext cx="5027414" cy="4115405"/>
          </a:xfrm>
          <a:noFill/>
        </p:spPr>
        <p:txBody>
          <a:bodyPr/>
          <a:lstStyle/>
          <a:p>
            <a:pPr eaLnBrk="1" hangingPunct="1"/>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Methamphetamine </a:t>
            </a:r>
            <a:r>
              <a:rPr lang="en-US" altLang="en-US" b="0" dirty="0">
                <a:latin typeface="Helvetica" pitchFamily="34" charset="0"/>
              </a:rPr>
              <a:t>abuse decreases dopamine transporter activity and compromises mental function.  </a:t>
            </a:r>
            <a:r>
              <a:rPr lang="en-US" altLang="en-US" dirty="0">
                <a:latin typeface="Helvetica" pitchFamily="34" charset="0"/>
              </a:rPr>
              <a:t>The brain image at the top left is a PET image from a normal control subject. The striatum is brightly lit in red and yellow, indicating the presence of many dopamine </a:t>
            </a:r>
            <a:r>
              <a:rPr lang="en-US" altLang="en-US" i="1" dirty="0">
                <a:latin typeface="Helvetica" pitchFamily="34" charset="0"/>
              </a:rPr>
              <a:t>transporters</a:t>
            </a:r>
            <a:r>
              <a:rPr lang="en-US" altLang="en-US" dirty="0">
                <a:latin typeface="Helvetica" pitchFamily="34" charset="0"/>
              </a:rPr>
              <a:t>, which contrasts with the brain of a methamphetamine abuser (bottom left).  What does this mean functionally? The graphs on the right show the relationship between performance on a motor (upper right) and a memory task (lower right) and methamphetamine-driven decreases in dopamine transporters. The magnitude of the decline in the dopamine transporter binding is positively correlated with the extent of motor and memory impairment; thus the greater the decline, the greater the impairment in memory and motor reaction time. </a:t>
            </a:r>
            <a:endParaRPr lang="en-US" altLang="en-US" dirty="0"/>
          </a:p>
        </p:txBody>
      </p:sp>
    </p:spTree>
    <p:extLst>
      <p:ext uri="{BB962C8B-B14F-4D97-AF65-F5344CB8AC3E}">
        <p14:creationId xmlns:p14="http://schemas.microsoft.com/office/powerpoint/2010/main" val="1038395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The </a:t>
            </a:r>
            <a:r>
              <a:rPr lang="en-US" altLang="en-US" dirty="0"/>
              <a:t>limbic system lies between the brain stem and the cerebral cortex. It is involved with learning, motivation, memory, and emotion. Methamphetamine does much of its work in two key structures in the limbic system: the </a:t>
            </a:r>
            <a:r>
              <a:rPr lang="en-US" altLang="en-US" dirty="0" err="1"/>
              <a:t>amygdala</a:t>
            </a:r>
            <a:r>
              <a:rPr lang="en-US" altLang="en-US" dirty="0"/>
              <a:t> and the hippocampus.</a:t>
            </a:r>
          </a:p>
          <a:p>
            <a:r>
              <a:rPr lang="en-US" altLang="en-US" dirty="0"/>
              <a:t> </a:t>
            </a:r>
          </a:p>
          <a:p>
            <a:r>
              <a:rPr lang="en-US" altLang="en-US" dirty="0"/>
              <a:t>In this comparative scan of a control and methamphetamine abuser, you see a deactivation in the prefrontal cortex of the meth abuser, the part of the brain responsible for high-order decision making. This means that methamphetamine abusers are less able to make higher-order decisions (like stopping their drug use).</a:t>
            </a:r>
          </a:p>
        </p:txBody>
      </p:sp>
      <p:sp>
        <p:nvSpPr>
          <p:cNvPr id="4" name="Slide Number Placeholder 3"/>
          <p:cNvSpPr>
            <a:spLocks noGrp="1"/>
          </p:cNvSpPr>
          <p:nvPr>
            <p:ph type="sldNum" sz="quarter" idx="5"/>
          </p:nvPr>
        </p:nvSpPr>
        <p:spPr/>
        <p:txBody>
          <a:bodyPr/>
          <a:lstStyle/>
          <a:p>
            <a:pPr>
              <a:defRPr/>
            </a:pPr>
            <a:fld id="{78517B96-7E6E-4819-986C-8DD6E0359AC8}" type="slidenum">
              <a:rPr lang="en-US" smtClean="0"/>
              <a:pPr>
                <a:defRPr/>
              </a:pPr>
              <a:t>23</a:t>
            </a:fld>
            <a:endParaRPr lang="en-US"/>
          </a:p>
        </p:txBody>
      </p:sp>
    </p:spTree>
    <p:extLst>
      <p:ext uri="{BB962C8B-B14F-4D97-AF65-F5344CB8AC3E}">
        <p14:creationId xmlns:p14="http://schemas.microsoft.com/office/powerpoint/2010/main" val="154619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In </a:t>
            </a:r>
            <a:r>
              <a:rPr lang="en-US" altLang="en-US" dirty="0"/>
              <a:t>this comparative scan of a control and methamphetamine abuser, you see a hyper-activation in the amygdala of the methamphetamine abuser, the part of the brain responsible for emotional processing (and the fight or flight reaction). Stimulation of the </a:t>
            </a:r>
            <a:r>
              <a:rPr lang="en-US" altLang="en-US" dirty="0" err="1"/>
              <a:t>amygdala</a:t>
            </a:r>
            <a:r>
              <a:rPr lang="en-US" altLang="en-US" dirty="0"/>
              <a:t> is associated with increased emotionality – specifically fear, anxiety, irritability, and anger. Methamphetamine stimulation of this brain area would explain the extreme emotionality and occasionally violent reactions that chronic methamphetamine users sometimes exhibit.</a:t>
            </a:r>
          </a:p>
          <a:p>
            <a:r>
              <a:rPr lang="en-US" altLang="en-US" dirty="0"/>
              <a:t> </a:t>
            </a:r>
          </a:p>
          <a:p>
            <a:r>
              <a:rPr lang="en-US" altLang="en-US" dirty="0"/>
              <a:t>If you couple slide 22 with slide 23, you have a situation where the methamphetamine abuser is highly emotional and unable to make good decisions. It is no wonder that they have trouble stopping their use.</a:t>
            </a:r>
          </a:p>
        </p:txBody>
      </p:sp>
      <p:sp>
        <p:nvSpPr>
          <p:cNvPr id="4" name="Slide Number Placeholder 3"/>
          <p:cNvSpPr>
            <a:spLocks noGrp="1"/>
          </p:cNvSpPr>
          <p:nvPr>
            <p:ph type="sldNum" sz="quarter" idx="5"/>
          </p:nvPr>
        </p:nvSpPr>
        <p:spPr/>
        <p:txBody>
          <a:bodyPr/>
          <a:lstStyle/>
          <a:p>
            <a:pPr>
              <a:defRPr/>
            </a:pPr>
            <a:fld id="{6D43CA88-3D18-4EE1-83C5-FE8D58917350}" type="slidenum">
              <a:rPr lang="en-US" smtClean="0"/>
              <a:pPr>
                <a:defRPr/>
              </a:pPr>
              <a:t>24</a:t>
            </a:fld>
            <a:endParaRPr lang="en-US"/>
          </a:p>
        </p:txBody>
      </p:sp>
    </p:spTree>
    <p:extLst>
      <p:ext uri="{BB962C8B-B14F-4D97-AF65-F5344CB8AC3E}">
        <p14:creationId xmlns:p14="http://schemas.microsoft.com/office/powerpoint/2010/main" val="166753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TRAINER NOTES: </a:t>
            </a:r>
            <a:r>
              <a:rPr lang="en-US" b="0" baseline="0" dirty="0" smtClean="0"/>
              <a:t>Read the information on the slide, which describes how other structural and functional brain changes are associated with substances other than methamphetamine as well.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25</a:t>
            </a:fld>
            <a:endParaRPr lang="en-US"/>
          </a:p>
        </p:txBody>
      </p:sp>
    </p:spTree>
    <p:extLst>
      <p:ext uri="{BB962C8B-B14F-4D97-AF65-F5344CB8AC3E}">
        <p14:creationId xmlns:p14="http://schemas.microsoft.com/office/powerpoint/2010/main" val="407331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50" eaLnBrk="0" hangingPunct="0">
              <a:spcBef>
                <a:spcPct val="30000"/>
              </a:spcBef>
              <a:defRPr sz="1000">
                <a:solidFill>
                  <a:schemeClr val="tx1"/>
                </a:solidFill>
                <a:latin typeface="Calibri" pitchFamily="34" charset="0"/>
              </a:defRPr>
            </a:lvl1pPr>
            <a:lvl2pPr marL="726676" indent="-279260" defTabSz="914350" eaLnBrk="0" hangingPunct="0">
              <a:spcBef>
                <a:spcPct val="30000"/>
              </a:spcBef>
              <a:defRPr sz="1000">
                <a:solidFill>
                  <a:schemeClr val="tx1"/>
                </a:solidFill>
                <a:latin typeface="Calibri" pitchFamily="34" charset="0"/>
              </a:defRPr>
            </a:lvl2pPr>
            <a:lvl3pPr marL="1118541" indent="-223708" defTabSz="914350" eaLnBrk="0" hangingPunct="0">
              <a:spcBef>
                <a:spcPct val="30000"/>
              </a:spcBef>
              <a:defRPr sz="1000">
                <a:solidFill>
                  <a:schemeClr val="tx1"/>
                </a:solidFill>
                <a:latin typeface="Calibri" pitchFamily="34" charset="0"/>
              </a:defRPr>
            </a:lvl3pPr>
            <a:lvl4pPr marL="1567458" indent="-223708" defTabSz="914350" eaLnBrk="0" hangingPunct="0">
              <a:spcBef>
                <a:spcPct val="30000"/>
              </a:spcBef>
              <a:defRPr sz="1000">
                <a:solidFill>
                  <a:schemeClr val="tx1"/>
                </a:solidFill>
                <a:latin typeface="Calibri" pitchFamily="34" charset="0"/>
              </a:defRPr>
            </a:lvl4pPr>
            <a:lvl5pPr marL="2014874" indent="-223708" defTabSz="914350" eaLnBrk="0" hangingPunct="0">
              <a:spcBef>
                <a:spcPct val="30000"/>
              </a:spcBef>
              <a:defRPr sz="1000">
                <a:solidFill>
                  <a:schemeClr val="tx1"/>
                </a:solidFill>
                <a:latin typeface="Calibri" pitchFamily="34" charset="0"/>
              </a:defRPr>
            </a:lvl5pPr>
            <a:lvl6pPr marL="2447276" indent="-223708" defTabSz="914350" eaLnBrk="0" fontAlgn="base" hangingPunct="0">
              <a:spcBef>
                <a:spcPct val="30000"/>
              </a:spcBef>
              <a:spcAft>
                <a:spcPct val="0"/>
              </a:spcAft>
              <a:defRPr sz="1000">
                <a:solidFill>
                  <a:schemeClr val="tx1"/>
                </a:solidFill>
                <a:latin typeface="Calibri" pitchFamily="34" charset="0"/>
              </a:defRPr>
            </a:lvl6pPr>
            <a:lvl7pPr marL="2879678" indent="-223708" defTabSz="914350" eaLnBrk="0" fontAlgn="base" hangingPunct="0">
              <a:spcBef>
                <a:spcPct val="30000"/>
              </a:spcBef>
              <a:spcAft>
                <a:spcPct val="0"/>
              </a:spcAft>
              <a:defRPr sz="1000">
                <a:solidFill>
                  <a:schemeClr val="tx1"/>
                </a:solidFill>
                <a:latin typeface="Calibri" pitchFamily="34" charset="0"/>
              </a:defRPr>
            </a:lvl7pPr>
            <a:lvl8pPr marL="3312080" indent="-223708" defTabSz="914350" eaLnBrk="0" fontAlgn="base" hangingPunct="0">
              <a:spcBef>
                <a:spcPct val="30000"/>
              </a:spcBef>
              <a:spcAft>
                <a:spcPct val="0"/>
              </a:spcAft>
              <a:defRPr sz="1000">
                <a:solidFill>
                  <a:schemeClr val="tx1"/>
                </a:solidFill>
                <a:latin typeface="Calibri" pitchFamily="34" charset="0"/>
              </a:defRPr>
            </a:lvl8pPr>
            <a:lvl9pPr marL="3744482" indent="-223708" defTabSz="914350" eaLnBrk="0" fontAlgn="base" hangingPunct="0">
              <a:spcBef>
                <a:spcPct val="30000"/>
              </a:spcBef>
              <a:spcAft>
                <a:spcPct val="0"/>
              </a:spcAft>
              <a:defRPr sz="1000">
                <a:solidFill>
                  <a:schemeClr val="tx1"/>
                </a:solidFill>
                <a:latin typeface="Calibri" pitchFamily="34" charset="0"/>
              </a:defRPr>
            </a:lvl9pPr>
          </a:lstStyle>
          <a:p>
            <a:pPr eaLnBrk="1" hangingPunct="1">
              <a:spcBef>
                <a:spcPct val="0"/>
              </a:spcBef>
              <a:defRPr/>
            </a:pPr>
            <a:fld id="{40552905-9E5A-4EBC-96C6-45F6A3140F8D}" type="slidenum">
              <a:rPr lang="en-US" altLang="en-US" sz="1100">
                <a:latin typeface="Times New Roman" pitchFamily="18" charset="0"/>
              </a:rPr>
              <a:pPr eaLnBrk="1" hangingPunct="1">
                <a:spcBef>
                  <a:spcPct val="0"/>
                </a:spcBef>
                <a:defRPr/>
              </a:pPr>
              <a:t>26</a:t>
            </a:fld>
            <a:endParaRPr lang="en-US" altLang="en-US" sz="1100" dirty="0">
              <a:latin typeface="Times New Roman" pitchFamily="18" charset="0"/>
            </a:endParaRPr>
          </a:p>
        </p:txBody>
      </p:sp>
      <p:sp>
        <p:nvSpPr>
          <p:cNvPr id="109571" name="Rectangle 7"/>
          <p:cNvSpPr txBox="1">
            <a:spLocks noGrp="1" noChangeArrowheads="1"/>
          </p:cNvSpPr>
          <p:nvPr/>
        </p:nvSpPr>
        <p:spPr bwMode="auto">
          <a:xfrm>
            <a:off x="3921622" y="8704036"/>
            <a:ext cx="2922984" cy="42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8" tIns="44865" rIns="89728" bIns="44865" anchor="b"/>
          <a:lstStyle>
            <a:lvl1pPr defTabSz="900113" eaLnBrk="0" hangingPunct="0">
              <a:spcBef>
                <a:spcPct val="30000"/>
              </a:spcBef>
              <a:defRPr sz="1200">
                <a:solidFill>
                  <a:schemeClr val="tx1"/>
                </a:solidFill>
                <a:latin typeface="Arial" pitchFamily="34" charset="0"/>
              </a:defRPr>
            </a:lvl1pPr>
            <a:lvl2pPr marL="742950" indent="-285750" defTabSz="900113" eaLnBrk="0" hangingPunct="0">
              <a:spcBef>
                <a:spcPct val="30000"/>
              </a:spcBef>
              <a:defRPr sz="1200">
                <a:solidFill>
                  <a:schemeClr val="tx1"/>
                </a:solidFill>
                <a:latin typeface="Arial" pitchFamily="34" charset="0"/>
              </a:defRPr>
            </a:lvl2pPr>
            <a:lvl3pPr marL="1143000" indent="-228600" defTabSz="900113" eaLnBrk="0" hangingPunct="0">
              <a:spcBef>
                <a:spcPct val="30000"/>
              </a:spcBef>
              <a:defRPr sz="1200">
                <a:solidFill>
                  <a:schemeClr val="tx1"/>
                </a:solidFill>
                <a:latin typeface="Arial" pitchFamily="34" charset="0"/>
              </a:defRPr>
            </a:lvl3pPr>
            <a:lvl4pPr marL="1600200" indent="-228600" defTabSz="900113" eaLnBrk="0" hangingPunct="0">
              <a:spcBef>
                <a:spcPct val="30000"/>
              </a:spcBef>
              <a:defRPr sz="1200">
                <a:solidFill>
                  <a:schemeClr val="tx1"/>
                </a:solidFill>
                <a:latin typeface="Arial" pitchFamily="34" charset="0"/>
              </a:defRPr>
            </a:lvl4pPr>
            <a:lvl5pPr marL="2057400" indent="-228600" defTabSz="900113" eaLnBrk="0" hangingPunct="0">
              <a:spcBef>
                <a:spcPct val="30000"/>
              </a:spcBef>
              <a:defRPr sz="1200">
                <a:solidFill>
                  <a:schemeClr val="tx1"/>
                </a:solidFill>
                <a:latin typeface="Arial" pitchFamily="34" charset="0"/>
              </a:defRPr>
            </a:lvl5pPr>
            <a:lvl6pPr marL="2514600" indent="-228600" defTabSz="900113" eaLnBrk="0" fontAlgn="base" hangingPunct="0">
              <a:spcBef>
                <a:spcPct val="30000"/>
              </a:spcBef>
              <a:spcAft>
                <a:spcPct val="0"/>
              </a:spcAft>
              <a:defRPr sz="1200">
                <a:solidFill>
                  <a:schemeClr val="tx1"/>
                </a:solidFill>
                <a:latin typeface="Arial" pitchFamily="34" charset="0"/>
              </a:defRPr>
            </a:lvl6pPr>
            <a:lvl7pPr marL="2971800" indent="-228600" defTabSz="900113" eaLnBrk="0" fontAlgn="base" hangingPunct="0">
              <a:spcBef>
                <a:spcPct val="30000"/>
              </a:spcBef>
              <a:spcAft>
                <a:spcPct val="0"/>
              </a:spcAft>
              <a:defRPr sz="1200">
                <a:solidFill>
                  <a:schemeClr val="tx1"/>
                </a:solidFill>
                <a:latin typeface="Arial" pitchFamily="34" charset="0"/>
              </a:defRPr>
            </a:lvl7pPr>
            <a:lvl8pPr marL="3429000" indent="-228600" defTabSz="900113" eaLnBrk="0" fontAlgn="base" hangingPunct="0">
              <a:spcBef>
                <a:spcPct val="30000"/>
              </a:spcBef>
              <a:spcAft>
                <a:spcPct val="0"/>
              </a:spcAft>
              <a:defRPr sz="1200">
                <a:solidFill>
                  <a:schemeClr val="tx1"/>
                </a:solidFill>
                <a:latin typeface="Arial" pitchFamily="34" charset="0"/>
              </a:defRPr>
            </a:lvl8pPr>
            <a:lvl9pPr marL="3886200" indent="-228600" defTabSz="900113" eaLnBrk="0" fontAlgn="base" hangingPunct="0">
              <a:spcBef>
                <a:spcPct val="30000"/>
              </a:spcBef>
              <a:spcAft>
                <a:spcPct val="0"/>
              </a:spcAft>
              <a:defRPr sz="1200">
                <a:solidFill>
                  <a:schemeClr val="tx1"/>
                </a:solidFill>
                <a:latin typeface="Arial" pitchFamily="34" charset="0"/>
              </a:defRPr>
            </a:lvl9pPr>
          </a:lstStyle>
          <a:p>
            <a:pPr algn="r">
              <a:spcBef>
                <a:spcPct val="0"/>
              </a:spcBef>
            </a:pPr>
            <a:fld id="{15EAD8D7-530C-433E-8441-4042EC61B087}" type="slidenum">
              <a:rPr lang="en-US" altLang="en-US" b="1">
                <a:solidFill>
                  <a:srgbClr val="FF0000"/>
                </a:solidFill>
                <a:latin typeface="Times New Roman" pitchFamily="18" charset="0"/>
                <a:ea typeface="Osaka"/>
                <a:cs typeface="Osaka"/>
              </a:rPr>
              <a:pPr algn="r">
                <a:spcBef>
                  <a:spcPct val="0"/>
                </a:spcBef>
              </a:pPr>
              <a:t>26</a:t>
            </a:fld>
            <a:endParaRPr lang="en-US" altLang="en-US" b="1">
              <a:solidFill>
                <a:srgbClr val="FF0000"/>
              </a:solidFill>
              <a:latin typeface="Times New Roman" pitchFamily="18" charset="0"/>
              <a:ea typeface="Osaka"/>
              <a:cs typeface="Osaka"/>
            </a:endParaRPr>
          </a:p>
        </p:txBody>
      </p:sp>
      <p:sp>
        <p:nvSpPr>
          <p:cNvPr id="109572" name="Rectangle 2"/>
          <p:cNvSpPr>
            <a:spLocks noGrp="1" noRot="1" noChangeAspect="1" noChangeArrowheads="1" noTextEdit="1"/>
          </p:cNvSpPr>
          <p:nvPr>
            <p:ph type="sldImg"/>
          </p:nvPr>
        </p:nvSpPr>
        <p:spPr>
          <a:xfrm>
            <a:off x="1147763" y="685800"/>
            <a:ext cx="4565650" cy="3425825"/>
          </a:xfrm>
          <a:ln/>
        </p:spPr>
      </p:sp>
      <p:sp>
        <p:nvSpPr>
          <p:cNvPr id="109573" name="Rectangle 3"/>
          <p:cNvSpPr>
            <a:spLocks noGrp="1" noChangeArrowheads="1"/>
          </p:cNvSpPr>
          <p:nvPr>
            <p:ph type="body" idx="1"/>
          </p:nvPr>
        </p:nvSpPr>
        <p:spPr>
          <a:xfrm>
            <a:off x="915294" y="4342191"/>
            <a:ext cx="5027414"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eaLnBrk="1" hangingPunct="1"/>
            <a:r>
              <a:rPr lang="en-US" altLang="en-US" b="1" dirty="0" smtClean="0"/>
              <a:t>TRAINER NOTES:</a:t>
            </a:r>
            <a:r>
              <a:rPr lang="en-US" altLang="en-US" b="1" baseline="0" dirty="0" smtClean="0"/>
              <a:t> </a:t>
            </a:r>
            <a:r>
              <a:rPr lang="en-US" altLang="en-US" dirty="0" smtClean="0"/>
              <a:t>The </a:t>
            </a:r>
            <a:r>
              <a:rPr lang="en-US" altLang="en-US" dirty="0"/>
              <a:t>brain changes that occur as a result of ongoing drug use can be long lasting, and can persist long after the user has stopped using drugs. Studies show the brain can recover and return towards normal, but this recovery process takes time (exact time depends upon a number of factors).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3292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b="1" dirty="0" smtClean="0"/>
              <a:t>TRAINER NOTES:</a:t>
            </a:r>
            <a:r>
              <a:rPr lang="en-US" altLang="en-US" b="1" baseline="0" dirty="0" smtClean="0"/>
              <a:t> </a:t>
            </a:r>
            <a:r>
              <a:rPr lang="en-US" altLang="en-US" dirty="0" smtClean="0"/>
              <a:t>Let’s </a:t>
            </a:r>
            <a:r>
              <a:rPr lang="en-US" altLang="en-US" dirty="0"/>
              <a:t>revisit the monkey brain scans from earlier in the presentation. The researchers were going to stop the study at the 4-week mark. What would they have concluded from the study if they stopped then – that methamphetamine abusers’ brains are permanently damaged and do not recover? </a:t>
            </a:r>
          </a:p>
          <a:p>
            <a:r>
              <a:rPr lang="en-US" altLang="en-US" dirty="0"/>
              <a:t> </a:t>
            </a:r>
          </a:p>
          <a:p>
            <a:r>
              <a:rPr lang="en-US" altLang="en-US" dirty="0"/>
              <a:t>But the researchers decided to track the monkeys over time to see if there were any further changes in the PET scans. </a:t>
            </a:r>
          </a:p>
          <a:p>
            <a:r>
              <a:rPr lang="en-US" altLang="en-US" dirty="0"/>
              <a:t> </a:t>
            </a:r>
          </a:p>
          <a:p>
            <a:r>
              <a:rPr lang="en-US" altLang="en-US" dirty="0"/>
              <a:t>A repeated scan at six months post-meth still revealed little dopamine activity, suggesting that the damage done to the dopamine system persists for at least six months.</a:t>
            </a:r>
          </a:p>
          <a:p>
            <a:r>
              <a:rPr lang="en-US" altLang="en-US" dirty="0"/>
              <a:t> </a:t>
            </a:r>
          </a:p>
          <a:p>
            <a:r>
              <a:rPr lang="en-US" altLang="en-US" dirty="0"/>
              <a:t>But PET scans at 1-year and 2-years post methamphetamine administration were conducted. The 1-year scan showed evidence of renewed dopamine activity (though not to the level at baseline), and by 2-years post meth administration, recovery of dopamine activity appeared to approach pre-methamphetamine administration levels. </a:t>
            </a:r>
          </a:p>
          <a:p>
            <a:r>
              <a:rPr lang="en-US" altLang="en-US" dirty="0"/>
              <a:t> </a:t>
            </a:r>
          </a:p>
          <a:p>
            <a:r>
              <a:rPr lang="en-US" altLang="en-US" dirty="0"/>
              <a:t>These data strongly suggest that methamphetamine use can produce profound disruption to the dopamine system that lasts for at least six months, but does recovery over a 12- to 24-month period.</a:t>
            </a:r>
          </a:p>
        </p:txBody>
      </p:sp>
      <p:sp>
        <p:nvSpPr>
          <p:cNvPr id="4" name="Slide Number Placeholder 3"/>
          <p:cNvSpPr>
            <a:spLocks noGrp="1"/>
          </p:cNvSpPr>
          <p:nvPr>
            <p:ph type="sldNum" sz="quarter" idx="5"/>
          </p:nvPr>
        </p:nvSpPr>
        <p:spPr/>
        <p:txBody>
          <a:bodyPr/>
          <a:lstStyle/>
          <a:p>
            <a:pPr>
              <a:defRPr/>
            </a:pPr>
            <a:fld id="{8DA6FA25-811E-4D5A-AA50-F4D31158493D}" type="slidenum">
              <a:rPr lang="en-US" smtClean="0"/>
              <a:pPr>
                <a:defRPr/>
              </a:pPr>
              <a:t>27</a:t>
            </a:fld>
            <a:endParaRPr lang="en-US"/>
          </a:p>
        </p:txBody>
      </p:sp>
    </p:spTree>
    <p:extLst>
      <p:ext uri="{BB962C8B-B14F-4D97-AF65-F5344CB8AC3E}">
        <p14:creationId xmlns:p14="http://schemas.microsoft.com/office/powerpoint/2010/main" val="5478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r>
              <a:rPr lang="en-US" b="1" baseline="0" dirty="0" smtClean="0"/>
              <a:t> </a:t>
            </a:r>
            <a:r>
              <a:rPr lang="en-US" b="0" dirty="0" smtClean="0"/>
              <a:t>This slide and the next slide highlight the way that substance use impacts mental health. When reviewing the slide, highlight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It is often</a:t>
            </a:r>
            <a:r>
              <a:rPr lang="en-US" b="0" baseline="0" dirty="0" smtClean="0"/>
              <a:t> unclear if substance use causes mental health problems, or if having mental health problems increases risk for substance use. In particular, people with mental health problems often self-medicate with psychoactive substances.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We know that substances impact brain and social functioning, so it could be that substance use causes mental distress in many cases. Research indicates that this may be the case because many mental health disorders are rooted in the same parts of the brain, and the same neurotransmitters, that are impacted by psychoactive substances. </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https://nccih.nih.gov/health/providers/digest/depression</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28</a:t>
            </a:fld>
            <a:endParaRPr lang="en-US"/>
          </a:p>
        </p:txBody>
      </p:sp>
    </p:spTree>
    <p:extLst>
      <p:ext uri="{BB962C8B-B14F-4D97-AF65-F5344CB8AC3E}">
        <p14:creationId xmlns:p14="http://schemas.microsoft.com/office/powerpoint/2010/main" val="238810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b="0" baseline="0" dirty="0" smtClean="0"/>
              <a:t>Review the slide, which highlights how rates of mental health disorders are very high among individuals with substance use disorders.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29</a:t>
            </a:fld>
            <a:endParaRPr lang="en-US"/>
          </a:p>
        </p:txBody>
      </p:sp>
    </p:spTree>
    <p:extLst>
      <p:ext uri="{BB962C8B-B14F-4D97-AF65-F5344CB8AC3E}">
        <p14:creationId xmlns:p14="http://schemas.microsoft.com/office/powerpoint/2010/main" val="2513393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next three slides highlight the connection between substance use and risk for physical health problems. </a:t>
            </a:r>
          </a:p>
          <a:p>
            <a:r>
              <a:rPr lang="en-US" b="0" dirty="0" smtClean="0"/>
              <a:t>This slide lists the behavioral risks that are common among individuals who use psychoactive substances</a:t>
            </a:r>
            <a:r>
              <a:rPr lang="en-US" b="0" baseline="0" dirty="0" smtClean="0"/>
              <a:t> regularly that put their physical health at risk. </a:t>
            </a:r>
          </a:p>
          <a:p>
            <a:endParaRPr lang="en-US" b="0" baseline="0" dirty="0" smtClean="0"/>
          </a:p>
          <a:p>
            <a:r>
              <a:rPr lang="en-US" sz="1200" b="1" kern="1200" dirty="0" smtClean="0">
                <a:solidFill>
                  <a:schemeClr val="tx1"/>
                </a:solidFill>
                <a:effectLst/>
                <a:latin typeface="+mn-lt"/>
                <a:ea typeface="+mn-ea"/>
                <a:cs typeface="+mn-cs"/>
              </a:rPr>
              <a:t>More information</a:t>
            </a:r>
            <a:r>
              <a:rPr lang="en-US" sz="1200" kern="1200" dirty="0" smtClean="0">
                <a:solidFill>
                  <a:schemeClr val="tx1"/>
                </a:solidFill>
                <a:effectLst/>
                <a:latin typeface="+mn-lt"/>
                <a:ea typeface="+mn-ea"/>
                <a:cs typeface="+mn-cs"/>
              </a:rPr>
              <a:t> on the effects of substances on the body can be found at the National Institute on Drug Abuse website:</a:t>
            </a:r>
          </a:p>
          <a:p>
            <a:r>
              <a:rPr lang="en-US" sz="1200" kern="1200" dirty="0" smtClean="0">
                <a:solidFill>
                  <a:schemeClr val="tx1"/>
                </a:solidFill>
                <a:effectLst/>
                <a:latin typeface="+mn-lt"/>
                <a:ea typeface="+mn-ea"/>
                <a:cs typeface="+mn-cs"/>
              </a:rPr>
              <a:t>https://www.drugabuse.gov/publications/drugs-brains-behavior-science-addiction/preface</a:t>
            </a:r>
          </a:p>
          <a:p>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30</a:t>
            </a:fld>
            <a:endParaRPr lang="en-US"/>
          </a:p>
        </p:txBody>
      </p:sp>
    </p:spTree>
    <p:extLst>
      <p:ext uri="{BB962C8B-B14F-4D97-AF65-F5344CB8AC3E}">
        <p14:creationId xmlns:p14="http://schemas.microsoft.com/office/powerpoint/2010/main" val="96221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 NOTES:</a:t>
            </a:r>
            <a:r>
              <a:rPr lang="en-US" b="1" baseline="0" dirty="0" smtClean="0"/>
              <a:t> </a:t>
            </a:r>
            <a:r>
              <a:rPr lang="en-US" b="0" dirty="0" smtClean="0"/>
              <a:t>Summarize</a:t>
            </a:r>
            <a:r>
              <a:rPr lang="en-US" b="0" baseline="0" dirty="0" smtClean="0"/>
              <a:t> the slide, which provides an overview of the medical consequences of substance use. </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http://www.arcr.niaaa.nih.gov/arcr/arcr372/article01.htm</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31</a:t>
            </a:fld>
            <a:endParaRPr lang="en-US"/>
          </a:p>
        </p:txBody>
      </p:sp>
    </p:spTree>
    <p:extLst>
      <p:ext uri="{BB962C8B-B14F-4D97-AF65-F5344CB8AC3E}">
        <p14:creationId xmlns:p14="http://schemas.microsoft.com/office/powerpoint/2010/main" val="149563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 NOTES:</a:t>
            </a:r>
            <a:r>
              <a:rPr lang="en-US" b="1" baseline="0" dirty="0" smtClean="0"/>
              <a:t> </a:t>
            </a:r>
            <a:r>
              <a:rPr lang="en-US" b="0" dirty="0" smtClean="0"/>
              <a:t>Read the slide, highlighting</a:t>
            </a:r>
            <a:r>
              <a:rPr lang="en-US" b="0" baseline="0" dirty="0" smtClean="0"/>
              <a:t> that dopamine is the neurotransmitter released when we do things we need to do for survival. </a:t>
            </a:r>
          </a:p>
          <a:p>
            <a:endParaRPr lang="en-US" b="0" baseline="0" dirty="0" smtClean="0"/>
          </a:p>
          <a:p>
            <a:r>
              <a:rPr lang="en-US" b="1" baseline="0" dirty="0" smtClean="0"/>
              <a:t>More information </a:t>
            </a:r>
            <a:r>
              <a:rPr lang="en-US" b="0" baseline="0" dirty="0" smtClean="0"/>
              <a:t>about dopamine: </a:t>
            </a:r>
          </a:p>
          <a:p>
            <a:r>
              <a:rPr lang="en-US" b="0" i="0" dirty="0" smtClean="0">
                <a:solidFill>
                  <a:srgbClr val="444444"/>
                </a:solidFill>
                <a:effectLst/>
                <a:latin typeface="Verdana" panose="020B0604030504040204" pitchFamily="34" charset="0"/>
              </a:rPr>
              <a:t>Most drugs of abuse directly or indirectly target the brain’s reward system by flooding the circuit with dopamine. Dopamine is a neurotransmitter present in regions of the brain that regulate movement, emotion, motivation, and feelings of pleasure. When activated at normal levels, this system rewards our natural behaviors. Overstimulating the system with drugs, however, produces euphoric effects, which strongly reinforce the behavior of drug use—teaching the user to repeat it.</a:t>
            </a:r>
          </a:p>
          <a:p>
            <a:r>
              <a:rPr lang="en-US" b="0" i="0" dirty="0" smtClean="0">
                <a:solidFill>
                  <a:srgbClr val="444444"/>
                </a:solidFill>
                <a:effectLst/>
                <a:latin typeface="Verdana" panose="020B0604030504040204" pitchFamily="34" charset="0"/>
              </a:rPr>
              <a:t>Source: NIDA, Drugs, Brains, and Behavior: https://www.drugabuse.gov/publications/drugs-brains-behavior-science-addiction/drugs-brain</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defRPr/>
            </a:pPr>
            <a:r>
              <a:rPr lang="en-US" sz="1200" dirty="0" smtClean="0">
                <a:solidFill>
                  <a:srgbClr val="FFFF00"/>
                </a:solidFill>
                <a:latin typeface="Microsoft Sans Serif" pitchFamily="34" charset="0"/>
                <a:cs typeface="Microsoft Sans Serif" pitchFamily="34" charset="0"/>
              </a:rPr>
              <a:t>IMAGE SOURCE: https://www.drugabuse.gov/publications/teaching-packets/understanding-drug-abuse-addiction/section-i/7-neurotransmission-continued</a:t>
            </a:r>
          </a:p>
          <a:p>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a:t>
            </a:fld>
            <a:endParaRPr lang="en-US"/>
          </a:p>
        </p:txBody>
      </p:sp>
    </p:spTree>
    <p:extLst>
      <p:ext uri="{BB962C8B-B14F-4D97-AF65-F5344CB8AC3E}">
        <p14:creationId xmlns:p14="http://schemas.microsoft.com/office/powerpoint/2010/main" val="3182261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The information on this slide was collected from a study conducted in Oregon, comparing</a:t>
            </a:r>
            <a:r>
              <a:rPr lang="en-US" b="0" baseline="0" dirty="0" smtClean="0"/>
              <a:t> the life expectancy of people who received publicly funded substance use disorder treatment with the rest of the population. The study found that the people who received SUD treatment died on average 26.1 years less than the general population. Notably, most of the premature death was not due to things we would expect like overdose, violence, or suicide; rather, it was due to medical causes. This underscores how negatively substance use can impact health—it can decrease life expectancy by over 25 years, and causes most premature mortality because of physical disease.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32</a:t>
            </a:fld>
            <a:endParaRPr lang="en-US"/>
          </a:p>
        </p:txBody>
      </p:sp>
    </p:spTree>
    <p:extLst>
      <p:ext uri="{BB962C8B-B14F-4D97-AF65-F5344CB8AC3E}">
        <p14:creationId xmlns:p14="http://schemas.microsoft.com/office/powerpoint/2010/main" val="1521751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This</a:t>
            </a:r>
            <a:r>
              <a:rPr lang="en-US" b="0" baseline="0" dirty="0" smtClean="0"/>
              <a:t> is a transition to the next six slides, which focus on why it is particularly important to address substance use among adolescents.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33</a:t>
            </a:fld>
            <a:endParaRPr lang="en-US"/>
          </a:p>
        </p:txBody>
      </p:sp>
    </p:spTree>
    <p:extLst>
      <p:ext uri="{BB962C8B-B14F-4D97-AF65-F5344CB8AC3E}">
        <p14:creationId xmlns:p14="http://schemas.microsoft.com/office/powerpoint/2010/main" val="274563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27">
              <a:defRPr>
                <a:solidFill>
                  <a:schemeClr val="tx1"/>
                </a:solidFill>
                <a:latin typeface="Helvetica" pitchFamily="34" charset="0"/>
                <a:ea typeface="MS PGothic" pitchFamily="34" charset="-128"/>
              </a:defRPr>
            </a:lvl1pPr>
            <a:lvl2pPr marL="728969" indent="-280372" defTabSz="914327">
              <a:defRPr>
                <a:solidFill>
                  <a:schemeClr val="tx1"/>
                </a:solidFill>
                <a:latin typeface="Helvetica" pitchFamily="34" charset="0"/>
                <a:ea typeface="MS PGothic" pitchFamily="34" charset="-128"/>
              </a:defRPr>
            </a:lvl2pPr>
            <a:lvl3pPr marL="1121491" indent="-224298" defTabSz="914327">
              <a:defRPr>
                <a:solidFill>
                  <a:schemeClr val="tx1"/>
                </a:solidFill>
                <a:latin typeface="Helvetica" pitchFamily="34" charset="0"/>
                <a:ea typeface="MS PGothic" pitchFamily="34" charset="-128"/>
              </a:defRPr>
            </a:lvl3pPr>
            <a:lvl4pPr marL="1570087" indent="-224298" defTabSz="914327">
              <a:defRPr>
                <a:solidFill>
                  <a:schemeClr val="tx1"/>
                </a:solidFill>
                <a:latin typeface="Helvetica" pitchFamily="34" charset="0"/>
                <a:ea typeface="MS PGothic" pitchFamily="34" charset="-128"/>
              </a:defRPr>
            </a:lvl4pPr>
            <a:lvl5pPr marL="2018684" indent="-224298" defTabSz="914327">
              <a:defRPr>
                <a:solidFill>
                  <a:schemeClr val="tx1"/>
                </a:solidFill>
                <a:latin typeface="Helvetica" pitchFamily="34" charset="0"/>
                <a:ea typeface="MS PGothic" pitchFamily="34" charset="-128"/>
              </a:defRPr>
            </a:lvl5pPr>
            <a:lvl6pPr marL="2467281" indent="-224298" defTabSz="914327" eaLnBrk="0" fontAlgn="base" hangingPunct="0">
              <a:spcBef>
                <a:spcPct val="0"/>
              </a:spcBef>
              <a:spcAft>
                <a:spcPct val="0"/>
              </a:spcAft>
              <a:defRPr>
                <a:solidFill>
                  <a:schemeClr val="tx1"/>
                </a:solidFill>
                <a:latin typeface="Helvetica" pitchFamily="34" charset="0"/>
                <a:ea typeface="MS PGothic" pitchFamily="34" charset="-128"/>
              </a:defRPr>
            </a:lvl6pPr>
            <a:lvl7pPr marL="2915877" indent="-224298" defTabSz="914327" eaLnBrk="0" fontAlgn="base" hangingPunct="0">
              <a:spcBef>
                <a:spcPct val="0"/>
              </a:spcBef>
              <a:spcAft>
                <a:spcPct val="0"/>
              </a:spcAft>
              <a:defRPr>
                <a:solidFill>
                  <a:schemeClr val="tx1"/>
                </a:solidFill>
                <a:latin typeface="Helvetica" pitchFamily="34" charset="0"/>
                <a:ea typeface="MS PGothic" pitchFamily="34" charset="-128"/>
              </a:defRPr>
            </a:lvl7pPr>
            <a:lvl8pPr marL="3364474" indent="-224298" defTabSz="914327" eaLnBrk="0" fontAlgn="base" hangingPunct="0">
              <a:spcBef>
                <a:spcPct val="0"/>
              </a:spcBef>
              <a:spcAft>
                <a:spcPct val="0"/>
              </a:spcAft>
              <a:defRPr>
                <a:solidFill>
                  <a:schemeClr val="tx1"/>
                </a:solidFill>
                <a:latin typeface="Helvetica" pitchFamily="34" charset="0"/>
                <a:ea typeface="MS PGothic" pitchFamily="34" charset="-128"/>
              </a:defRPr>
            </a:lvl8pPr>
            <a:lvl9pPr marL="3813070" indent="-224298" defTabSz="914327" eaLnBrk="0" fontAlgn="base" hangingPunct="0">
              <a:spcBef>
                <a:spcPct val="0"/>
              </a:spcBef>
              <a:spcAft>
                <a:spcPct val="0"/>
              </a:spcAft>
              <a:defRPr>
                <a:solidFill>
                  <a:schemeClr val="tx1"/>
                </a:solidFill>
                <a:latin typeface="Helvetica" pitchFamily="34" charset="0"/>
                <a:ea typeface="MS PGothic" pitchFamily="34" charset="-128"/>
              </a:defRPr>
            </a:lvl9pPr>
          </a:lstStyle>
          <a:p>
            <a:pPr>
              <a:defRPr/>
            </a:pPr>
            <a:fld id="{1A4893D6-5B91-4E3A-8C6E-EB9BF4D0AEEF}" type="slidenum">
              <a:rPr lang="en-US" altLang="en-US" smtClean="0"/>
              <a:pPr>
                <a:defRPr/>
              </a:pPr>
              <a:t>34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6781" y="4343703"/>
            <a:ext cx="5024438"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5" rIns="91391" bIns="45695"/>
          <a:lstStyle/>
          <a:p>
            <a:pPr eaLnBrk="1" hangingPunct="1"/>
            <a:r>
              <a:rPr lang="en-US" altLang="en-US" b="1" dirty="0" smtClean="0">
                <a:latin typeface="Helvetica" pitchFamily="34" charset="0"/>
              </a:rPr>
              <a:t>TRAINER</a:t>
            </a:r>
            <a:r>
              <a:rPr lang="en-US" altLang="en-US" b="1" baseline="0" dirty="0" smtClean="0">
                <a:latin typeface="Helvetica" pitchFamily="34" charset="0"/>
              </a:rPr>
              <a:t> NOTES: </a:t>
            </a:r>
            <a:r>
              <a:rPr lang="en-US" altLang="en-US" b="0" dirty="0" smtClean="0">
                <a:latin typeface="Helvetica" pitchFamily="34" charset="0"/>
              </a:rPr>
              <a:t>Addiction </a:t>
            </a:r>
            <a:r>
              <a:rPr lang="en-US" altLang="en-US" b="0" dirty="0">
                <a:latin typeface="Helvetica" pitchFamily="34" charset="0"/>
              </a:rPr>
              <a:t>is a developmental disease that usually begins in adolescence.  For example</a:t>
            </a:r>
            <a:r>
              <a:rPr lang="en-US" altLang="en-US" dirty="0">
                <a:latin typeface="Helvetica" pitchFamily="34" charset="0"/>
              </a:rPr>
              <a:t>, 67 percent of those who try marijuana for the first time are between the ages of 12 and 17. Prevention efforts are therefore of primary importance—to </a:t>
            </a:r>
            <a:r>
              <a:rPr lang="en-US" altLang="en-US" i="1" dirty="0">
                <a:latin typeface="Helvetica" pitchFamily="34" charset="0"/>
              </a:rPr>
              <a:t>stop</a:t>
            </a:r>
            <a:r>
              <a:rPr lang="en-US" altLang="en-US" dirty="0">
                <a:latin typeface="Helvetica" pitchFamily="34" charset="0"/>
              </a:rPr>
              <a:t> drug abuse before it ever starts. </a:t>
            </a:r>
          </a:p>
        </p:txBody>
      </p:sp>
    </p:spTree>
    <p:extLst>
      <p:ext uri="{BB962C8B-B14F-4D97-AF65-F5344CB8AC3E}">
        <p14:creationId xmlns:p14="http://schemas.microsoft.com/office/powerpoint/2010/main" val="81545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78E02CC7-B580-445E-A269-6632447DFA43}" type="slidenum">
              <a:rPr lang="en-US" altLang="en-US" sz="1200">
                <a:solidFill>
                  <a:prstClr val="black"/>
                </a:solidFill>
              </a:rPr>
              <a:pPr algn="r" defTabSz="914000" eaLnBrk="1" hangingPunct="1"/>
              <a:t>35</a:t>
            </a:fld>
            <a:endParaRPr lang="en-US" altLang="en-US" sz="1200" dirty="0">
              <a:solidFill>
                <a:prstClr val="black"/>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defTabSz="897090">
              <a:defRPr/>
            </a:pPr>
            <a:r>
              <a:rPr lang="en-US" altLang="en-US" sz="1000" b="1" dirty="0" smtClean="0"/>
              <a:t>TRAINER</a:t>
            </a:r>
            <a:r>
              <a:rPr lang="en-US" altLang="en-US" sz="1000" b="1" baseline="0" dirty="0" smtClean="0"/>
              <a:t> NOTES: </a:t>
            </a:r>
            <a:r>
              <a:rPr lang="en-US" altLang="en-US" sz="1000" dirty="0" smtClean="0"/>
              <a:t>Constructed </a:t>
            </a:r>
            <a:r>
              <a:rPr lang="en-US" altLang="en-US" sz="1000" dirty="0"/>
              <a:t>from MRI scans of healthy children and teens, </a:t>
            </a:r>
            <a:r>
              <a:rPr lang="en-US" altLang="en-US" sz="1000" dirty="0" smtClean="0"/>
              <a:t>this image </a:t>
            </a:r>
            <a:r>
              <a:rPr lang="en-US" altLang="en-US" sz="1000" dirty="0"/>
              <a:t>compresses 15 years of brain development (ages 5–20) into just a few seconds. Red indicates more gray matter, blue less gray matter. Gray matter wanes in a back-to-front wave as the brain matures and neural connections are pruned. Areas performing more basic functions mature earlier; areas for higher order functions mature later. The prefrontal cortex, which handles reasoning and other "executive" functions, emerged late in evolution and is among the last to mature. Studies in twins are showing that development of such late-maturing areas is less influenced by heredity than areas that mature earlier.</a:t>
            </a:r>
          </a:p>
          <a:p>
            <a:endParaRPr lang="en-US" sz="1000" b="1" dirty="0">
              <a:latin typeface="+mj-lt"/>
            </a:endParaRPr>
          </a:p>
          <a:p>
            <a:r>
              <a:rPr lang="en-US" sz="1000" b="1" dirty="0">
                <a:latin typeface="+mj-lt"/>
              </a:rPr>
              <a:t>**ANIMATION**</a:t>
            </a:r>
          </a:p>
          <a:p>
            <a:r>
              <a:rPr lang="en-US" sz="1000" dirty="0">
                <a:latin typeface="+mj-lt"/>
              </a:rPr>
              <a:t>This slide has complex animations and the trainer should practice prior to training.  A step-by-step guide is provided below.</a:t>
            </a:r>
          </a:p>
          <a:p>
            <a:r>
              <a:rPr lang="en-US" sz="1000" b="1" i="1" dirty="0">
                <a:latin typeface="+mj-lt"/>
              </a:rPr>
              <a:t> </a:t>
            </a:r>
            <a:endParaRPr lang="en-US" sz="1000" dirty="0">
              <a:latin typeface="+mj-lt"/>
            </a:endParaRPr>
          </a:p>
          <a:p>
            <a:r>
              <a:rPr lang="en-US" sz="1000" dirty="0" smtClean="0">
                <a:latin typeface="+mj-lt"/>
              </a:rPr>
              <a:t>This </a:t>
            </a:r>
            <a:r>
              <a:rPr lang="en-US" sz="1000" dirty="0">
                <a:latin typeface="+mj-lt"/>
              </a:rPr>
              <a:t>is a series of MRI scans from healthy children showing brain development as they age from 5 to 20 years</a:t>
            </a:r>
            <a:r>
              <a:rPr lang="en-US" sz="1000" dirty="0" smtClean="0">
                <a:latin typeface="+mj-lt"/>
              </a:rPr>
              <a:t>.</a:t>
            </a:r>
            <a:endParaRPr lang="en-US" sz="1000" dirty="0">
              <a:latin typeface="+mj-lt"/>
            </a:endParaRPr>
          </a:p>
          <a:p>
            <a:pPr lvl="0"/>
            <a:r>
              <a:rPr lang="en-US" sz="1000" dirty="0">
                <a:latin typeface="+mj-lt"/>
              </a:rPr>
              <a:t>Red indicates more gray matter and blue indicates less gray matter.</a:t>
            </a:r>
          </a:p>
          <a:p>
            <a:r>
              <a:rPr lang="en-US" sz="1000" b="1" i="1" dirty="0">
                <a:latin typeface="+mj-lt"/>
              </a:rPr>
              <a:t> </a:t>
            </a:r>
            <a:endParaRPr lang="en-US" sz="1000" dirty="0">
              <a:latin typeface="+mj-lt"/>
            </a:endParaRPr>
          </a:p>
          <a:p>
            <a:pPr lvl="0"/>
            <a:r>
              <a:rPr lang="en-US" sz="1000" dirty="0">
                <a:latin typeface="+mj-lt"/>
              </a:rPr>
              <a:t>As you can see, the pruning occurs from the back of the brain toward the front.</a:t>
            </a:r>
          </a:p>
          <a:p>
            <a:r>
              <a:rPr lang="en-US" sz="1000" b="1" i="1" dirty="0">
                <a:latin typeface="+mj-lt"/>
              </a:rPr>
              <a:t> </a:t>
            </a:r>
            <a:endParaRPr lang="en-US" sz="1000" dirty="0">
              <a:latin typeface="+mj-lt"/>
            </a:endParaRPr>
          </a:p>
          <a:p>
            <a:pPr lvl="0"/>
            <a:r>
              <a:rPr lang="en-US" sz="1000" dirty="0">
                <a:latin typeface="+mj-lt"/>
              </a:rPr>
              <a:t>This means that the prefrontal cortex (responsible for executive functioning, like decision-making) is the last to mature.</a:t>
            </a:r>
          </a:p>
          <a:p>
            <a:r>
              <a:rPr lang="en-US" sz="1000" b="1" i="1" dirty="0">
                <a:latin typeface="+mj-lt"/>
              </a:rPr>
              <a:t> </a:t>
            </a:r>
            <a:endParaRPr lang="en-US" sz="1000" dirty="0">
              <a:latin typeface="+mj-lt"/>
            </a:endParaRPr>
          </a:p>
          <a:p>
            <a:r>
              <a:rPr lang="en-US" sz="1000" b="1" i="1" dirty="0">
                <a:latin typeface="+mj-lt"/>
              </a:rPr>
              <a:t>Point out that the animation is replaying so that people can see it again.  A static image of the progression will appear on the lower left as well.  When people have had time to observe, move forward to next slide.</a:t>
            </a:r>
            <a:endParaRPr lang="en-US" sz="1000" dirty="0">
              <a:latin typeface="+mj-lt"/>
            </a:endParaRPr>
          </a:p>
          <a:p>
            <a:endParaRPr lang="en-US" dirty="0" smtClean="0">
              <a:latin typeface="Times New Roman" pitchFamily="18" charset="0"/>
            </a:endParaRPr>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00" eaLnBrk="1" hangingPunct="1"/>
            <a:fld id="{B5E3B256-75E5-441C-AB2C-BFC87B3CB3F9}" type="slidenum">
              <a:rPr lang="en-US" altLang="en-US" sz="1200">
                <a:solidFill>
                  <a:prstClr val="black"/>
                </a:solidFill>
                <a:latin typeface="Times New Roman" pitchFamily="18" charset="0"/>
              </a:rPr>
              <a:pPr algn="r" defTabSz="914000" eaLnBrk="1" hangingPunct="1"/>
              <a:t>35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1073604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NOTES:</a:t>
            </a:r>
            <a:r>
              <a:rPr lang="en-US" b="1" baseline="0" dirty="0" smtClean="0"/>
              <a:t> </a:t>
            </a:r>
            <a:r>
              <a:rPr lang="en-US" dirty="0" smtClean="0"/>
              <a:t>In </a:t>
            </a:r>
            <a:r>
              <a:rPr lang="en-US" dirty="0"/>
              <a:t>reality, the exact impact of substance use on the developing brain is not known.  However, when we look at the impact on the adult brain and understand normal development, several things seems true about this interaction, including that it may lead to difficulties in decision making and understanding the consequences of behavior (</a:t>
            </a:r>
            <a:r>
              <a:rPr lang="en-US" dirty="0" err="1"/>
              <a:t>Fiellin</a:t>
            </a:r>
            <a:r>
              <a:rPr lang="en-US" dirty="0"/>
              <a:t>, 2008). Additionally, it may increase the risk of memory and attention problems. These impairments, in turn, may lead to increased experimentation across a variety of behaviors; and increase the risk of addiction to a variety of substances (</a:t>
            </a:r>
            <a:r>
              <a:rPr lang="en-US" dirty="0" err="1"/>
              <a:t>Fiellin</a:t>
            </a:r>
            <a:r>
              <a:rPr lang="en-US" dirty="0"/>
              <a:t>, 2008).</a:t>
            </a:r>
          </a:p>
          <a:p>
            <a:r>
              <a:rPr lang="en-US" dirty="0"/>
              <a:t> </a:t>
            </a:r>
          </a:p>
          <a:p>
            <a:r>
              <a:rPr lang="en-US" b="0" u="none" dirty="0" smtClean="0"/>
              <a:t>Citation:</a:t>
            </a:r>
            <a:endParaRPr lang="en-US" b="0" u="none" dirty="0"/>
          </a:p>
          <a:p>
            <a:r>
              <a:rPr lang="en-US" dirty="0" err="1"/>
              <a:t>Fiellin</a:t>
            </a:r>
            <a:r>
              <a:rPr lang="en-US" dirty="0"/>
              <a:t>, D.A. (2008).  Treatment of adolescent opioid dependence: No quick fix. </a:t>
            </a:r>
            <a:r>
              <a:rPr lang="en-US" i="1" dirty="0"/>
              <a:t>Journal of the American Medical Association, 300(</a:t>
            </a:r>
            <a:r>
              <a:rPr lang="en-US" dirty="0"/>
              <a:t>17), 2057-2059.</a:t>
            </a:r>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9A94B12A-0933-4E48-B64A-D334219B3B2B}" type="slidenum">
              <a:rPr lang="en-US" altLang="en-US" sz="1100"/>
              <a:pPr algn="r" defTabSz="914021" eaLnBrk="1" hangingPunct="1"/>
              <a:t>36</a:t>
            </a:fld>
            <a:endParaRPr lang="en-US" altLang="en-US" sz="1100" dirty="0"/>
          </a:p>
        </p:txBody>
      </p:sp>
    </p:spTree>
    <p:extLst>
      <p:ext uri="{BB962C8B-B14F-4D97-AF65-F5344CB8AC3E}">
        <p14:creationId xmlns:p14="http://schemas.microsoft.com/office/powerpoint/2010/main" val="33582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021" eaLnBrk="1" hangingPunct="1"/>
            <a:fld id="{AADC18E1-8FD1-4763-8E82-D946C249761A}" type="slidenum">
              <a:rPr lang="en-US" altLang="en-US" sz="1100"/>
              <a:pPr algn="r" defTabSz="914021" eaLnBrk="1" hangingPunct="1"/>
              <a:t>37</a:t>
            </a:fld>
            <a:endParaRPr lang="en-US" altLang="en-US" sz="1100" dirty="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xfrm>
            <a:off x="914401"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r>
              <a:rPr lang="en-US" b="1" dirty="0" smtClean="0"/>
              <a:t>TRAINER NOTES:</a:t>
            </a:r>
            <a:r>
              <a:rPr lang="en-US" b="1" baseline="0" dirty="0" smtClean="0"/>
              <a:t> </a:t>
            </a:r>
            <a:r>
              <a:rPr lang="en-US" dirty="0" smtClean="0"/>
              <a:t>The </a:t>
            </a:r>
            <a:r>
              <a:rPr lang="en-US" dirty="0"/>
              <a:t>brain continues to develop into adulthood and undergoes dramatic changes during adolescence.  This means that young brains are different from older brains. One example of this difference is evidenced by the fact that adolescent rats are: more susceptible to the effects of alcohol on memory and learning, but less susceptible to the motor and sedative effects.</a:t>
            </a:r>
          </a:p>
          <a:p>
            <a:r>
              <a:rPr lang="en-US" dirty="0"/>
              <a:t> </a:t>
            </a:r>
          </a:p>
          <a:p>
            <a:r>
              <a:rPr lang="en-US" dirty="0"/>
              <a:t>These factors may combine to increase the vulnerability to substance dependence in adolescents and young adults.</a:t>
            </a:r>
          </a:p>
          <a:p>
            <a:r>
              <a:rPr lang="en-US" dirty="0"/>
              <a:t> </a:t>
            </a:r>
          </a:p>
          <a:p>
            <a:r>
              <a:rPr lang="en-US" b="0" u="none" dirty="0" smtClean="0"/>
              <a:t>Citation:</a:t>
            </a:r>
          </a:p>
          <a:p>
            <a:r>
              <a:rPr lang="de-DE" dirty="0" smtClean="0"/>
              <a:t>Hiller-Sturmhofel</a:t>
            </a:r>
            <a:r>
              <a:rPr lang="de-DE" dirty="0"/>
              <a:t>, S., &amp; Swartzwelder, H.S. (2004/2005). </a:t>
            </a:r>
            <a:r>
              <a:rPr lang="en-US" dirty="0"/>
              <a:t>Alcohol’s effects on the adolescent brain: What can be learned from animal models.</a:t>
            </a:r>
            <a:r>
              <a:rPr lang="en-US" i="1" dirty="0"/>
              <a:t> Alcohol Research &amp; Health, 28(</a:t>
            </a:r>
            <a:r>
              <a:rPr lang="en-US" dirty="0"/>
              <a:t>4), 213-221.</a:t>
            </a:r>
          </a:p>
        </p:txBody>
      </p:sp>
      <p:sp>
        <p:nvSpPr>
          <p:cNvPr id="35845" name="Slide Number Placeholder 3"/>
          <p:cNvSpPr txBox="1">
            <a:spLocks noGrp="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nchor="b"/>
          <a:lstStyle>
            <a:lvl1pPr defTabSz="904875" eaLnBrk="0" hangingPunct="0">
              <a:defRPr sz="2400">
                <a:solidFill>
                  <a:schemeClr val="tx1"/>
                </a:solidFill>
                <a:latin typeface="Arial" charset="0"/>
                <a:ea typeface="ＭＳ Ｐゴシック" pitchFamily="34" charset="-128"/>
              </a:defRPr>
            </a:lvl1pPr>
            <a:lvl2pPr marL="742950" indent="-285750" defTabSz="904875" eaLnBrk="0" hangingPunct="0">
              <a:defRPr sz="2400">
                <a:solidFill>
                  <a:schemeClr val="tx1"/>
                </a:solidFill>
                <a:latin typeface="Arial" charset="0"/>
                <a:ea typeface="ＭＳ Ｐゴシック" pitchFamily="34" charset="-128"/>
              </a:defRPr>
            </a:lvl2pPr>
            <a:lvl3pPr marL="1143000" indent="-228600" defTabSz="904875" eaLnBrk="0" hangingPunct="0">
              <a:defRPr sz="2400">
                <a:solidFill>
                  <a:schemeClr val="tx1"/>
                </a:solidFill>
                <a:latin typeface="Arial" charset="0"/>
                <a:ea typeface="ＭＳ Ｐゴシック" pitchFamily="34" charset="-128"/>
              </a:defRPr>
            </a:lvl3pPr>
            <a:lvl4pPr marL="1600200" indent="-228600" defTabSz="904875" eaLnBrk="0" hangingPunct="0">
              <a:defRPr sz="2400">
                <a:solidFill>
                  <a:schemeClr val="tx1"/>
                </a:solidFill>
                <a:latin typeface="Arial" charset="0"/>
                <a:ea typeface="ＭＳ Ｐゴシック" pitchFamily="34" charset="-128"/>
              </a:defRPr>
            </a:lvl4pPr>
            <a:lvl5pPr marL="2057400" indent="-228600" defTabSz="904875" eaLnBrk="0" hangingPunct="0">
              <a:defRPr sz="2400">
                <a:solidFill>
                  <a:schemeClr val="tx1"/>
                </a:solidFill>
                <a:latin typeface="Arial" charset="0"/>
                <a:ea typeface="ＭＳ Ｐゴシック" pitchFamily="34" charset="-128"/>
              </a:defRPr>
            </a:lvl5pPr>
            <a:lvl6pPr marL="25146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048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809C2FC5-3B9D-4516-BFA8-A86A8C519428}" type="slidenum">
              <a:rPr lang="en-US" altLang="en-US" sz="1100">
                <a:latin typeface="Times New Roman" pitchFamily="18" charset="0"/>
                <a:cs typeface="Arial" charset="0"/>
              </a:rPr>
              <a:pPr algn="r" eaLnBrk="1" hangingPunct="1"/>
              <a:t>37</a:t>
            </a:fld>
            <a:endParaRPr lang="en-US" altLang="en-US" sz="1100" dirty="0">
              <a:latin typeface="Times New Roman" pitchFamily="18" charset="0"/>
              <a:cs typeface="Arial" charset="0"/>
            </a:endParaRPr>
          </a:p>
        </p:txBody>
      </p:sp>
    </p:spTree>
    <p:extLst>
      <p:ext uri="{BB962C8B-B14F-4D97-AF65-F5344CB8AC3E}">
        <p14:creationId xmlns:p14="http://schemas.microsoft.com/office/powerpoint/2010/main" val="406760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Read the information on the slide, highlighting</a:t>
            </a:r>
            <a:r>
              <a:rPr lang="en-US" b="0" baseline="0" dirty="0" smtClean="0"/>
              <a:t> that because young brains are still developing and more vulnerable to the effects of substances, people who use substances at a younger age are at risk for dependence. Thus it is critically important to prevent or limit substance use during adolescence.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38</a:t>
            </a:fld>
            <a:endParaRPr lang="en-US"/>
          </a:p>
        </p:txBody>
      </p:sp>
    </p:spTree>
    <p:extLst>
      <p:ext uri="{BB962C8B-B14F-4D97-AF65-F5344CB8AC3E}">
        <p14:creationId xmlns:p14="http://schemas.microsoft.com/office/powerpoint/2010/main" val="563040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 </a:t>
            </a:r>
            <a:r>
              <a:rPr lang="en-US" b="0" baseline="0" dirty="0" smtClean="0"/>
              <a:t>This slide has animations – practice it before presenting. </a:t>
            </a:r>
          </a:p>
          <a:p>
            <a:r>
              <a:rPr lang="en-US" b="0" baseline="0" dirty="0" smtClean="0"/>
              <a:t>This slide highlights how by addressing substance use in adolescence, we can have a significant impact on the current public health crisis related to SUD that the country is facing. Only 11% of people with SUD get specialty care, and the specialty treatment system is not equipped to address demand for SUD services. Through prevention, we can help close the gap between SUD treatment need and SUD treatment capacity. Given the key role adolescence plays in the development of SUD, focusing prevention and early intervention efforts on adolescents can have a significant impact by preventing the development of SUD in the future.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39</a:t>
            </a:fld>
            <a:endParaRPr lang="en-US"/>
          </a:p>
        </p:txBody>
      </p:sp>
    </p:spTree>
    <p:extLst>
      <p:ext uri="{BB962C8B-B14F-4D97-AF65-F5344CB8AC3E}">
        <p14:creationId xmlns:p14="http://schemas.microsoft.com/office/powerpoint/2010/main" val="345303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TRAINER NOTES:</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Highlight that juvenile</a:t>
            </a:r>
            <a:r>
              <a:rPr lang="en-US" sz="1200" b="0" kern="1200" baseline="0" dirty="0" smtClean="0">
                <a:solidFill>
                  <a:schemeClr val="tx1"/>
                </a:solidFill>
                <a:latin typeface="+mn-lt"/>
                <a:ea typeface="+mn-ea"/>
                <a:cs typeface="+mn-cs"/>
              </a:rPr>
              <a:t> justice providers are well-suited to address substance use among adolescents because many of the adolescents they serve have serious issues related to substance use,  as described on the slide. Also highlight that it is in the interest of juvenile justice providers to address substance use since it is strongly associated with recidivism.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IMAGE </a:t>
            </a:r>
            <a:r>
              <a:rPr lang="en-US" sz="1200" kern="1200" dirty="0" smtClean="0">
                <a:solidFill>
                  <a:schemeClr val="tx1"/>
                </a:solidFill>
                <a:latin typeface="+mn-lt"/>
                <a:ea typeface="+mn-ea"/>
                <a:cs typeface="+mn-cs"/>
              </a:rPr>
              <a:t>http://juvenilecourt.nashville.gov/</a:t>
            </a:r>
          </a:p>
          <a:p>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smtClean="0"/>
              <a:t>Citation: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National Institute on Drug Abuse. (2016). </a:t>
            </a:r>
            <a:r>
              <a:rPr lang="en-US" sz="1200" i="1" kern="1200" dirty="0" smtClean="0">
                <a:solidFill>
                  <a:schemeClr val="tx1"/>
                </a:solidFill>
                <a:latin typeface="+mn-lt"/>
                <a:ea typeface="+mn-ea"/>
                <a:cs typeface="+mn-cs"/>
              </a:rPr>
              <a:t>Monitoring the Future 2015: Teen Drug Use. </a:t>
            </a:r>
            <a:r>
              <a:rPr lang="en-US" sz="1200" u="sng" kern="1200" dirty="0" smtClean="0">
                <a:solidFill>
                  <a:schemeClr val="tx1"/>
                </a:solidFill>
                <a:latin typeface="+mn-lt"/>
                <a:ea typeface="+mn-ea"/>
                <a:cs typeface="+mn-cs"/>
                <a:hlinkClick r:id="rId3"/>
              </a:rPr>
              <a:t>https://www.drugabuse.gov/related-topics/trends-statistics/infographics/monitoring-future-2015-survey-results. Accessed April 11</a:t>
            </a:r>
            <a:r>
              <a:rPr lang="en-US" sz="1200" kern="1200" dirty="0" smtClean="0">
                <a:solidFill>
                  <a:schemeClr val="tx1"/>
                </a:solidFill>
                <a:latin typeface="+mn-lt"/>
                <a:ea typeface="+mn-ea"/>
                <a:cs typeface="+mn-cs"/>
              </a:rPr>
              <a:t>, 2016.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CHC</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1Weinstein. (2006). School-based health centers and the primary care physician: An opportunity for collaborative care. </a:t>
            </a:r>
            <a:r>
              <a:rPr lang="en-US" sz="1200" b="0" i="1" kern="1200" baseline="0" dirty="0" smtClean="0">
                <a:solidFill>
                  <a:schemeClr val="tx1"/>
                </a:solidFill>
                <a:latin typeface="+mn-lt"/>
                <a:ea typeface="+mn-ea"/>
                <a:cs typeface="+mn-cs"/>
              </a:rPr>
              <a:t>Primary Care, 33, 305-315. </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B4BD14-44E7-40D7-84C0-5A5D900BB244}" type="slidenum">
              <a:rPr lang="en-US" smtClean="0"/>
              <a:pPr/>
              <a:t>40</a:t>
            </a:fld>
            <a:endParaRPr lang="en-US"/>
          </a:p>
        </p:txBody>
      </p:sp>
    </p:spTree>
    <p:extLst>
      <p:ext uri="{BB962C8B-B14F-4D97-AF65-F5344CB8AC3E}">
        <p14:creationId xmlns:p14="http://schemas.microsoft.com/office/powerpoint/2010/main" val="1524812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 </a:t>
            </a:r>
            <a:r>
              <a:rPr lang="en-US" b="0" baseline="0" dirty="0" smtClean="0"/>
              <a:t>This slide shows that compared to other institutions, juvenile justice providers are effective at referring adolescents to treatment. This is likely because they can compel them to attend (instead of just recommending it). Consequently, it is essential for juvenile justice providers to develop knowledge of how to identify adolescents who are at risk because of substance use, and engage in the process of linking them to specialty services if needed. </a:t>
            </a:r>
            <a:endParaRPr lang="en-US" b="0" dirty="0"/>
          </a:p>
        </p:txBody>
      </p:sp>
      <p:sp>
        <p:nvSpPr>
          <p:cNvPr id="4" name="Slide Number Placeholder 3"/>
          <p:cNvSpPr>
            <a:spLocks noGrp="1"/>
          </p:cNvSpPr>
          <p:nvPr>
            <p:ph type="sldNum" sz="quarter" idx="10"/>
          </p:nvPr>
        </p:nvSpPr>
        <p:spPr/>
        <p:txBody>
          <a:bodyPr/>
          <a:lstStyle/>
          <a:p>
            <a:fld id="{790A5D24-5AAD-1143-872C-8D236120A3BB}"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65911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Explain</a:t>
            </a:r>
            <a:r>
              <a:rPr lang="en-US" altLang="en-US" b="0" baseline="0" dirty="0" smtClean="0">
                <a:latin typeface="Helvetica" pitchFamily="34" charset="0"/>
              </a:rPr>
              <a:t> that n</a:t>
            </a:r>
            <a:r>
              <a:rPr lang="en-US" altLang="en-US" b="0" dirty="0" smtClean="0">
                <a:latin typeface="Helvetica" pitchFamily="34" charset="0"/>
              </a:rPr>
              <a:t>atural </a:t>
            </a:r>
            <a:r>
              <a:rPr lang="en-US" altLang="en-US" b="0" dirty="0">
                <a:latin typeface="Helvetica" pitchFamily="34" charset="0"/>
              </a:rPr>
              <a:t>rewards stimulate dopamine neurotransmission.  </a:t>
            </a:r>
            <a:r>
              <a:rPr lang="en-US" altLang="en-US" dirty="0">
                <a:latin typeface="Helvetica" pitchFamily="34" charset="0"/>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a:p>
            <a:endParaRPr lang="en-US" altLang="en-US" dirty="0"/>
          </a:p>
        </p:txBody>
      </p:sp>
      <p:sp>
        <p:nvSpPr>
          <p:cNvPr id="4" name="Slide Number Placeholder 3"/>
          <p:cNvSpPr>
            <a:spLocks noGrp="1"/>
          </p:cNvSpPr>
          <p:nvPr>
            <p:ph type="sldNum" sz="quarter" idx="5"/>
          </p:nvPr>
        </p:nvSpPr>
        <p:spPr/>
        <p:txBody>
          <a:bodyPr/>
          <a:lstStyle/>
          <a:p>
            <a:pPr>
              <a:defRPr/>
            </a:pPr>
            <a:fld id="{1D8F4E3C-2F11-4FCC-9AEE-5DE4B762803C}" type="slidenum">
              <a:rPr lang="en-US" smtClean="0"/>
              <a:pPr>
                <a:defRPr/>
              </a:pPr>
              <a:t>4</a:t>
            </a:fld>
            <a:endParaRPr lang="en-US"/>
          </a:p>
        </p:txBody>
      </p:sp>
    </p:spTree>
    <p:extLst>
      <p:ext uri="{BB962C8B-B14F-4D97-AF65-F5344CB8AC3E}">
        <p14:creationId xmlns:p14="http://schemas.microsoft.com/office/powerpoint/2010/main" val="70098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a:t>
            </a:r>
            <a:r>
              <a:rPr lang="en-US" b="1" baseline="0" dirty="0" smtClean="0"/>
              <a:t> NOTES: </a:t>
            </a:r>
            <a:r>
              <a:rPr lang="en-US" dirty="0" smtClean="0"/>
              <a:t>This</a:t>
            </a:r>
            <a:r>
              <a:rPr lang="en-US" baseline="0" dirty="0" smtClean="0"/>
              <a:t> slide and the next slide present SBIRT, describing what it is and what it can accomplish. </a:t>
            </a:r>
            <a:endParaRPr lang="en-US"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42</a:t>
            </a:fld>
            <a:endParaRPr lang="en-US"/>
          </a:p>
        </p:txBody>
      </p:sp>
    </p:spTree>
    <p:extLst>
      <p:ext uri="{BB962C8B-B14F-4D97-AF65-F5344CB8AC3E}">
        <p14:creationId xmlns:p14="http://schemas.microsoft.com/office/powerpoint/2010/main" val="241181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8"/>
          <p:cNvSpPr>
            <a:spLocks noGrp="1" noChangeArrowheads="1"/>
          </p:cNvSpPr>
          <p:nvPr>
            <p:ph type="sldNum" sz="quarter" idx="5"/>
          </p:nvPr>
        </p:nvSpPr>
        <p:spPr>
          <a:noFill/>
        </p:spPr>
        <p:txBody>
          <a:bodyPr/>
          <a:lstStyle/>
          <a:p>
            <a:fld id="{55D02501-D1C6-4063-A40F-BE7CECBB5E37}" type="slidenum">
              <a:rPr lang="en-US" smtClean="0">
                <a:solidFill>
                  <a:prstClr val="black"/>
                </a:solidFill>
              </a:rPr>
              <a:pPr/>
              <a:t>43</a:t>
            </a:fld>
            <a:endParaRPr lang="en-US" smtClean="0">
              <a:solidFill>
                <a:prstClr val="black"/>
              </a:solidFill>
            </a:endParaRPr>
          </a:p>
        </p:txBody>
      </p:sp>
      <p:sp>
        <p:nvSpPr>
          <p:cNvPr id="306179" name="Rectangle 2"/>
          <p:cNvSpPr>
            <a:spLocks noGrp="1" noRot="1" noChangeAspect="1" noChangeArrowheads="1" noTextEdit="1"/>
          </p:cNvSpPr>
          <p:nvPr>
            <p:ph type="sldImg"/>
          </p:nvPr>
        </p:nvSpPr>
        <p:spPr>
          <a:xfrm>
            <a:off x="2155825" y="158750"/>
            <a:ext cx="2586038" cy="1939925"/>
          </a:xfrm>
          <a:ln/>
        </p:spPr>
      </p:sp>
      <p:sp>
        <p:nvSpPr>
          <p:cNvPr id="306180" name="Rectangle 3"/>
          <p:cNvSpPr>
            <a:spLocks noGrp="1" noChangeArrowheads="1"/>
          </p:cNvSpPr>
          <p:nvPr>
            <p:ph type="body" idx="1"/>
          </p:nvPr>
        </p:nvSpPr>
        <p:spPr>
          <a:xfrm>
            <a:off x="298174" y="2248526"/>
            <a:ext cx="6261653" cy="6519160"/>
          </a:xfrm>
          <a:noFill/>
          <a:ln/>
        </p:spPr>
        <p:txBody>
          <a:bodyPr/>
          <a:lstStyle/>
          <a:p>
            <a:r>
              <a:rPr lang="en-US" sz="1200" b="1" kern="1200" dirty="0" smtClean="0">
                <a:solidFill>
                  <a:schemeClr val="tx1"/>
                </a:solidFill>
                <a:effectLst/>
                <a:latin typeface="+mn-lt"/>
                <a:ea typeface="+mn-ea"/>
                <a:cs typeface="+mn-cs"/>
              </a:rPr>
              <a:t>TRAINER NOTES: </a:t>
            </a: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statistic that </a:t>
            </a:r>
            <a:r>
              <a:rPr lang="en-GB" dirty="0" smtClean="0">
                <a:latin typeface="Arial" pitchFamily="34" charset="0"/>
                <a:cs typeface="Arial" pitchFamily="34" charset="0"/>
              </a:rPr>
              <a:t>5%</a:t>
            </a:r>
            <a:r>
              <a:rPr lang="en-GB" baseline="0" dirty="0" smtClean="0">
                <a:latin typeface="Arial" pitchFamily="34" charset="0"/>
                <a:cs typeface="Arial" pitchFamily="34" charset="0"/>
              </a:rPr>
              <a:t> of adolescents screened will have an SUD comes from the 2013 </a:t>
            </a:r>
            <a:r>
              <a:rPr lang="en-US" dirty="0" smtClean="0"/>
              <a:t>National Survey on Drug Use and Health: Summary of National Findings http://www.samhsa.gov/data/sites/default/files/NSDUHresultsPDFWHTML2013/Web/NSDUHresults2013.htm#7.3</a:t>
            </a:r>
          </a:p>
          <a:p>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368861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b="1" dirty="0" smtClean="0">
                <a:latin typeface="Helvetica" pitchFamily="34" charset="0"/>
              </a:rPr>
              <a:t>TRAINER NOTES:</a:t>
            </a:r>
            <a:r>
              <a:rPr lang="en-US" altLang="en-US" b="1" baseline="0" dirty="0" smtClean="0">
                <a:latin typeface="Helvetica" pitchFamily="34" charset="0"/>
              </a:rPr>
              <a:t> </a:t>
            </a:r>
            <a:r>
              <a:rPr lang="en-US" altLang="en-US" b="0" dirty="0" smtClean="0">
                <a:latin typeface="Helvetica" pitchFamily="34" charset="0"/>
              </a:rPr>
              <a:t>This</a:t>
            </a:r>
            <a:r>
              <a:rPr lang="en-US" altLang="en-US" b="0" baseline="0" dirty="0" smtClean="0">
                <a:latin typeface="Helvetica" pitchFamily="34" charset="0"/>
              </a:rPr>
              <a:t> slide has animations, so practice before presenting. Explain that:</a:t>
            </a:r>
          </a:p>
          <a:p>
            <a:endParaRPr lang="en-US" altLang="en-US" b="1" baseline="0" dirty="0" smtClean="0">
              <a:latin typeface="Helvetica" pitchFamily="34" charset="0"/>
            </a:endParaRPr>
          </a:p>
          <a:p>
            <a:pPr marL="228600" indent="-228600">
              <a:buAutoNum type="arabicPeriod"/>
            </a:pPr>
            <a:r>
              <a:rPr lang="en-US" altLang="en-US" b="0" dirty="0" smtClean="0">
                <a:latin typeface="Helvetica" pitchFamily="34" charset="0"/>
              </a:rPr>
              <a:t>Nearly </a:t>
            </a:r>
            <a:r>
              <a:rPr lang="en-US" altLang="en-US" b="0" dirty="0">
                <a:latin typeface="Helvetica" pitchFamily="34" charset="0"/>
              </a:rPr>
              <a:t>all drugs of abuse increase dopamine neurotransmission, either directly or indirectly.  </a:t>
            </a:r>
            <a:r>
              <a:rPr lang="en-US" altLang="en-US" dirty="0">
                <a:latin typeface="Helvetica" pitchFamily="34" charset="0"/>
              </a:rPr>
              <a:t>This slide shows the increase in brain dopamine (DA) levels (measured in animals) following exposure to various drugs of abuse.</a:t>
            </a:r>
            <a:r>
              <a:rPr lang="en-US" altLang="en-US" b="1" dirty="0">
                <a:latin typeface="Helvetica" pitchFamily="34" charset="0"/>
              </a:rPr>
              <a:t>  </a:t>
            </a:r>
            <a:r>
              <a:rPr lang="en-US" altLang="en-US" dirty="0">
                <a:latin typeface="Helvetica" pitchFamily="34" charset="0"/>
              </a:rPr>
              <a:t>All of the drugs depicted in this slide have different mechanisms of action, however they all increase activity in the </a:t>
            </a:r>
            <a:r>
              <a:rPr lang="en-US" altLang="en-US" i="1" dirty="0">
                <a:latin typeface="Helvetica" pitchFamily="34" charset="0"/>
              </a:rPr>
              <a:t>brain reward pathway</a:t>
            </a:r>
            <a:r>
              <a:rPr lang="en-US" altLang="en-US" dirty="0">
                <a:latin typeface="Helvetica" pitchFamily="34" charset="0"/>
              </a:rPr>
              <a:t> by increasing dopamine neurotransmission. It is because drugs activate these brain </a:t>
            </a:r>
            <a:r>
              <a:rPr lang="en-US" altLang="en-US" dirty="0" err="1">
                <a:latin typeface="Helvetica" pitchFamily="34" charset="0"/>
              </a:rPr>
              <a:t>regions</a:t>
            </a:r>
            <a:r>
              <a:rPr lang="en-US" altLang="en-US" dirty="0" err="1">
                <a:latin typeface="Helvetica" pitchFamily="34" charset="0"/>
                <a:sym typeface="Symbol" pitchFamily="18" charset="2"/>
              </a:rPr>
              <a:t></a:t>
            </a:r>
            <a:r>
              <a:rPr lang="en-US" altLang="en-US" dirty="0" err="1">
                <a:latin typeface="Helvetica" pitchFamily="34" charset="0"/>
              </a:rPr>
              <a:t>usually</a:t>
            </a:r>
            <a:r>
              <a:rPr lang="en-US" altLang="en-US" dirty="0">
                <a:latin typeface="Helvetica" pitchFamily="34" charset="0"/>
              </a:rPr>
              <a:t> more effectively and for longer periods of time than natural </a:t>
            </a:r>
            <a:r>
              <a:rPr lang="en-US" altLang="en-US" dirty="0" err="1">
                <a:latin typeface="Helvetica" pitchFamily="34" charset="0"/>
              </a:rPr>
              <a:t>rewards</a:t>
            </a:r>
            <a:r>
              <a:rPr lang="en-US" altLang="en-US" dirty="0" err="1">
                <a:latin typeface="Helvetica" pitchFamily="34" charset="0"/>
                <a:sym typeface="Symbol" pitchFamily="18" charset="2"/>
              </a:rPr>
              <a:t>that</a:t>
            </a:r>
            <a:r>
              <a:rPr lang="en-US" altLang="en-US" dirty="0">
                <a:latin typeface="Helvetica" pitchFamily="34" charset="0"/>
                <a:sym typeface="Symbol" pitchFamily="18" charset="2"/>
              </a:rPr>
              <a:t> </a:t>
            </a:r>
            <a:r>
              <a:rPr lang="en-US" altLang="en-US" dirty="0">
                <a:latin typeface="Helvetica" pitchFamily="34" charset="0"/>
              </a:rPr>
              <a:t>they have an inherent risk of being </a:t>
            </a:r>
            <a:r>
              <a:rPr lang="en-US" altLang="en-US" dirty="0" smtClean="0">
                <a:latin typeface="Helvetica" pitchFamily="34" charset="0"/>
              </a:rPr>
              <a:t>abused.</a:t>
            </a:r>
          </a:p>
          <a:p>
            <a:pPr marL="228600" indent="-228600">
              <a:buAutoNum type="arabicPeriod"/>
            </a:pPr>
            <a:r>
              <a:rPr lang="en-US" altLang="en-US" dirty="0" smtClean="0"/>
              <a:t>As </a:t>
            </a:r>
            <a:r>
              <a:rPr lang="en-US" altLang="en-US" dirty="0" smtClean="0"/>
              <a:t>you click through,</a:t>
            </a:r>
            <a:r>
              <a:rPr lang="en-US" altLang="en-US" baseline="0" dirty="0" smtClean="0"/>
              <a:t> the slide will illustrate the increased levels of dopamine associated with ethanol (alcohol) use, nicotine, cocaine, and methamphetamines. Highlight that alcohol and nicotine are as strong or stronger than natural rewards for food and sex, while other substances like cocaine and methamphetamines cause 2-8 times the amount of dopamine release than our bodies would naturally produce. </a:t>
            </a:r>
            <a:endParaRPr lang="en-US" altLang="en-US" dirty="0"/>
          </a:p>
        </p:txBody>
      </p:sp>
      <p:sp>
        <p:nvSpPr>
          <p:cNvPr id="4" name="Slide Number Placeholder 3"/>
          <p:cNvSpPr>
            <a:spLocks noGrp="1"/>
          </p:cNvSpPr>
          <p:nvPr>
            <p:ph type="sldNum" sz="quarter" idx="5"/>
          </p:nvPr>
        </p:nvSpPr>
        <p:spPr/>
        <p:txBody>
          <a:bodyPr/>
          <a:lstStyle/>
          <a:p>
            <a:pPr>
              <a:defRPr/>
            </a:pPr>
            <a:fld id="{F57A7371-265D-466B-B3AD-6BB220973F2C}" type="slidenum">
              <a:rPr lang="en-US" smtClean="0"/>
              <a:pPr>
                <a:defRPr/>
              </a:pPr>
              <a:t>5</a:t>
            </a:fld>
            <a:endParaRPr lang="en-US"/>
          </a:p>
        </p:txBody>
      </p:sp>
    </p:spTree>
    <p:extLst>
      <p:ext uri="{BB962C8B-B14F-4D97-AF65-F5344CB8AC3E}">
        <p14:creationId xmlns:p14="http://schemas.microsoft.com/office/powerpoint/2010/main" val="1185517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63430"/>
            <a:fld id="{593EC710-8795-45DB-9A1F-72B3DEA5BFE1}" type="slidenum">
              <a:rPr lang="en-US">
                <a:solidFill>
                  <a:srgbClr val="000000"/>
                </a:solidFill>
              </a:rPr>
              <a:pPr defTabSz="863430"/>
              <a:t>6</a:t>
            </a:fld>
            <a:endParaRPr lang="en-US" dirty="0">
              <a:solidFill>
                <a:srgbClr val="000000"/>
              </a:solidFill>
            </a:endParaRPr>
          </a:p>
        </p:txBody>
      </p:sp>
      <p:sp>
        <p:nvSpPr>
          <p:cNvPr id="53251" name="Rectangle 2"/>
          <p:cNvSpPr>
            <a:spLocks noGrp="1" noRot="1" noChangeAspect="1" noChangeArrowheads="1" noTextEdit="1"/>
          </p:cNvSpPr>
          <p:nvPr>
            <p:ph type="sldImg"/>
          </p:nvPr>
        </p:nvSpPr>
        <p:spPr>
          <a:xfrm>
            <a:off x="1049338" y="663575"/>
            <a:ext cx="4332287" cy="3249613"/>
          </a:xfrm>
          <a:ln/>
        </p:spPr>
      </p:sp>
      <p:sp>
        <p:nvSpPr>
          <p:cNvPr id="53252" name="Rectangle 3"/>
          <p:cNvSpPr>
            <a:spLocks noGrp="1" noChangeArrowheads="1"/>
          </p:cNvSpPr>
          <p:nvPr>
            <p:ph type="body" idx="1"/>
          </p:nvPr>
        </p:nvSpPr>
        <p:spPr>
          <a:xfrm>
            <a:off x="854274" y="4135060"/>
            <a:ext cx="4719340" cy="3917345"/>
          </a:xfrm>
          <a:noFill/>
          <a:ln/>
        </p:spPr>
        <p:txBody>
          <a:bodyPr lIns="85332" tIns="42665" rIns="85332" bIns="42665"/>
          <a:lstStyle/>
          <a:p>
            <a:pPr eaLnBrk="1" hangingPunct="1"/>
            <a:r>
              <a:rPr lang="en-US" b="1" dirty="0" smtClean="0">
                <a:latin typeface="Times New Roman" charset="0"/>
                <a:ea typeface="ＭＳ Ｐゴシック" charset="-128"/>
              </a:rPr>
              <a:t>TRAINER NOTES:</a:t>
            </a:r>
            <a:r>
              <a:rPr lang="en-US" b="1" baseline="0" dirty="0" smtClean="0">
                <a:latin typeface="Times New Roman" charset="0"/>
                <a:ea typeface="ＭＳ Ｐゴシック" charset="-128"/>
              </a:rPr>
              <a:t> </a:t>
            </a:r>
            <a:r>
              <a:rPr lang="en-US" b="0" dirty="0" smtClean="0">
                <a:latin typeface="Times New Roman" charset="0"/>
                <a:ea typeface="ＭＳ Ｐゴシック" charset="-128"/>
              </a:rPr>
              <a:t>This</a:t>
            </a:r>
            <a:r>
              <a:rPr lang="en-US" b="0" baseline="0" dirty="0" smtClean="0">
                <a:latin typeface="Times New Roman" charset="0"/>
                <a:ea typeface="ＭＳ Ｐゴシック" charset="-128"/>
              </a:rPr>
              <a:t> slide shows that there is a spectrum of psychoactive substance use, and not all of it is problematic. As you review the slide, highlight these points:</a:t>
            </a:r>
          </a:p>
          <a:p>
            <a:pPr marL="228600" indent="-228600" eaLnBrk="1" hangingPunct="1">
              <a:buAutoNum type="arabicPeriod"/>
            </a:pPr>
            <a:r>
              <a:rPr lang="en-US" b="0" baseline="0" dirty="0" smtClean="0">
                <a:latin typeface="Times New Roman" charset="0"/>
                <a:ea typeface="ＭＳ Ｐゴシック" charset="-128"/>
              </a:rPr>
              <a:t>Most people who use psychoactive substances fall on the left side of the spectrum—casual/non-problematic or beneficial use, for the reasons descried on the slide. </a:t>
            </a:r>
          </a:p>
          <a:p>
            <a:pPr marL="228600" indent="-228600" eaLnBrk="1" hangingPunct="1">
              <a:buAutoNum type="arabicPeriod"/>
            </a:pPr>
            <a:r>
              <a:rPr lang="en-US" b="0" baseline="0" dirty="0" smtClean="0">
                <a:latin typeface="Times New Roman" charset="0"/>
                <a:ea typeface="ＭＳ Ｐゴシック" charset="-128"/>
              </a:rPr>
              <a:t>However, a sizeable number develop problematic use (as defined on the slide) or chronic dependence (as described on the slide)</a:t>
            </a:r>
            <a:endParaRPr lang="en-US" b="0" dirty="0">
              <a:latin typeface="Times New Roman" charset="0"/>
              <a:ea typeface="ＭＳ Ｐゴシック" charset="-128"/>
            </a:endParaRPr>
          </a:p>
        </p:txBody>
      </p:sp>
    </p:spTree>
    <p:extLst>
      <p:ext uri="{BB962C8B-B14F-4D97-AF65-F5344CB8AC3E}">
        <p14:creationId xmlns:p14="http://schemas.microsoft.com/office/powerpoint/2010/main" val="35211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Review the information on the slide, highlighting that you will be reviewing each of these points</a:t>
            </a:r>
            <a:r>
              <a:rPr lang="en-US" b="0" baseline="0" dirty="0" smtClean="0"/>
              <a:t> in detail on the following slides. </a:t>
            </a:r>
          </a:p>
          <a:p>
            <a:endParaRPr lang="en-US" b="0" baseline="0" dirty="0" smtClean="0"/>
          </a:p>
          <a:p>
            <a:r>
              <a:rPr lang="en-US" b="1" baseline="0" dirty="0" smtClean="0"/>
              <a:t>More information </a:t>
            </a:r>
            <a:r>
              <a:rPr lang="en-US" b="0" baseline="0" dirty="0" smtClean="0"/>
              <a:t>on drugs and the brain can be found at the National Institute on Drug Abuse website:</a:t>
            </a:r>
            <a:endParaRPr lang="en-US" b="1" baseline="0" dirty="0" smtClean="0"/>
          </a:p>
          <a:p>
            <a:r>
              <a:rPr lang="en-US" b="0" dirty="0" smtClean="0"/>
              <a:t>https://www.drugabuse.gov/publications/drugs-brains-behavior-science-addiction/drugs-brain</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7</a:t>
            </a:fld>
            <a:endParaRPr lang="en-US"/>
          </a:p>
        </p:txBody>
      </p:sp>
    </p:spTree>
    <p:extLst>
      <p:ext uri="{BB962C8B-B14F-4D97-AF65-F5344CB8AC3E}">
        <p14:creationId xmlns:p14="http://schemas.microsoft.com/office/powerpoint/2010/main" val="14503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TRAINER</a:t>
            </a:r>
            <a:r>
              <a:rPr lang="en-US" b="1" baseline="0" dirty="0" smtClean="0"/>
              <a:t> NOTES: </a:t>
            </a:r>
            <a:r>
              <a:rPr lang="en-US" b="0" baseline="0" dirty="0" smtClean="0"/>
              <a:t>The purpose of this slide is to highlight some of the acute effects of intoxication that may be negative or unpleasant. Highlight that even for people who never develop substance use disorders, these are potential consequences of getting drunk or high that could be problematic, both for people who use alcohol/drugs and those around them. </a:t>
            </a:r>
            <a:endParaRPr lang="en-US" b="0" dirty="0"/>
          </a:p>
        </p:txBody>
      </p:sp>
      <p:sp>
        <p:nvSpPr>
          <p:cNvPr id="4" name="Slide Number Placeholder 3"/>
          <p:cNvSpPr>
            <a:spLocks noGrp="1"/>
          </p:cNvSpPr>
          <p:nvPr>
            <p:ph type="sldNum" sz="quarter" idx="10"/>
          </p:nvPr>
        </p:nvSpPr>
        <p:spPr/>
        <p:txBody>
          <a:bodyPr/>
          <a:lstStyle/>
          <a:p>
            <a:fld id="{630F559F-368A-4D42-81A9-51DB1DAFC024}" type="slidenum">
              <a:rPr lang="en-US" smtClean="0"/>
              <a:pPr/>
              <a:t>8</a:t>
            </a:fld>
            <a:endParaRPr lang="en-US"/>
          </a:p>
        </p:txBody>
      </p:sp>
    </p:spTree>
    <p:extLst>
      <p:ext uri="{BB962C8B-B14F-4D97-AF65-F5344CB8AC3E}">
        <p14:creationId xmlns:p14="http://schemas.microsoft.com/office/powerpoint/2010/main" val="163212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 NOTES:</a:t>
            </a:r>
            <a:r>
              <a:rPr lang="en-US" b="1" baseline="0" dirty="0" smtClean="0"/>
              <a:t> </a:t>
            </a:r>
            <a:r>
              <a:rPr lang="en-US" b="0" dirty="0" smtClean="0"/>
              <a:t>Review</a:t>
            </a:r>
            <a:r>
              <a:rPr lang="en-US" b="0" baseline="0" dirty="0" smtClean="0"/>
              <a:t> the information on the slide, highlighting that one of the major drawbacks of substance use is that people make bad decisions when they are under the influence of alcohol/drugs, largely due to reduced inhibitions. In particular, people have increased risk for risky sexual behavior (contracting sexually transmitted infections, unwanted pregnancy) or injury when under the influence of alcohol or drugs. </a:t>
            </a:r>
            <a:endParaRPr lang="en-US" b="0" dirty="0"/>
          </a:p>
        </p:txBody>
      </p:sp>
      <p:sp>
        <p:nvSpPr>
          <p:cNvPr id="4" name="Slide Number Placeholder 3"/>
          <p:cNvSpPr>
            <a:spLocks noGrp="1"/>
          </p:cNvSpPr>
          <p:nvPr>
            <p:ph type="sldNum" sz="quarter" idx="10"/>
          </p:nvPr>
        </p:nvSpPr>
        <p:spPr/>
        <p:txBody>
          <a:bodyPr/>
          <a:lstStyle/>
          <a:p>
            <a:fld id="{033E137A-253E-4BB0-AB83-1C166B8FDEA2}" type="slidenum">
              <a:rPr lang="en-US" smtClean="0"/>
              <a:pPr/>
              <a:t>9</a:t>
            </a:fld>
            <a:endParaRPr lang="en-US"/>
          </a:p>
        </p:txBody>
      </p:sp>
    </p:spTree>
    <p:extLst>
      <p:ext uri="{BB962C8B-B14F-4D97-AF65-F5344CB8AC3E}">
        <p14:creationId xmlns:p14="http://schemas.microsoft.com/office/powerpoint/2010/main" val="260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D88A6-3936-4EBE-B51B-F0ABB7C74747}"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5A2EF-62F9-45CE-8C6D-66544759C5A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AEA6C-18B2-430E-ABA2-B197FDB3563D}"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CBA60-68F9-471E-8D9B-2C127FD164A5}"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B9E261-285B-46B0-9146-F24744292419}" type="datetime1">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8316-7D4B-4819-B0C0-9F3D39E33CDD}"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8A1E6-046F-407A-8644-DDF62A4F0F30}" type="datetime1">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F6AFC-9E9F-4469-B4C2-0AD525D98EDE}" type="datetime1">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40760-36D5-420D-98E2-947C5668EF18}" type="datetime1">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5FF1F-8922-43CF-8255-1AE2AED222D9}"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9EC3F-CC8C-4634-B94C-0012380BC280}" type="datetime1">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5887B-BB3E-4BA5-8A1E-2508AB54A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465A-9C4C-42A7-8489-9B620412AFCA}" type="datetime1">
              <a:rPr lang="en-US" smtClean="0"/>
              <a:pPr/>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5887B-BB3E-4BA5-8A1E-2508AB54A2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wmf"/><Relationship Id="rId11" Type="http://schemas.openxmlformats.org/officeDocument/2006/relationships/image" Target="../media/image21.png"/><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31.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3.png"/><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7.png"/><Relationship Id="rId3" Type="http://schemas.openxmlformats.org/officeDocument/2006/relationships/notesSlide" Target="../notesSlides/notesSlide25.xml"/><Relationship Id="rId7" Type="http://schemas.openxmlformats.org/officeDocument/2006/relationships/image" Target="../media/image25.png"/><Relationship Id="rId12" Type="http://schemas.openxmlformats.org/officeDocument/2006/relationships/oleObject" Target="../embeddings/oleObject13.bin"/><Relationship Id="rId17" Type="http://schemas.openxmlformats.org/officeDocument/2006/relationships/image" Target="../media/image27.png"/><Relationship Id="rId2" Type="http://schemas.openxmlformats.org/officeDocument/2006/relationships/slideLayout" Target="../slideLayouts/slideLayout6.xml"/><Relationship Id="rId16"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6.png"/><Relationship Id="rId5" Type="http://schemas.openxmlformats.org/officeDocument/2006/relationships/image" Target="../media/image24.png"/><Relationship Id="rId15" Type="http://schemas.openxmlformats.org/officeDocument/2006/relationships/image" Target="../media/image38.png"/><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6.png"/><Relationship Id="rId1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32.xml"/><Relationship Id="rId7" Type="http://schemas.openxmlformats.org/officeDocument/2006/relationships/image" Target="../media/image45.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16.bin"/><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0.png"/><Relationship Id="rId2" Type="http://schemas.openxmlformats.org/officeDocument/2006/relationships/video" Target="file:///C:\Users\tfreese\Videos\prbrainmaturing.mpg" TargetMode="External"/><Relationship Id="rId1" Type="http://schemas.microsoft.com/office/2007/relationships/media" Target="file:///C:\Users\tfreese\Videos\prbrainmaturing.mpg" TargetMode="Externa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8965"/>
            <a:ext cx="9144000" cy="762000"/>
          </a:xfrm>
        </p:spPr>
        <p:txBody>
          <a:bodyPr>
            <a:noAutofit/>
          </a:body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latin typeface="Microsoft Sans Serif" pitchFamily="34" charset="0"/>
                <a:cs typeface="Microsoft Sans Serif" pitchFamily="34" charset="0"/>
              </a:rPr>
              <a:t/>
            </a:r>
            <a:br>
              <a:rPr lang="en-US" b="1" dirty="0" smtClean="0">
                <a:latin typeface="Microsoft Sans Serif" pitchFamily="34" charset="0"/>
                <a:cs typeface="Microsoft Sans Serif" pitchFamily="34" charset="0"/>
              </a:rPr>
            </a:br>
            <a:r>
              <a:rPr lang="en-US" sz="4000" b="1" dirty="0" smtClean="0">
                <a:solidFill>
                  <a:srgbClr val="FFFF00"/>
                </a:solidFill>
                <a:latin typeface="Microsoft Sans Serif" pitchFamily="34" charset="0"/>
                <a:cs typeface="Microsoft Sans Serif" pitchFamily="34" charset="0"/>
              </a:rPr>
              <a:t>Training Module:</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sp>
        <p:nvSpPr>
          <p:cNvPr id="4" name="TextBox 3"/>
          <p:cNvSpPr txBox="1"/>
          <p:nvPr/>
        </p:nvSpPr>
        <p:spPr>
          <a:xfrm>
            <a:off x="0" y="0"/>
            <a:ext cx="9144000" cy="1154162"/>
          </a:xfrm>
          <a:prstGeom prst="rect">
            <a:avLst/>
          </a:prstGeom>
          <a:noFill/>
        </p:spPr>
        <p:txBody>
          <a:bodyPr wrap="square" rtlCol="0">
            <a:spAutoFit/>
          </a:bodyPr>
          <a:lstStyle/>
          <a:p>
            <a:pPr algn="ctr"/>
            <a:r>
              <a:rPr lang="en-US" sz="1700" dirty="0" smtClean="0">
                <a:latin typeface="Microsoft Sans Serif" pitchFamily="34" charset="0"/>
                <a:cs typeface="Microsoft Sans Serif" pitchFamily="34" charset="0"/>
              </a:rPr>
              <a:t>Conrad N. Hilton Foundation Substance Use Prevention Initiative</a:t>
            </a:r>
          </a:p>
          <a:p>
            <a:pPr algn="ctr"/>
            <a:r>
              <a:rPr lang="en-US" sz="1700" dirty="0" smtClean="0">
                <a:latin typeface="Microsoft Sans Serif" pitchFamily="34" charset="0"/>
                <a:cs typeface="Microsoft Sans Serif" pitchFamily="34" charset="0"/>
              </a:rPr>
              <a:t>in partnership with</a:t>
            </a:r>
          </a:p>
          <a:p>
            <a:pPr algn="ctr"/>
            <a:r>
              <a:rPr lang="en-US" sz="1700" dirty="0" smtClean="0">
                <a:latin typeface="Microsoft Sans Serif" pitchFamily="34" charset="0"/>
                <a:cs typeface="Microsoft Sans Serif" pitchFamily="34" charset="0"/>
              </a:rPr>
              <a:t>University of California, Los Angeles Integrated Substance Abuse Programs</a:t>
            </a:r>
          </a:p>
          <a:p>
            <a:pPr algn="ctr"/>
            <a:endParaRPr lang="en-US" dirty="0">
              <a:latin typeface="Microsoft Sans Serif" pitchFamily="34" charset="0"/>
              <a:cs typeface="Microsoft Sans Serif" pitchFamily="34" charset="0"/>
            </a:endParaRPr>
          </a:p>
        </p:txBody>
      </p:sp>
      <p:pic>
        <p:nvPicPr>
          <p:cNvPr id="1028" name="Picture 4" descr="http://photos.prnewswire.com/prnvar/20150916/267339LOGO"/>
          <p:cNvPicPr>
            <a:picLocks noChangeAspect="1" noChangeArrowheads="1"/>
          </p:cNvPicPr>
          <p:nvPr/>
        </p:nvPicPr>
        <p:blipFill>
          <a:blip r:embed="rId3" cstate="print"/>
          <a:srcRect/>
          <a:stretch>
            <a:fillRect/>
          </a:stretch>
        </p:blipFill>
        <p:spPr bwMode="auto">
          <a:xfrm>
            <a:off x="1" y="5839168"/>
            <a:ext cx="914400" cy="1018831"/>
          </a:xfrm>
          <a:prstGeom prst="rect">
            <a:avLst/>
          </a:prstGeom>
          <a:noFill/>
        </p:spPr>
      </p:pic>
      <p:pic>
        <p:nvPicPr>
          <p:cNvPr id="1030" name="Picture 6" descr="http://innovate.ee.ucla.edu/wp-content/img/welcome/ucla_logo.png"/>
          <p:cNvPicPr>
            <a:picLocks noChangeAspect="1" noChangeArrowheads="1"/>
          </p:cNvPicPr>
          <p:nvPr/>
        </p:nvPicPr>
        <p:blipFill>
          <a:blip r:embed="rId4" cstate="print"/>
          <a:srcRect/>
          <a:stretch>
            <a:fillRect/>
          </a:stretch>
        </p:blipFill>
        <p:spPr bwMode="auto">
          <a:xfrm>
            <a:off x="8001000" y="5715000"/>
            <a:ext cx="1143000" cy="1143000"/>
          </a:xfrm>
          <a:prstGeom prst="rect">
            <a:avLst/>
          </a:prstGeom>
          <a:noFill/>
        </p:spPr>
      </p:pic>
      <p:sp>
        <p:nvSpPr>
          <p:cNvPr id="62466" name="AutoShape 2" descr="Image result for interact for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114299" y="5334000"/>
            <a:ext cx="9144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icrosoft Sans Serif" pitchFamily="34" charset="0"/>
                <a:cs typeface="Microsoft Sans Serif" pitchFamily="34" charset="0"/>
              </a:rPr>
              <a:t/>
            </a:r>
            <a:br>
              <a:rPr lang="en-US" sz="3600" dirty="0" smtClean="0">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Adolescent Health, and SBIRT in Juvenile Justice </a:t>
            </a:r>
            <a:r>
              <a:rPr lang="en-US" sz="4000" b="1" dirty="0" smtClean="0">
                <a:solidFill>
                  <a:srgbClr val="FFFF00"/>
                </a:solidFill>
                <a:latin typeface="Microsoft Sans Serif" pitchFamily="34" charset="0"/>
                <a:cs typeface="Microsoft Sans Serif" pitchFamily="34" charset="0"/>
              </a:rPr>
              <a:t/>
            </a:r>
            <a:br>
              <a:rPr lang="en-US" sz="4000" b="1" dirty="0" smtClean="0">
                <a:solidFill>
                  <a:srgbClr val="FFFF00"/>
                </a:solidFill>
                <a:latin typeface="Microsoft Sans Serif" pitchFamily="34" charset="0"/>
                <a:cs typeface="Microsoft Sans Serif" pitchFamily="34" charset="0"/>
              </a:rPr>
            </a:br>
            <a:r>
              <a:rPr lang="en-US" dirty="0" smtClean="0">
                <a:latin typeface="Microsoft Sans Serif" pitchFamily="34" charset="0"/>
                <a:cs typeface="Microsoft Sans Serif" pitchFamily="34" charset="0"/>
              </a:rPr>
              <a:t/>
            </a:r>
            <a:br>
              <a:rPr lang="en-US"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endParaRPr lang="en-US" dirty="0">
              <a:latin typeface="Microsoft Sans Serif" pitchFamily="34" charset="0"/>
              <a:cs typeface="Microsoft Sans Serif"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1770965"/>
            <a:ext cx="4181856" cy="27870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a:t>
            </a:r>
            <a:br>
              <a:rPr lang="en-US" sz="3800" b="1" dirty="0" smtClean="0">
                <a:solidFill>
                  <a:srgbClr val="FFFF00"/>
                </a:solidFill>
                <a:latin typeface="Microsoft Sans Serif" pitchFamily="34" charset="0"/>
                <a:cs typeface="Microsoft Sans Serif" pitchFamily="34" charset="0"/>
              </a:rPr>
            </a:br>
            <a:r>
              <a:rPr lang="en-US" sz="3800" b="1" dirty="0" smtClean="0">
                <a:solidFill>
                  <a:srgbClr val="FFFF00"/>
                </a:solidFill>
                <a:latin typeface="Microsoft Sans Serif" pitchFamily="34" charset="0"/>
                <a:cs typeface="Microsoft Sans Serif" pitchFamily="34" charset="0"/>
              </a:rPr>
              <a:t>Bad Decisions</a:t>
            </a:r>
            <a:endParaRPr lang="en-US" sz="38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051204"/>
            <a:ext cx="5943600" cy="5562600"/>
          </a:xfrm>
        </p:spPr>
        <p:txBody>
          <a:bodyPr>
            <a:normAutofit fontScale="77500" lnSpcReduction="20000"/>
          </a:bodyPr>
          <a:lstStyle/>
          <a:p>
            <a:r>
              <a:rPr lang="en-US" dirty="0" smtClean="0">
                <a:latin typeface="Microsoft Sans Serif" pitchFamily="34" charset="0"/>
                <a:cs typeface="Microsoft Sans Serif" pitchFamily="34" charset="0"/>
              </a:rPr>
              <a:t>Impaired Driving</a:t>
            </a:r>
          </a:p>
          <a:p>
            <a:pPr lvl="1"/>
            <a:r>
              <a:rPr lang="en-US" dirty="0" smtClean="0">
                <a:latin typeface="Microsoft Sans Serif" pitchFamily="34" charset="0"/>
                <a:cs typeface="Microsoft Sans Serif" pitchFamily="34" charset="0"/>
              </a:rPr>
              <a:t>Blood Alcohol Content (BAC) of .08: Four times risk of a crash</a:t>
            </a:r>
          </a:p>
          <a:p>
            <a:pPr lvl="1"/>
            <a:r>
              <a:rPr lang="en-US" dirty="0" smtClean="0">
                <a:latin typeface="Microsoft Sans Serif" pitchFamily="34" charset="0"/>
                <a:cs typeface="Microsoft Sans Serif" pitchFamily="34" charset="0"/>
              </a:rPr>
              <a:t>BAC of .15: 12 times risk of a crash</a:t>
            </a:r>
            <a:endParaRPr lang="en-US" dirty="0" smtClean="0">
              <a:solidFill>
                <a:srgbClr val="FFFF00"/>
              </a:solidFill>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Insufficient numbers to draw conclusions for other substances, but we know they impact reaction time and decision making</a:t>
            </a:r>
          </a:p>
          <a:p>
            <a:pPr lvl="1">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Crime</a:t>
            </a:r>
          </a:p>
          <a:p>
            <a:pPr lvl="1"/>
            <a:r>
              <a:rPr lang="en-US" dirty="0" smtClean="0">
                <a:latin typeface="Microsoft Sans Serif" pitchFamily="34" charset="0"/>
                <a:cs typeface="Microsoft Sans Serif" pitchFamily="34" charset="0"/>
              </a:rPr>
              <a:t>26% of victims of violence report attacker seemed like they were under the influence of alcohol/drugs </a:t>
            </a:r>
          </a:p>
          <a:p>
            <a:pPr lvl="1"/>
            <a:r>
              <a:rPr lang="en-US" dirty="0" smtClean="0">
                <a:latin typeface="Microsoft Sans Serif" pitchFamily="34" charset="0"/>
                <a:cs typeface="Microsoft Sans Serif" pitchFamily="34" charset="0"/>
              </a:rPr>
              <a:t>Over half of jail inmates charged with robbery, burglary, motor vehicle theft report using drugs at time of offense </a:t>
            </a:r>
          </a:p>
          <a:p>
            <a:pPr lvl="1"/>
            <a:r>
              <a:rPr lang="en-US" dirty="0" smtClean="0">
                <a:latin typeface="Microsoft Sans Serif" pitchFamily="34" charset="0"/>
                <a:cs typeface="Microsoft Sans Serif" pitchFamily="34" charset="0"/>
              </a:rPr>
              <a:t>46-49% of probationers say they used alcohol/drugs at time of offense </a:t>
            </a:r>
          </a:p>
        </p:txBody>
      </p:sp>
      <p:pic>
        <p:nvPicPr>
          <p:cNvPr id="3074" name="Picture 2" descr="https://d14rmgtrwzf5a.cloudfront.net/sites/default/files/depressedperson.jpg"/>
          <p:cNvPicPr>
            <a:picLocks noChangeAspect="1" noChangeArrowheads="1"/>
          </p:cNvPicPr>
          <p:nvPr/>
        </p:nvPicPr>
        <p:blipFill>
          <a:blip r:embed="rId3" cstate="print"/>
          <a:srcRect/>
          <a:stretch>
            <a:fillRect/>
          </a:stretch>
        </p:blipFill>
        <p:spPr bwMode="auto">
          <a:xfrm>
            <a:off x="6096000" y="2209800"/>
            <a:ext cx="2870115" cy="2667000"/>
          </a:xfrm>
          <a:prstGeom prst="rect">
            <a:avLst/>
          </a:prstGeom>
          <a:noFill/>
          <a:ln>
            <a:solidFill>
              <a:schemeClr val="tx1"/>
            </a:solidFill>
          </a:ln>
        </p:spPr>
      </p:pic>
      <p:sp>
        <p:nvSpPr>
          <p:cNvPr id="6" name="TextBox 5"/>
          <p:cNvSpPr txBox="1"/>
          <p:nvPr/>
        </p:nvSpPr>
        <p:spPr>
          <a:xfrm>
            <a:off x="0" y="6581001"/>
            <a:ext cx="7086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National Highway Traffic Safety Administration,  ND; Bureau of Justice Statistics ND; Smith 2012 </a:t>
            </a:r>
            <a:endParaRPr lang="en-US" sz="1200" dirty="0">
              <a:solidFill>
                <a:srgbClr val="FFFF00"/>
              </a:solidFill>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10</a:t>
            </a:fld>
            <a:endParaRPr lang="en-US"/>
          </a:p>
        </p:txBody>
      </p:sp>
    </p:spTree>
    <p:extLst>
      <p:ext uri="{BB962C8B-B14F-4D97-AF65-F5344CB8AC3E}">
        <p14:creationId xmlns:p14="http://schemas.microsoft.com/office/powerpoint/2010/main" val="33509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 y="228600"/>
            <a:ext cx="9144000" cy="857250"/>
          </a:xfrm>
        </p:spPr>
        <p:txBody>
          <a:bodyPr>
            <a:normAutofit fontScale="90000"/>
          </a:bodyPr>
          <a:lstStyle/>
          <a:p>
            <a:pPr algn="ctr"/>
            <a:r>
              <a:rPr lang="en-US" b="1" dirty="0" smtClean="0">
                <a:solidFill>
                  <a:srgbClr val="FFFF00"/>
                </a:solidFill>
                <a:latin typeface="Microsoft Sans Serif" pitchFamily="34" charset="0"/>
                <a:cs typeface="Microsoft Sans Serif" pitchFamily="34" charset="0"/>
              </a:rPr>
              <a:t>The Problematic Aspects:</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Overdose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524000"/>
            <a:ext cx="5105400" cy="5334000"/>
          </a:xfrm>
        </p:spPr>
        <p:txBody>
          <a:bodyPr>
            <a:normAutofit fontScale="625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Poisoning occurs when alcohol shuts down areas of the brain that control basic life-support functions (breathing, heart rate)</a:t>
            </a:r>
          </a:p>
          <a:p>
            <a:pPr lvl="1"/>
            <a:r>
              <a:rPr lang="en-US" dirty="0" smtClean="0">
                <a:latin typeface="Microsoft Sans Serif" pitchFamily="34" charset="0"/>
                <a:cs typeface="Microsoft Sans Serif" pitchFamily="34" charset="0"/>
              </a:rPr>
              <a:t>Can cause brain damage and death</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Stimulants</a:t>
            </a:r>
          </a:p>
          <a:p>
            <a:pPr lvl="1"/>
            <a:r>
              <a:rPr lang="en-US" dirty="0">
                <a:latin typeface="Microsoft Sans Serif" pitchFamily="34" charset="0"/>
                <a:cs typeface="Microsoft Sans Serif" pitchFamily="34" charset="0"/>
              </a:rPr>
              <a:t>Impact heart and blood vessels, leading to heart attacks, strokes, </a:t>
            </a:r>
            <a:r>
              <a:rPr lang="en-US" dirty="0" smtClean="0">
                <a:latin typeface="Microsoft Sans Serif" pitchFamily="34" charset="0"/>
                <a:cs typeface="Microsoft Sans Serif" pitchFamily="34" charset="0"/>
              </a:rPr>
              <a:t>seizures</a:t>
            </a:r>
          </a:p>
          <a:p>
            <a:pPr lvl="1"/>
            <a:endParaRPr lang="en-US" dirty="0" smtClean="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Opioids</a:t>
            </a:r>
          </a:p>
          <a:p>
            <a:pPr lvl="1"/>
            <a:r>
              <a:rPr lang="en-US" dirty="0">
                <a:latin typeface="Microsoft Sans Serif" pitchFamily="34" charset="0"/>
                <a:cs typeface="Microsoft Sans Serif" pitchFamily="34" charset="0"/>
              </a:rPr>
              <a:t>Act on part of the brain that regulates breathing</a:t>
            </a:r>
          </a:p>
          <a:p>
            <a:pPr lvl="1"/>
            <a:r>
              <a:rPr lang="en-US" dirty="0">
                <a:latin typeface="Microsoft Sans Serif" pitchFamily="34" charset="0"/>
                <a:cs typeface="Microsoft Sans Serif" pitchFamily="34" charset="0"/>
              </a:rPr>
              <a:t>Can cause respiratory depression and death</a:t>
            </a:r>
          </a:p>
          <a:p>
            <a:pPr lvl="1"/>
            <a:r>
              <a:rPr lang="en-US" dirty="0">
                <a:latin typeface="Microsoft Sans Serif" pitchFamily="34" charset="0"/>
                <a:cs typeface="Microsoft Sans Serif" pitchFamily="34" charset="0"/>
              </a:rPr>
              <a:t>Increased risk when combined with alcohol or </a:t>
            </a:r>
            <a:r>
              <a:rPr lang="en-US" dirty="0" smtClean="0">
                <a:latin typeface="Microsoft Sans Serif" pitchFamily="34" charset="0"/>
                <a:cs typeface="Microsoft Sans Serif" pitchFamily="34" charset="0"/>
              </a:rPr>
              <a:t>sedatives</a:t>
            </a:r>
            <a:endParaRPr lang="en-US" dirty="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pic>
        <p:nvPicPr>
          <p:cNvPr id="21505" name="Picture 1" descr="\\isap-fs01\training\PHOTOS\Alcohol_Drugs\Bottle_Drunk.jpg"/>
          <p:cNvPicPr>
            <a:picLocks noChangeAspect="1" noChangeArrowheads="1"/>
          </p:cNvPicPr>
          <p:nvPr/>
        </p:nvPicPr>
        <p:blipFill>
          <a:blip r:embed="rId3" cstate="print"/>
          <a:srcRect/>
          <a:stretch>
            <a:fillRect/>
          </a:stretch>
        </p:blipFill>
        <p:spPr bwMode="auto">
          <a:xfrm>
            <a:off x="457200" y="2514600"/>
            <a:ext cx="3267614" cy="2171700"/>
          </a:xfrm>
          <a:prstGeom prst="rect">
            <a:avLst/>
          </a:prstGeom>
          <a:noFill/>
        </p:spPr>
      </p:pic>
      <p:sp>
        <p:nvSpPr>
          <p:cNvPr id="7" name="Slide Number Placeholder 6"/>
          <p:cNvSpPr>
            <a:spLocks noGrp="1"/>
          </p:cNvSpPr>
          <p:nvPr>
            <p:ph type="sldNum" sz="quarter" idx="12"/>
          </p:nvPr>
        </p:nvSpPr>
        <p:spPr/>
        <p:txBody>
          <a:bodyPr/>
          <a:lstStyle/>
          <a:p>
            <a:fld id="{7BB5887B-BB3E-4BA5-8A1E-2508AB54A26D}" type="slidenum">
              <a:rPr lang="en-US" smtClean="0"/>
              <a:pPr/>
              <a:t>11</a:t>
            </a:fld>
            <a:endParaRPr lang="en-US"/>
          </a:p>
        </p:txBody>
      </p:sp>
    </p:spTree>
    <p:extLst>
      <p:ext uri="{BB962C8B-B14F-4D97-AF65-F5344CB8AC3E}">
        <p14:creationId xmlns:p14="http://schemas.microsoft.com/office/powerpoint/2010/main" val="2075421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nfographic depicting the following: 28,360 falling deaths, 32,351 gun-related deaths, 33,692 traffic accident deaths, and 41,340 drug overdose deaths.  16,917 drug overdose deaths are from opioid pain medication. Source: CDC Wide-ranging Online Data for Epidemiologic Research."/>
          <p:cNvPicPr>
            <a:picLocks noChangeAspect="1" noChangeArrowheads="1"/>
          </p:cNvPicPr>
          <p:nvPr/>
        </p:nvPicPr>
        <p:blipFill>
          <a:blip r:embed="rId3" cstate="print"/>
          <a:srcRect/>
          <a:stretch>
            <a:fillRect/>
          </a:stretch>
        </p:blipFill>
        <p:spPr bwMode="auto">
          <a:xfrm>
            <a:off x="1676400" y="685800"/>
            <a:ext cx="5715000" cy="5553076"/>
          </a:xfrm>
          <a:prstGeom prst="rect">
            <a:avLst/>
          </a:prstGeom>
          <a:noFill/>
        </p:spPr>
      </p:pic>
      <p:sp>
        <p:nvSpPr>
          <p:cNvPr id="3" name="Slide Number Placeholder 2"/>
          <p:cNvSpPr>
            <a:spLocks noGrp="1"/>
          </p:cNvSpPr>
          <p:nvPr>
            <p:ph type="sldNum" sz="quarter" idx="12"/>
          </p:nvPr>
        </p:nvSpPr>
        <p:spPr/>
        <p:txBody>
          <a:bodyPr/>
          <a:lstStyle/>
          <a:p>
            <a:fld id="{7BB5887B-BB3E-4BA5-8A1E-2508AB54A26D}" type="slidenum">
              <a:rPr lang="en-US" smtClean="0"/>
              <a:pPr/>
              <a:t>12</a:t>
            </a:fld>
            <a:endParaRPr lang="en-US"/>
          </a:p>
        </p:txBody>
      </p:sp>
    </p:spTree>
    <p:extLst>
      <p:ext uri="{BB962C8B-B14F-4D97-AF65-F5344CB8AC3E}">
        <p14:creationId xmlns:p14="http://schemas.microsoft.com/office/powerpoint/2010/main" val="3376370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The Not Fun Aspects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Substance Use Disorders (SUD)</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267200" y="1600200"/>
            <a:ext cx="4572000" cy="5257800"/>
          </a:xfrm>
        </p:spPr>
        <p:txBody>
          <a:bodyPr>
            <a:normAutofit lnSpcReduction="10000"/>
          </a:bodyPr>
          <a:lstStyle/>
          <a:p>
            <a:r>
              <a:rPr lang="en-US" dirty="0" smtClean="0">
                <a:latin typeface="Microsoft Sans Serif" pitchFamily="34" charset="0"/>
                <a:cs typeface="Microsoft Sans Serif" pitchFamily="34" charset="0"/>
              </a:rPr>
              <a:t>SUD are </a:t>
            </a:r>
            <a:r>
              <a:rPr lang="en-US" u="sng" dirty="0" smtClean="0">
                <a:latin typeface="Microsoft Sans Serif" pitchFamily="34" charset="0"/>
                <a:cs typeface="Microsoft Sans Serif" pitchFamily="34" charset="0"/>
              </a:rPr>
              <a:t>medical conditions</a:t>
            </a:r>
            <a:r>
              <a:rPr lang="en-US" dirty="0" smtClean="0">
                <a:latin typeface="Microsoft Sans Serif" pitchFamily="34" charset="0"/>
                <a:cs typeface="Microsoft Sans Serif" pitchFamily="34" charset="0"/>
              </a:rPr>
              <a:t>, not a matter of choice or will</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There is no biological test, but recognized through behavior</a:t>
            </a:r>
          </a:p>
          <a:p>
            <a:pPr lvl="1"/>
            <a:r>
              <a:rPr lang="en-US" dirty="0" smtClean="0">
                <a:latin typeface="Microsoft Sans Serif" pitchFamily="34" charset="0"/>
                <a:cs typeface="Microsoft Sans Serif" pitchFamily="34" charset="0"/>
              </a:rPr>
              <a:t>Compulsive substance use</a:t>
            </a:r>
          </a:p>
          <a:p>
            <a:pPr lvl="1"/>
            <a:r>
              <a:rPr lang="en-US" dirty="0" smtClean="0">
                <a:latin typeface="Microsoft Sans Serif" pitchFamily="34" charset="0"/>
                <a:cs typeface="Microsoft Sans Serif" pitchFamily="34" charset="0"/>
              </a:rPr>
              <a:t>Loss of control over substance use</a:t>
            </a:r>
          </a:p>
          <a:p>
            <a:pPr lvl="1"/>
            <a:endParaRPr lang="en-US" dirty="0" smtClean="0">
              <a:latin typeface="Microsoft Sans Serif" pitchFamily="34" charset="0"/>
              <a:cs typeface="Microsoft Sans Serif" pitchFamily="34" charset="0"/>
            </a:endParaRPr>
          </a:p>
        </p:txBody>
      </p:sp>
      <p:pic>
        <p:nvPicPr>
          <p:cNvPr id="16385" name="Picture 1" descr="\\isap-fs01\training\PHOTOS\Alcohol_Drugs\Person_Drugs_BW.jpg"/>
          <p:cNvPicPr>
            <a:picLocks noChangeAspect="1" noChangeArrowheads="1"/>
          </p:cNvPicPr>
          <p:nvPr/>
        </p:nvPicPr>
        <p:blipFill>
          <a:blip r:embed="rId3" cstate="print"/>
          <a:srcRect/>
          <a:stretch>
            <a:fillRect/>
          </a:stretch>
        </p:blipFill>
        <p:spPr bwMode="auto">
          <a:xfrm>
            <a:off x="228600" y="2667000"/>
            <a:ext cx="3952875" cy="2636876"/>
          </a:xfrm>
          <a:prstGeom prst="rect">
            <a:avLst/>
          </a:prstGeom>
          <a:noFill/>
        </p:spPr>
      </p:pic>
      <p:sp>
        <p:nvSpPr>
          <p:cNvPr id="5" name="Slide Number Placeholder 4"/>
          <p:cNvSpPr>
            <a:spLocks noGrp="1"/>
          </p:cNvSpPr>
          <p:nvPr>
            <p:ph type="sldNum" sz="quarter" idx="12"/>
          </p:nvPr>
        </p:nvSpPr>
        <p:spPr/>
        <p:txBody>
          <a:bodyPr/>
          <a:lstStyle/>
          <a:p>
            <a:fld id="{7BB5887B-BB3E-4BA5-8A1E-2508AB54A26D}" type="slidenum">
              <a:rPr lang="en-US" smtClean="0"/>
              <a:pPr/>
              <a:t>13</a:t>
            </a:fld>
            <a:endParaRPr lang="en-US"/>
          </a:p>
        </p:txBody>
      </p:sp>
    </p:spTree>
    <p:extLst>
      <p:ext uri="{BB962C8B-B14F-4D97-AF65-F5344CB8AC3E}">
        <p14:creationId xmlns:p14="http://schemas.microsoft.com/office/powerpoint/2010/main" val="2310884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1"/>
            <a:ext cx="4876800" cy="2209799"/>
          </a:xfrm>
        </p:spPr>
        <p:txBody>
          <a:bodyPr>
            <a:normAutofit fontScale="92500" lnSpcReduction="20000"/>
          </a:bodyPr>
          <a:lstStyle/>
          <a:p>
            <a:r>
              <a:rPr lang="en-US" dirty="0" smtClean="0">
                <a:latin typeface="Microsoft Sans Serif" pitchFamily="34" charset="0"/>
                <a:cs typeface="Microsoft Sans Serif" pitchFamily="34" charset="0"/>
              </a:rPr>
              <a:t>SUDs are brain diseases</a:t>
            </a:r>
          </a:p>
          <a:p>
            <a:pPr lvl="1">
              <a:buFont typeface="Arial" pitchFamily="34" charset="0"/>
              <a:buChar char="•"/>
            </a:pPr>
            <a:r>
              <a:rPr lang="en-US" dirty="0" smtClean="0">
                <a:latin typeface="Microsoft Sans Serif" pitchFamily="34" charset="0"/>
                <a:cs typeface="Microsoft Sans Serif" pitchFamily="34" charset="0"/>
              </a:rPr>
              <a:t>Changes in brain structure and function</a:t>
            </a:r>
          </a:p>
          <a:p>
            <a:pPr lvl="1">
              <a:buFont typeface="Arial" pitchFamily="34" charset="0"/>
              <a:buChar char="•"/>
            </a:pPr>
            <a:r>
              <a:rPr lang="en-US" dirty="0" smtClean="0">
                <a:latin typeface="Microsoft Sans Serif" pitchFamily="34" charset="0"/>
                <a:cs typeface="Microsoft Sans Serif" pitchFamily="34" charset="0"/>
              </a:rPr>
              <a:t>40-60% of SUD vulnerability is genetic (alcohol, tobacco)</a:t>
            </a:r>
            <a:endParaRPr lang="en-US" dirty="0">
              <a:latin typeface="Microsoft Sans Serif" pitchFamily="34" charset="0"/>
              <a:cs typeface="Microsoft Sans Serif" pitchFamily="34" charset="0"/>
            </a:endParaRPr>
          </a:p>
        </p:txBody>
      </p:sp>
      <p:pic>
        <p:nvPicPr>
          <p:cNvPr id="3074" name="Picture 2" descr="https://teens.drugabuse.gov/sites/default/files/images/brain-addiction.jpg"/>
          <p:cNvPicPr>
            <a:picLocks noChangeAspect="1" noChangeArrowheads="1"/>
          </p:cNvPicPr>
          <p:nvPr/>
        </p:nvPicPr>
        <p:blipFill>
          <a:blip r:embed="rId3" cstate="print"/>
          <a:srcRect/>
          <a:stretch>
            <a:fillRect/>
          </a:stretch>
        </p:blipFill>
        <p:spPr bwMode="auto">
          <a:xfrm>
            <a:off x="5334000" y="1447800"/>
            <a:ext cx="3238498" cy="2286000"/>
          </a:xfrm>
          <a:prstGeom prst="rect">
            <a:avLst/>
          </a:prstGeom>
          <a:noFill/>
        </p:spPr>
      </p:pic>
      <p:pic>
        <p:nvPicPr>
          <p:cNvPr id="3076" name="Picture 4" descr="http://www1.nyc.gov/assets/planning/images/content/pages/plans/east-new-york/dcp_atlantic_warwick.jpg"/>
          <p:cNvPicPr>
            <a:picLocks noChangeAspect="1" noChangeArrowheads="1"/>
          </p:cNvPicPr>
          <p:nvPr/>
        </p:nvPicPr>
        <p:blipFill>
          <a:blip r:embed="rId4" cstate="print"/>
          <a:srcRect/>
          <a:stretch>
            <a:fillRect/>
          </a:stretch>
        </p:blipFill>
        <p:spPr bwMode="auto">
          <a:xfrm>
            <a:off x="381000" y="4191000"/>
            <a:ext cx="3352800" cy="2229613"/>
          </a:xfrm>
          <a:prstGeom prst="rect">
            <a:avLst/>
          </a:prstGeom>
          <a:noFill/>
        </p:spPr>
      </p:pic>
      <p:sp>
        <p:nvSpPr>
          <p:cNvPr id="6" name="TextBox 5"/>
          <p:cNvSpPr txBox="1"/>
          <p:nvPr/>
        </p:nvSpPr>
        <p:spPr>
          <a:xfrm>
            <a:off x="4038600" y="3841790"/>
            <a:ext cx="5105400" cy="3016210"/>
          </a:xfrm>
          <a:prstGeom prst="rect">
            <a:avLst/>
          </a:prstGeom>
          <a:noFill/>
        </p:spPr>
        <p:txBody>
          <a:bodyPr wrap="square" rtlCol="0">
            <a:spAutoFit/>
          </a:bodyPr>
          <a:lstStyle/>
          <a:p>
            <a:pPr>
              <a:buFont typeface="Arial" pitchFamily="34" charset="0"/>
              <a:buChar char="•"/>
            </a:pPr>
            <a:r>
              <a:rPr lang="en-US" sz="2600" dirty="0" smtClean="0">
                <a:latin typeface="Microsoft Sans Serif" pitchFamily="34" charset="0"/>
                <a:cs typeface="Microsoft Sans Serif" pitchFamily="34" charset="0"/>
              </a:rPr>
              <a:t> </a:t>
            </a:r>
            <a:r>
              <a:rPr lang="en-US" sz="3000" dirty="0" smtClean="0">
                <a:latin typeface="Microsoft Sans Serif" pitchFamily="34" charset="0"/>
                <a:cs typeface="Microsoft Sans Serif" pitchFamily="34" charset="0"/>
              </a:rPr>
              <a:t>Environmental factors also play a key role</a:t>
            </a:r>
          </a:p>
          <a:p>
            <a:pPr lvl="1">
              <a:buFont typeface="Arial" pitchFamily="34" charset="0"/>
              <a:buChar char="•"/>
            </a:pPr>
            <a:r>
              <a:rPr lang="en-US" sz="2600" dirty="0" smtClean="0">
                <a:latin typeface="Microsoft Sans Serif" pitchFamily="34" charset="0"/>
                <a:cs typeface="Microsoft Sans Serif" pitchFamily="34" charset="0"/>
              </a:rPr>
              <a:t> Exposure to substances</a:t>
            </a:r>
          </a:p>
          <a:p>
            <a:pPr lvl="1">
              <a:buFont typeface="Arial" pitchFamily="34" charset="0"/>
              <a:buChar char="•"/>
            </a:pPr>
            <a:r>
              <a:rPr lang="en-US" sz="2600" dirty="0" smtClean="0">
                <a:latin typeface="Microsoft Sans Serif" pitchFamily="34" charset="0"/>
                <a:cs typeface="Microsoft Sans Serif" pitchFamily="34" charset="0"/>
              </a:rPr>
              <a:t> Culture/norms</a:t>
            </a:r>
          </a:p>
          <a:p>
            <a:pPr lvl="1">
              <a:buFont typeface="Arial" pitchFamily="34" charset="0"/>
              <a:buChar char="•"/>
            </a:pPr>
            <a:r>
              <a:rPr lang="en-US" sz="2600" dirty="0" smtClean="0">
                <a:latin typeface="Microsoft Sans Serif" pitchFamily="34" charset="0"/>
                <a:cs typeface="Microsoft Sans Serif" pitchFamily="34" charset="0"/>
              </a:rPr>
              <a:t> Relationships (family, friends, school, work) </a:t>
            </a:r>
          </a:p>
          <a:p>
            <a:pPr lvl="1">
              <a:buFont typeface="Arial" pitchFamily="34" charset="0"/>
              <a:buChar char="•"/>
            </a:pPr>
            <a:r>
              <a:rPr lang="en-US" sz="2600" dirty="0" smtClean="0">
                <a:latin typeface="Microsoft Sans Serif" pitchFamily="34" charset="0"/>
                <a:cs typeface="Microsoft Sans Serif" pitchFamily="34" charset="0"/>
              </a:rPr>
              <a:t> Stress and trauma</a:t>
            </a:r>
            <a:endParaRPr lang="en-US" sz="2600" dirty="0">
              <a:latin typeface="Microsoft Sans Serif" pitchFamily="34" charset="0"/>
              <a:cs typeface="Microsoft Sans Serif" pitchFamily="34" charset="0"/>
            </a:endParaRPr>
          </a:p>
        </p:txBody>
      </p:sp>
      <p:sp>
        <p:nvSpPr>
          <p:cNvPr id="7" name="Slide Number Placeholder 6"/>
          <p:cNvSpPr>
            <a:spLocks noGrp="1"/>
          </p:cNvSpPr>
          <p:nvPr>
            <p:ph type="sldNum" sz="quarter" idx="12"/>
          </p:nvPr>
        </p:nvSpPr>
        <p:spPr/>
        <p:txBody>
          <a:bodyPr/>
          <a:lstStyle/>
          <a:p>
            <a:fld id="{7BB5887B-BB3E-4BA5-8A1E-2508AB54A26D}" type="slidenum">
              <a:rPr lang="en-US" smtClean="0"/>
              <a:pPr/>
              <a:t>14</a:t>
            </a:fld>
            <a:endParaRPr lang="en-US"/>
          </a:p>
        </p:txBody>
      </p:sp>
      <p:sp>
        <p:nvSpPr>
          <p:cNvPr id="8" name="TextBox 7"/>
          <p:cNvSpPr txBox="1"/>
          <p:nvPr/>
        </p:nvSpPr>
        <p:spPr>
          <a:xfrm>
            <a:off x="0" y="6581001"/>
            <a:ext cx="933269"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2010</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4564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74"/>
            <a:ext cx="8229600" cy="1143000"/>
          </a:xfrm>
        </p:spPr>
        <p:txBody>
          <a:bodyPr/>
          <a:lstStyle/>
          <a:p>
            <a:r>
              <a:rPr lang="en-US" b="1" dirty="0" smtClean="0">
                <a:solidFill>
                  <a:srgbClr val="FFFF00"/>
                </a:solidFill>
                <a:latin typeface="Microsoft Sans Serif" pitchFamily="34" charset="0"/>
                <a:cs typeface="Microsoft Sans Serif" pitchFamily="34" charset="0"/>
              </a:rPr>
              <a:t>Substance Use Disorders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076427"/>
            <a:ext cx="8686800" cy="5645048"/>
          </a:xfrm>
        </p:spPr>
        <p:txBody>
          <a:bodyPr>
            <a:normAutofit fontScale="92500" lnSpcReduction="20000"/>
          </a:bodyPr>
          <a:lstStyle/>
          <a:p>
            <a:r>
              <a:rPr lang="en-US" dirty="0" smtClean="0">
                <a:latin typeface="Microsoft Sans Serif" pitchFamily="34" charset="0"/>
                <a:cs typeface="Microsoft Sans Serif" pitchFamily="34" charset="0"/>
              </a:rPr>
              <a:t>American Psychiatric Association’s Diagnostic and Statistical Manual of Mental Disorders, 5</a:t>
            </a:r>
            <a:r>
              <a:rPr lang="en-US" baseline="30000" dirty="0" smtClean="0">
                <a:latin typeface="Microsoft Sans Serif" pitchFamily="34" charset="0"/>
                <a:cs typeface="Microsoft Sans Serif" pitchFamily="34" charset="0"/>
              </a:rPr>
              <a:t>th</a:t>
            </a:r>
            <a:r>
              <a:rPr lang="en-US" dirty="0" smtClean="0">
                <a:latin typeface="Microsoft Sans Serif" pitchFamily="34" charset="0"/>
                <a:cs typeface="Microsoft Sans Serif" pitchFamily="34" charset="0"/>
              </a:rPr>
              <a:t> Edition (2013)</a:t>
            </a:r>
          </a:p>
          <a:p>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Describes 11 diagnostic criteria for SUD</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Mild SUD: 2-3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Moderate SUD: 4-5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Severe SUD: 6 or more criteria</a:t>
            </a:r>
          </a:p>
          <a:p>
            <a:pPr lvl="1"/>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Criteria include impulse control, social impairment, risky use, tolerance/withdrawal</a:t>
            </a:r>
          </a:p>
          <a:p>
            <a:pPr lvl="1"/>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15</a:t>
            </a:fld>
            <a:endParaRPr lang="en-US"/>
          </a:p>
        </p:txBody>
      </p:sp>
    </p:spTree>
    <p:extLst>
      <p:ext uri="{BB962C8B-B14F-4D97-AF65-F5344CB8AC3E}">
        <p14:creationId xmlns:p14="http://schemas.microsoft.com/office/powerpoint/2010/main" val="149247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13" descr="http://www.tayloredhypnotherapy.co.uk/images/connections-in-b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4" name="Text Box 2"/>
          <p:cNvSpPr txBox="1">
            <a:spLocks noChangeArrowheads="1"/>
          </p:cNvSpPr>
          <p:nvPr/>
        </p:nvSpPr>
        <p:spPr bwMode="auto">
          <a:xfrm>
            <a:off x="1066800" y="1752600"/>
            <a:ext cx="7236276" cy="28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txBody>
          <a:bodyPr wrap="none" anchor="ctr">
            <a:spAutoFit/>
          </a:bodyPr>
          <a:lstStyle/>
          <a:p>
            <a:pPr algn="ctr" eaLnBrk="0" hangingPunct="0">
              <a:lnSpc>
                <a:spcPct val="155000"/>
              </a:lnSpc>
              <a:spcBef>
                <a:spcPct val="30000"/>
              </a:spcBef>
              <a:defRPr/>
            </a:pP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Prolonged Drug Use Changes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The Brain In Fundamental and </a:t>
            </a:r>
            <a:b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br>
            <a:r>
              <a:rPr lang="en-US" sz="40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Long-Lasting Ways</a:t>
            </a:r>
          </a:p>
        </p:txBody>
      </p:sp>
      <p:sp>
        <p:nvSpPr>
          <p:cNvPr id="2" name="Slide Number Placeholder 1"/>
          <p:cNvSpPr>
            <a:spLocks noGrp="1"/>
          </p:cNvSpPr>
          <p:nvPr>
            <p:ph type="sldNum" sz="quarter" idx="12"/>
          </p:nvPr>
        </p:nvSpPr>
        <p:spPr/>
        <p:txBody>
          <a:bodyPr/>
          <a:lstStyle/>
          <a:p>
            <a:pPr>
              <a:defRPr/>
            </a:pPr>
            <a:fld id="{A472C93B-2956-45FD-BE27-A7313873F67C}" type="slidenum">
              <a:rPr lang="en-US" smtClean="0"/>
              <a:pPr>
                <a:defRPr/>
              </a:pPr>
              <a:t>16</a:t>
            </a:fld>
            <a:endParaRPr lang="en-US"/>
          </a:p>
        </p:txBody>
      </p:sp>
    </p:spTree>
    <p:extLst>
      <p:ext uri="{BB962C8B-B14F-4D97-AF65-F5344CB8AC3E}">
        <p14:creationId xmlns:p14="http://schemas.microsoft.com/office/powerpoint/2010/main" val="2603240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1794"/>
                                        </p:tgtEl>
                                        <p:attrNameLst>
                                          <p:attrName>style.visibility</p:attrName>
                                        </p:attrNameLst>
                                      </p:cBhvr>
                                      <p:to>
                                        <p:strVal val="visible"/>
                                      </p:to>
                                    </p:set>
                                    <p:animEffect transition="in" filter="dissolve">
                                      <p:cBhvr>
                                        <p:cTn id="7" dur="500"/>
                                        <p:tgtEl>
                                          <p:spTgt spid="801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13" descr="http://www.tayloredhypnotherapy.co.uk/images/connections-in-br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2818" name="Text Box 2"/>
          <p:cNvSpPr txBox="1">
            <a:spLocks noChangeArrowheads="1"/>
          </p:cNvSpPr>
          <p:nvPr/>
        </p:nvSpPr>
        <p:spPr bwMode="auto">
          <a:xfrm>
            <a:off x="676335" y="3860800"/>
            <a:ext cx="7505580" cy="204248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We Have Evidence That </a:t>
            </a:r>
          </a:p>
          <a:p>
            <a:pPr algn="ctr" eaLnBrk="1" hangingPunct="1">
              <a:lnSpc>
                <a:spcPct val="76000"/>
              </a:lnSpc>
              <a:spcBef>
                <a:spcPct val="30000"/>
              </a:spcBef>
              <a:buClrTx/>
              <a:buSzTx/>
              <a:buFontTx/>
              <a:buNone/>
              <a:defRPr/>
            </a:pPr>
            <a:r>
              <a:rPr lang="en-US" altLang="en-US" sz="4400" b="1" dirty="0">
                <a:solidFill>
                  <a:srgbClr val="FFFF00"/>
                </a:solidFill>
                <a:latin typeface="Microsoft Sans Serif" pitchFamily="34" charset="0"/>
                <a:ea typeface="Osaka"/>
                <a:cs typeface="Microsoft Sans Serif" pitchFamily="34" charset="0"/>
              </a:rPr>
              <a:t>These Changes Can Be Both</a:t>
            </a:r>
          </a:p>
          <a:p>
            <a:pPr algn="ctr" eaLnBrk="1" hangingPunct="1">
              <a:lnSpc>
                <a:spcPct val="76000"/>
              </a:lnSpc>
              <a:spcBef>
                <a:spcPct val="30000"/>
              </a:spcBef>
              <a:buClrTx/>
              <a:buSzTx/>
              <a:buFontTx/>
              <a:buNone/>
              <a:defRPr/>
            </a:pPr>
            <a:r>
              <a:rPr lang="en-US" altLang="en-US" sz="4400" b="1" i="1" dirty="0" smtClean="0">
                <a:solidFill>
                  <a:srgbClr val="FFFFFF"/>
                </a:solidFill>
                <a:latin typeface="Microsoft Sans Serif" pitchFamily="34" charset="0"/>
                <a:ea typeface="Osaka"/>
                <a:cs typeface="Microsoft Sans Serif" pitchFamily="34" charset="0"/>
              </a:rPr>
              <a:t>Functional </a:t>
            </a:r>
            <a:r>
              <a:rPr lang="en-US" altLang="en-US" sz="4400" b="1" dirty="0" smtClean="0">
                <a:solidFill>
                  <a:srgbClr val="FFFF00"/>
                </a:solidFill>
                <a:latin typeface="Microsoft Sans Serif" pitchFamily="34" charset="0"/>
                <a:ea typeface="Osaka"/>
                <a:cs typeface="Microsoft Sans Serif" pitchFamily="34" charset="0"/>
              </a:rPr>
              <a:t>and </a:t>
            </a:r>
            <a:r>
              <a:rPr lang="en-US" altLang="en-US" sz="4400" b="1" i="1" dirty="0" smtClean="0">
                <a:solidFill>
                  <a:srgbClr val="FFFFFF"/>
                </a:solidFill>
                <a:latin typeface="Microsoft Sans Serif" pitchFamily="34" charset="0"/>
                <a:ea typeface="Osaka"/>
                <a:cs typeface="Microsoft Sans Serif" pitchFamily="34" charset="0"/>
              </a:rPr>
              <a:t>Structural</a:t>
            </a:r>
            <a:endParaRPr lang="en-US" altLang="en-US" sz="4400" b="1" i="1" dirty="0">
              <a:solidFill>
                <a:srgbClr val="FFFFFF"/>
              </a:solidFill>
              <a:latin typeface="Microsoft Sans Serif" pitchFamily="34" charset="0"/>
              <a:ea typeface="Osaka"/>
              <a:cs typeface="Microsoft Sans Serif" pitchFamily="34" charset="0"/>
            </a:endParaRPr>
          </a:p>
        </p:txBody>
      </p:sp>
      <p:sp>
        <p:nvSpPr>
          <p:cNvPr id="802819" name="Text Box 3"/>
          <p:cNvSpPr txBox="1">
            <a:spLocks noChangeArrowheads="1"/>
          </p:cNvSpPr>
          <p:nvPr/>
        </p:nvSpPr>
        <p:spPr bwMode="auto">
          <a:xfrm>
            <a:off x="1339850" y="2590800"/>
            <a:ext cx="1654620" cy="627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lnSpc>
                <a:spcPct val="76000"/>
              </a:lnSpc>
              <a:spcBef>
                <a:spcPct val="30000"/>
              </a:spcBef>
              <a:buClrTx/>
              <a:buSzTx/>
              <a:buFontTx/>
              <a:buNone/>
              <a:defRPr/>
            </a:pPr>
            <a:r>
              <a:rPr lang="en-US" altLang="en-US" sz="4400" b="1" dirty="0">
                <a:latin typeface="+mj-lt"/>
                <a:ea typeface="Osaka"/>
                <a:cs typeface="Osaka"/>
              </a:rPr>
              <a:t>AND…</a:t>
            </a:r>
          </a:p>
        </p:txBody>
      </p:sp>
      <p:sp>
        <p:nvSpPr>
          <p:cNvPr id="2" name="Slide Number Placeholder 1"/>
          <p:cNvSpPr>
            <a:spLocks noGrp="1"/>
          </p:cNvSpPr>
          <p:nvPr>
            <p:ph type="sldNum" sz="quarter" idx="12"/>
          </p:nvPr>
        </p:nvSpPr>
        <p:spPr/>
        <p:txBody>
          <a:bodyPr/>
          <a:lstStyle/>
          <a:p>
            <a:pPr>
              <a:defRPr/>
            </a:pPr>
            <a:fld id="{F154C27F-E745-455C-970B-CD1386BAA236}" type="slidenum">
              <a:rPr lang="en-US" smtClean="0"/>
              <a:pPr>
                <a:defRPr/>
              </a:pPr>
              <a:t>17</a:t>
            </a:fld>
            <a:endParaRPr lang="en-US"/>
          </a:p>
        </p:txBody>
      </p:sp>
    </p:spTree>
    <p:extLst>
      <p:ext uri="{BB962C8B-B14F-4D97-AF65-F5344CB8AC3E}">
        <p14:creationId xmlns:p14="http://schemas.microsoft.com/office/powerpoint/2010/main" val="34656149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02819"/>
                                        </p:tgtEl>
                                        <p:attrNameLst>
                                          <p:attrName>style.visibility</p:attrName>
                                        </p:attrNameLst>
                                      </p:cBhvr>
                                      <p:to>
                                        <p:strVal val="visible"/>
                                      </p:to>
                                    </p:set>
                                    <p:animEffect transition="in" filter="dissolve">
                                      <p:cBhvr>
                                        <p:cTn id="7" dur="500"/>
                                        <p:tgtEl>
                                          <p:spTgt spid="802819"/>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02818"/>
                                        </p:tgtEl>
                                        <p:attrNameLst>
                                          <p:attrName>style.visibility</p:attrName>
                                        </p:attrNameLst>
                                      </p:cBhvr>
                                      <p:to>
                                        <p:strVal val="visible"/>
                                      </p:to>
                                    </p:set>
                                    <p:animEffect transition="in" filter="dissolve">
                                      <p:cBhvr>
                                        <p:cTn id="11" dur="500"/>
                                        <p:tgtEl>
                                          <p:spTgt spid="80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18" grpId="0" autoUpdateAnimBg="0"/>
      <p:bldP spid="8028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79625" y="366713"/>
            <a:ext cx="4065588" cy="617378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9537"/>
          <a:stretch>
            <a:fillRect/>
          </a:stretch>
        </p:blipFill>
        <p:spPr bwMode="auto">
          <a:xfrm>
            <a:off x="5486400" y="990600"/>
            <a:ext cx="5826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 Box 4"/>
          <p:cNvSpPr txBox="1">
            <a:spLocks noChangeArrowheads="1"/>
          </p:cNvSpPr>
          <p:nvPr/>
        </p:nvSpPr>
        <p:spPr bwMode="auto">
          <a:xfrm rot="-5410123">
            <a:off x="3973513" y="3671887"/>
            <a:ext cx="38798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a:solidFill>
                  <a:srgbClr val="FFFFFF"/>
                </a:solidFill>
                <a:latin typeface="Times" pitchFamily="18" charset="0"/>
                <a:ea typeface="Osaka"/>
                <a:cs typeface="Osaka"/>
              </a:rPr>
              <a:t>DA D2 Receptor Availability</a:t>
            </a:r>
          </a:p>
        </p:txBody>
      </p:sp>
      <p:pic>
        <p:nvPicPr>
          <p:cNvPr id="348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30832" r="47499" b="58324"/>
          <a:stretch>
            <a:fillRect/>
          </a:stretch>
        </p:blipFill>
        <p:spPr bwMode="auto">
          <a:xfrm>
            <a:off x="3810000" y="3276600"/>
            <a:ext cx="12827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499" r="75833" b="58324"/>
          <a:stretch>
            <a:fillRect/>
          </a:stretch>
        </p:blipFill>
        <p:spPr bwMode="auto">
          <a:xfrm>
            <a:off x="2057400" y="3276600"/>
            <a:ext cx="133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913" y="419100"/>
            <a:ext cx="12811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150" y="342900"/>
            <a:ext cx="124618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Text Box 9"/>
          <p:cNvSpPr txBox="1">
            <a:spLocks noChangeArrowheads="1"/>
          </p:cNvSpPr>
          <p:nvPr/>
        </p:nvSpPr>
        <p:spPr bwMode="auto">
          <a:xfrm>
            <a:off x="2452688" y="6435725"/>
            <a:ext cx="10937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control</a:t>
            </a:r>
          </a:p>
        </p:txBody>
      </p:sp>
      <p:sp>
        <p:nvSpPr>
          <p:cNvPr id="34826" name="Text Box 10"/>
          <p:cNvSpPr txBox="1">
            <a:spLocks noChangeArrowheads="1"/>
          </p:cNvSpPr>
          <p:nvPr/>
        </p:nvSpPr>
        <p:spPr bwMode="auto">
          <a:xfrm>
            <a:off x="3992563" y="6451600"/>
            <a:ext cx="12938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000" b="1" dirty="0">
                <a:solidFill>
                  <a:srgbClr val="FFFFFF"/>
                </a:solidFill>
                <a:latin typeface="+mj-lt"/>
                <a:ea typeface="Osaka"/>
                <a:cs typeface="Osaka"/>
              </a:rPr>
              <a:t>addicted</a:t>
            </a:r>
          </a:p>
        </p:txBody>
      </p:sp>
      <p:sp>
        <p:nvSpPr>
          <p:cNvPr id="34827" name="Line 11"/>
          <p:cNvSpPr>
            <a:spLocks noChangeShapeType="1"/>
          </p:cNvSpPr>
          <p:nvPr/>
        </p:nvSpPr>
        <p:spPr bwMode="auto">
          <a:xfrm flipV="1">
            <a:off x="5943600" y="1524000"/>
            <a:ext cx="0" cy="609600"/>
          </a:xfrm>
          <a:prstGeom prst="line">
            <a:avLst/>
          </a:prstGeom>
          <a:noFill/>
          <a:ln w="1905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8"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4927600"/>
            <a:ext cx="1196975"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9"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800" y="4927600"/>
            <a:ext cx="1217613" cy="160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0"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609600"/>
            <a:ext cx="1752600" cy="12604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1" name="Text Box 15"/>
          <p:cNvSpPr txBox="1">
            <a:spLocks noChangeArrowheads="1"/>
          </p:cNvSpPr>
          <p:nvPr/>
        </p:nvSpPr>
        <p:spPr bwMode="auto">
          <a:xfrm>
            <a:off x="657225" y="1371600"/>
            <a:ext cx="1400175"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dirty="0">
                <a:solidFill>
                  <a:srgbClr val="FFFF00"/>
                </a:solidFill>
                <a:latin typeface="+mj-lt"/>
                <a:ea typeface="Osaka"/>
                <a:cs typeface="Osaka"/>
              </a:rPr>
              <a:t>Cocaine</a:t>
            </a:r>
          </a:p>
        </p:txBody>
      </p:sp>
      <p:pic>
        <p:nvPicPr>
          <p:cNvPr id="34832"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t="30627" b="7433"/>
          <a:stretch>
            <a:fillRect/>
          </a:stretch>
        </p:blipFill>
        <p:spPr bwMode="auto">
          <a:xfrm>
            <a:off x="152400" y="3540125"/>
            <a:ext cx="1752600" cy="1336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3" name="Text Box 17"/>
          <p:cNvSpPr txBox="1">
            <a:spLocks noChangeArrowheads="1"/>
          </p:cNvSpPr>
          <p:nvPr/>
        </p:nvSpPr>
        <p:spPr bwMode="auto">
          <a:xfrm>
            <a:off x="703263" y="4419600"/>
            <a:ext cx="1322387"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Alcohol</a:t>
            </a:r>
          </a:p>
        </p:txBody>
      </p:sp>
      <p:pic>
        <p:nvPicPr>
          <p:cNvPr id="34834"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5029200"/>
            <a:ext cx="1752600" cy="1389063"/>
          </a:xfrm>
          <a:prstGeom prst="rect">
            <a:avLst/>
          </a:prstGeom>
          <a:noFill/>
          <a:ln w="38100">
            <a:solidFill>
              <a:srgbClr val="FF19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35" name="Rectangle 19"/>
          <p:cNvSpPr>
            <a:spLocks noChangeArrowheads="1"/>
          </p:cNvSpPr>
          <p:nvPr/>
        </p:nvSpPr>
        <p:spPr bwMode="auto">
          <a:xfrm>
            <a:off x="6629400" y="3962400"/>
            <a:ext cx="2209800" cy="2514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36" name="Text Box 20"/>
          <p:cNvSpPr txBox="1">
            <a:spLocks noChangeArrowheads="1"/>
          </p:cNvSpPr>
          <p:nvPr/>
        </p:nvSpPr>
        <p:spPr bwMode="auto">
          <a:xfrm>
            <a:off x="6553200" y="6083300"/>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a:solidFill>
                  <a:srgbClr val="FF0000"/>
                </a:solidFill>
                <a:latin typeface="+mj-lt"/>
                <a:ea typeface="Osaka"/>
                <a:cs typeface="Osaka"/>
              </a:rPr>
              <a:t>Reward Circuits</a:t>
            </a:r>
          </a:p>
        </p:txBody>
      </p:sp>
      <p:sp>
        <p:nvSpPr>
          <p:cNvPr id="34837" name="AutoShape 21"/>
          <p:cNvSpPr>
            <a:spLocks noChangeArrowheads="1"/>
          </p:cNvSpPr>
          <p:nvPr/>
        </p:nvSpPr>
        <p:spPr bwMode="auto">
          <a:xfrm>
            <a:off x="7496175" y="5767388"/>
            <a:ext cx="153988" cy="428625"/>
          </a:xfrm>
          <a:prstGeom prst="downArrow">
            <a:avLst>
              <a:gd name="adj1" fmla="val 50000"/>
              <a:gd name="adj2" fmla="val 695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38" name="Freeform 22"/>
          <p:cNvSpPr>
            <a:spLocks/>
          </p:cNvSpPr>
          <p:nvPr/>
        </p:nvSpPr>
        <p:spPr bwMode="auto">
          <a:xfrm>
            <a:off x="7083425" y="4038600"/>
            <a:ext cx="233363" cy="927100"/>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39" name="Freeform 23"/>
          <p:cNvSpPr>
            <a:spLocks/>
          </p:cNvSpPr>
          <p:nvPr/>
        </p:nvSpPr>
        <p:spPr bwMode="auto">
          <a:xfrm>
            <a:off x="7834313" y="4051300"/>
            <a:ext cx="252412" cy="912813"/>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0" name="Line 24"/>
          <p:cNvSpPr>
            <a:spLocks noChangeShapeType="1"/>
          </p:cNvSpPr>
          <p:nvPr/>
        </p:nvSpPr>
        <p:spPr bwMode="auto">
          <a:xfrm>
            <a:off x="7491413" y="4951413"/>
            <a:ext cx="144462"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1" name="Freeform 25"/>
          <p:cNvSpPr>
            <a:spLocks/>
          </p:cNvSpPr>
          <p:nvPr/>
        </p:nvSpPr>
        <p:spPr bwMode="auto">
          <a:xfrm>
            <a:off x="7312025"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2" name="Freeform 26"/>
          <p:cNvSpPr>
            <a:spLocks/>
          </p:cNvSpPr>
          <p:nvPr/>
        </p:nvSpPr>
        <p:spPr bwMode="auto">
          <a:xfrm>
            <a:off x="7632700" y="4795838"/>
            <a:ext cx="185738" cy="165100"/>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3" name="Freeform 27"/>
          <p:cNvSpPr>
            <a:spLocks/>
          </p:cNvSpPr>
          <p:nvPr/>
        </p:nvSpPr>
        <p:spPr bwMode="auto">
          <a:xfrm>
            <a:off x="7119938"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4" name="Freeform 28"/>
          <p:cNvSpPr>
            <a:spLocks/>
          </p:cNvSpPr>
          <p:nvPr/>
        </p:nvSpPr>
        <p:spPr bwMode="auto">
          <a:xfrm flipH="1">
            <a:off x="7921625" y="5686425"/>
            <a:ext cx="88900" cy="257175"/>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5" name="Line 29"/>
          <p:cNvSpPr>
            <a:spLocks noChangeShapeType="1"/>
          </p:cNvSpPr>
          <p:nvPr/>
        </p:nvSpPr>
        <p:spPr bwMode="auto">
          <a:xfrm>
            <a:off x="7386638"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6" name="Line 30"/>
          <p:cNvSpPr>
            <a:spLocks noChangeShapeType="1"/>
          </p:cNvSpPr>
          <p:nvPr/>
        </p:nvSpPr>
        <p:spPr bwMode="auto">
          <a:xfrm>
            <a:off x="7654925" y="564991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47" name="Freeform 31"/>
          <p:cNvSpPr>
            <a:spLocks noChangeAspect="1"/>
          </p:cNvSpPr>
          <p:nvPr/>
        </p:nvSpPr>
        <p:spPr bwMode="auto">
          <a:xfrm>
            <a:off x="72088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Freeform 32"/>
          <p:cNvSpPr>
            <a:spLocks noChangeAspect="1"/>
          </p:cNvSpPr>
          <p:nvPr/>
        </p:nvSpPr>
        <p:spPr bwMode="auto">
          <a:xfrm>
            <a:off x="7475538" y="5575300"/>
            <a:ext cx="201612"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Freeform 33"/>
          <p:cNvSpPr>
            <a:spLocks noChangeAspect="1"/>
          </p:cNvSpPr>
          <p:nvPr/>
        </p:nvSpPr>
        <p:spPr bwMode="auto">
          <a:xfrm>
            <a:off x="7743825" y="5575300"/>
            <a:ext cx="200025" cy="1397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Text Box 34"/>
          <p:cNvSpPr txBox="1">
            <a:spLocks noChangeArrowheads="1"/>
          </p:cNvSpPr>
          <p:nvPr/>
        </p:nvSpPr>
        <p:spPr bwMode="auto">
          <a:xfrm>
            <a:off x="7612063" y="44894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1" name="Text Box 35"/>
          <p:cNvSpPr txBox="1">
            <a:spLocks noChangeArrowheads="1"/>
          </p:cNvSpPr>
          <p:nvPr/>
        </p:nvSpPr>
        <p:spPr bwMode="auto">
          <a:xfrm>
            <a:off x="7462838" y="54832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2" name="Text Box 36"/>
          <p:cNvSpPr txBox="1">
            <a:spLocks noChangeArrowheads="1"/>
          </p:cNvSpPr>
          <p:nvPr/>
        </p:nvSpPr>
        <p:spPr bwMode="auto">
          <a:xfrm>
            <a:off x="7402513" y="50911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3" name="Text Box 37"/>
          <p:cNvSpPr txBox="1">
            <a:spLocks noChangeArrowheads="1"/>
          </p:cNvSpPr>
          <p:nvPr/>
        </p:nvSpPr>
        <p:spPr bwMode="auto">
          <a:xfrm>
            <a:off x="7250113" y="5289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4" name="Text Box 38"/>
          <p:cNvSpPr txBox="1">
            <a:spLocks noChangeArrowheads="1"/>
          </p:cNvSpPr>
          <p:nvPr/>
        </p:nvSpPr>
        <p:spPr bwMode="auto">
          <a:xfrm>
            <a:off x="7702550" y="524510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55" name="Freeform 39"/>
          <p:cNvSpPr>
            <a:spLocks/>
          </p:cNvSpPr>
          <p:nvPr/>
        </p:nvSpPr>
        <p:spPr bwMode="auto">
          <a:xfrm>
            <a:off x="7354888" y="4538663"/>
            <a:ext cx="225425" cy="508000"/>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6" name="Oval 40"/>
          <p:cNvSpPr>
            <a:spLocks noChangeArrowheads="1"/>
          </p:cNvSpPr>
          <p:nvPr/>
        </p:nvSpPr>
        <p:spPr bwMode="auto">
          <a:xfrm>
            <a:off x="7591425" y="4416425"/>
            <a:ext cx="269875" cy="257175"/>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57" name="Text Box 41"/>
          <p:cNvSpPr txBox="1">
            <a:spLocks noChangeArrowheads="1"/>
          </p:cNvSpPr>
          <p:nvPr/>
        </p:nvSpPr>
        <p:spPr bwMode="auto">
          <a:xfrm>
            <a:off x="7575550" y="4400550"/>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58" name="Freeform 42"/>
          <p:cNvSpPr>
            <a:spLocks/>
          </p:cNvSpPr>
          <p:nvPr/>
        </p:nvSpPr>
        <p:spPr bwMode="auto">
          <a:xfrm>
            <a:off x="7667625" y="4673600"/>
            <a:ext cx="150813" cy="506413"/>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59" name="Text Box 43"/>
          <p:cNvSpPr txBox="1">
            <a:spLocks noChangeArrowheads="1"/>
          </p:cNvSpPr>
          <p:nvPr/>
        </p:nvSpPr>
        <p:spPr bwMode="auto">
          <a:xfrm>
            <a:off x="6705600" y="6400800"/>
            <a:ext cx="2438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Drug Abuser</a:t>
            </a:r>
          </a:p>
        </p:txBody>
      </p:sp>
      <p:sp>
        <p:nvSpPr>
          <p:cNvPr id="34860" name="Rectangle 44"/>
          <p:cNvSpPr>
            <a:spLocks noChangeArrowheads="1"/>
          </p:cNvSpPr>
          <p:nvPr/>
        </p:nvSpPr>
        <p:spPr bwMode="auto">
          <a:xfrm>
            <a:off x="7391400" y="1371600"/>
            <a:ext cx="9906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61" name="Line 45"/>
          <p:cNvSpPr>
            <a:spLocks noChangeShapeType="1"/>
          </p:cNvSpPr>
          <p:nvPr/>
        </p:nvSpPr>
        <p:spPr bwMode="auto">
          <a:xfrm>
            <a:off x="8129588" y="3587750"/>
            <a:ext cx="158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p:nvSpPr>
        <p:spPr bwMode="auto">
          <a:xfrm>
            <a:off x="6629400" y="685800"/>
            <a:ext cx="2209800" cy="27352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2926080"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600">
              <a:latin typeface="Times" pitchFamily="18" charset="0"/>
              <a:ea typeface="Osaka"/>
              <a:cs typeface="Osaka"/>
            </a:endParaRPr>
          </a:p>
        </p:txBody>
      </p:sp>
      <p:sp>
        <p:nvSpPr>
          <p:cNvPr id="34863" name="Freeform 47"/>
          <p:cNvSpPr>
            <a:spLocks/>
          </p:cNvSpPr>
          <p:nvPr/>
        </p:nvSpPr>
        <p:spPr bwMode="auto">
          <a:xfrm>
            <a:off x="7124700" y="962025"/>
            <a:ext cx="231775" cy="855663"/>
          </a:xfrm>
          <a:custGeom>
            <a:avLst/>
            <a:gdLst>
              <a:gd name="T0" fmla="*/ 2147483647 w 326"/>
              <a:gd name="T1" fmla="*/ 0 h 1040"/>
              <a:gd name="T2" fmla="*/ 2147483647 w 326"/>
              <a:gd name="T3" fmla="*/ 2147483647 h 1040"/>
              <a:gd name="T4" fmla="*/ 2147483647 w 326"/>
              <a:gd name="T5" fmla="*/ 2147483647 h 1040"/>
              <a:gd name="T6" fmla="*/ 2147483647 w 326"/>
              <a:gd name="T7" fmla="*/ 2147483647 h 1040"/>
              <a:gd name="T8" fmla="*/ 2147483647 w 326"/>
              <a:gd name="T9" fmla="*/ 2147483647 h 1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1040">
                <a:moveTo>
                  <a:pt x="326" y="0"/>
                </a:moveTo>
                <a:cubicBezTo>
                  <a:pt x="324" y="163"/>
                  <a:pt x="310" y="203"/>
                  <a:pt x="271" y="307"/>
                </a:cubicBezTo>
                <a:cubicBezTo>
                  <a:pt x="221" y="401"/>
                  <a:pt x="59" y="461"/>
                  <a:pt x="30" y="570"/>
                </a:cubicBezTo>
                <a:cubicBezTo>
                  <a:pt x="0" y="678"/>
                  <a:pt x="42" y="879"/>
                  <a:pt x="91" y="957"/>
                </a:cubicBezTo>
                <a:cubicBezTo>
                  <a:pt x="139" y="1034"/>
                  <a:pt x="218" y="1040"/>
                  <a:pt x="322" y="1035"/>
                </a:cubicBezTo>
              </a:path>
            </a:pathLst>
          </a:custGeom>
          <a:noFill/>
          <a:ln w="63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4" name="Freeform 48"/>
          <p:cNvSpPr>
            <a:spLocks/>
          </p:cNvSpPr>
          <p:nvPr/>
        </p:nvSpPr>
        <p:spPr bwMode="auto">
          <a:xfrm>
            <a:off x="7869238" y="981075"/>
            <a:ext cx="252412" cy="841375"/>
          </a:xfrm>
          <a:custGeom>
            <a:avLst/>
            <a:gdLst>
              <a:gd name="T0" fmla="*/ 2147483647 w 352"/>
              <a:gd name="T1" fmla="*/ 0 h 1024"/>
              <a:gd name="T2" fmla="*/ 2147483647 w 352"/>
              <a:gd name="T3" fmla="*/ 2147483647 h 1024"/>
              <a:gd name="T4" fmla="*/ 2147483647 w 352"/>
              <a:gd name="T5" fmla="*/ 2147483647 h 1024"/>
              <a:gd name="T6" fmla="*/ 2147483647 w 352"/>
              <a:gd name="T7" fmla="*/ 2147483647 h 1024"/>
              <a:gd name="T8" fmla="*/ 0 w 352"/>
              <a:gd name="T9" fmla="*/ 2147483647 h 10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1024">
                <a:moveTo>
                  <a:pt x="5" y="0"/>
                </a:moveTo>
                <a:cubicBezTo>
                  <a:pt x="7" y="163"/>
                  <a:pt x="8" y="199"/>
                  <a:pt x="60" y="296"/>
                </a:cubicBezTo>
                <a:cubicBezTo>
                  <a:pt x="111" y="392"/>
                  <a:pt x="271" y="471"/>
                  <a:pt x="312" y="581"/>
                </a:cubicBezTo>
                <a:cubicBezTo>
                  <a:pt x="352" y="690"/>
                  <a:pt x="352" y="881"/>
                  <a:pt x="301" y="953"/>
                </a:cubicBezTo>
                <a:cubicBezTo>
                  <a:pt x="249" y="1024"/>
                  <a:pt x="62" y="999"/>
                  <a:pt x="0" y="1011"/>
                </a:cubicBezTo>
              </a:path>
            </a:pathLst>
          </a:custGeom>
          <a:noFill/>
          <a:ln w="3175"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5" name="Line 49"/>
          <p:cNvSpPr>
            <a:spLocks noChangeShapeType="1"/>
          </p:cNvSpPr>
          <p:nvPr/>
        </p:nvSpPr>
        <p:spPr bwMode="auto">
          <a:xfrm>
            <a:off x="7526338" y="1812925"/>
            <a:ext cx="142875" cy="0"/>
          </a:xfrm>
          <a:prstGeom prst="line">
            <a:avLst/>
          </a:prstGeom>
          <a:noFill/>
          <a:ln w="7620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6" name="Freeform 50"/>
          <p:cNvSpPr>
            <a:spLocks/>
          </p:cNvSpPr>
          <p:nvPr/>
        </p:nvSpPr>
        <p:spPr bwMode="auto">
          <a:xfrm>
            <a:off x="7346950"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chemeClr val="tx1"/>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7" name="Freeform 51"/>
          <p:cNvSpPr>
            <a:spLocks/>
          </p:cNvSpPr>
          <p:nvPr/>
        </p:nvSpPr>
        <p:spPr bwMode="auto">
          <a:xfrm>
            <a:off x="7667625" y="1666875"/>
            <a:ext cx="185738" cy="153988"/>
          </a:xfrm>
          <a:custGeom>
            <a:avLst/>
            <a:gdLst>
              <a:gd name="T0" fmla="*/ 0 w 2124"/>
              <a:gd name="T1" fmla="*/ 2147483647 h 1308"/>
              <a:gd name="T2" fmla="*/ 2147483647 w 2124"/>
              <a:gd name="T3" fmla="*/ 0 h 1308"/>
              <a:gd name="T4" fmla="*/ 2147483647 w 2124"/>
              <a:gd name="T5" fmla="*/ 2147483647 h 1308"/>
              <a:gd name="T6" fmla="*/ 0 60000 65536"/>
              <a:gd name="T7" fmla="*/ 0 60000 65536"/>
              <a:gd name="T8" fmla="*/ 0 60000 65536"/>
            </a:gdLst>
            <a:ahLst/>
            <a:cxnLst>
              <a:cxn ang="T6">
                <a:pos x="T0" y="T1"/>
              </a:cxn>
              <a:cxn ang="T7">
                <a:pos x="T2" y="T3"/>
              </a:cxn>
              <a:cxn ang="T8">
                <a:pos x="T4" y="T5"/>
              </a:cxn>
            </a:cxnLst>
            <a:rect l="0" t="0" r="r" b="b"/>
            <a:pathLst>
              <a:path w="2124" h="1308">
                <a:moveTo>
                  <a:pt x="0" y="1308"/>
                </a:moveTo>
                <a:cubicBezTo>
                  <a:pt x="0" y="456"/>
                  <a:pt x="456" y="0"/>
                  <a:pt x="1056" y="0"/>
                </a:cubicBezTo>
                <a:cubicBezTo>
                  <a:pt x="1656" y="0"/>
                  <a:pt x="2124" y="444"/>
                  <a:pt x="2112" y="1308"/>
                </a:cubicBezTo>
              </a:path>
            </a:pathLst>
          </a:custGeom>
          <a:noFill/>
          <a:ln w="76200" cap="flat" cmpd="sng">
            <a:solidFill>
              <a:srgbClr val="FF0000"/>
            </a:solidFill>
            <a:prstDash val="solid"/>
            <a:round/>
            <a:headEnd type="none" w="med" len="med"/>
            <a:tailEnd type="none" w="med" len="med"/>
          </a:ln>
          <a:effectLst/>
          <a:scene3d>
            <a:camera prst="legacyObliqueTopRight"/>
            <a:lightRig rig="legacyFlat3" dir="b"/>
          </a:scene3d>
          <a:sp3d extrusionH="227000" prstMaterial="legacyMatte">
            <a:bevelT w="13500" h="13500" prst="angle"/>
            <a:bevelB w="13500" h="13500" prst="angle"/>
            <a:extrusionClr>
              <a:srgbClr val="FF0000"/>
            </a:extrusionClr>
          </a:sp3d>
          <a:extLst>
            <a:ext uri="{909E8E84-426E-40DD-AFC4-6F175D3DCCD1}">
              <a14:hiddenFill xmlns:a14="http://schemas.microsoft.com/office/drawing/2010/main">
                <a:gradFill rotWithShape="0">
                  <a:gsLst>
                    <a:gs pos="0">
                      <a:srgbClr val="FFEBFA"/>
                    </a:gs>
                    <a:gs pos="30000">
                      <a:srgbClr val="C4D6EB"/>
                    </a:gs>
                    <a:gs pos="60001">
                      <a:srgbClr val="85C2FF"/>
                    </a:gs>
                    <a:gs pos="100000">
                      <a:srgbClr val="5E9EFF"/>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8" name="Freeform 52"/>
          <p:cNvSpPr>
            <a:spLocks/>
          </p:cNvSpPr>
          <p:nvPr/>
        </p:nvSpPr>
        <p:spPr bwMode="auto">
          <a:xfrm>
            <a:off x="7154863" y="2489200"/>
            <a:ext cx="87312"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69" name="Freeform 53"/>
          <p:cNvSpPr>
            <a:spLocks/>
          </p:cNvSpPr>
          <p:nvPr/>
        </p:nvSpPr>
        <p:spPr bwMode="auto">
          <a:xfrm flipH="1">
            <a:off x="7956550" y="2489200"/>
            <a:ext cx="88900" cy="239713"/>
          </a:xfrm>
          <a:custGeom>
            <a:avLst/>
            <a:gdLst>
              <a:gd name="T0" fmla="*/ 2147483647 w 144"/>
              <a:gd name="T1" fmla="*/ 2147483647 h 336"/>
              <a:gd name="T2" fmla="*/ 0 w 144"/>
              <a:gd name="T3" fmla="*/ 2147483647 h 336"/>
              <a:gd name="T4" fmla="*/ 2147483647 w 144"/>
              <a:gd name="T5" fmla="*/ 0 h 336"/>
              <a:gd name="T6" fmla="*/ 0 60000 65536"/>
              <a:gd name="T7" fmla="*/ 0 60000 65536"/>
              <a:gd name="T8" fmla="*/ 0 60000 65536"/>
            </a:gdLst>
            <a:ahLst/>
            <a:cxnLst>
              <a:cxn ang="T6">
                <a:pos x="T0" y="T1"/>
              </a:cxn>
              <a:cxn ang="T7">
                <a:pos x="T2" y="T3"/>
              </a:cxn>
              <a:cxn ang="T8">
                <a:pos x="T4" y="T5"/>
              </a:cxn>
            </a:cxnLst>
            <a:rect l="0" t="0" r="r" b="b"/>
            <a:pathLst>
              <a:path w="144" h="336">
                <a:moveTo>
                  <a:pt x="144" y="336"/>
                </a:moveTo>
                <a:cubicBezTo>
                  <a:pt x="72" y="244"/>
                  <a:pt x="0" y="152"/>
                  <a:pt x="0" y="96"/>
                </a:cubicBezTo>
                <a:cubicBezTo>
                  <a:pt x="0" y="40"/>
                  <a:pt x="120" y="16"/>
                  <a:pt x="144" y="0"/>
                </a:cubicBezTo>
              </a:path>
            </a:pathLst>
          </a:custGeom>
          <a:noFill/>
          <a:ln w="57150" cap="flat" cmpd="sng">
            <a:solidFill>
              <a:schemeClr val="tx1"/>
            </a:solidFill>
            <a:prstDash val="solid"/>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0" name="Line 54"/>
          <p:cNvSpPr>
            <a:spLocks noChangeShapeType="1"/>
          </p:cNvSpPr>
          <p:nvPr/>
        </p:nvSpPr>
        <p:spPr bwMode="auto">
          <a:xfrm>
            <a:off x="7421563"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1" name="Line 55"/>
          <p:cNvSpPr>
            <a:spLocks noChangeShapeType="1"/>
          </p:cNvSpPr>
          <p:nvPr/>
        </p:nvSpPr>
        <p:spPr bwMode="auto">
          <a:xfrm>
            <a:off x="7689850" y="2455863"/>
            <a:ext cx="88900" cy="0"/>
          </a:xfrm>
          <a:prstGeom prst="line">
            <a:avLst/>
          </a:prstGeom>
          <a:noFill/>
          <a:ln w="57150">
            <a:solidFill>
              <a:schemeClr val="tx1"/>
            </a:solidFill>
            <a:round/>
            <a:headEnd type="none" w="sm" len="sm"/>
            <a:tailEnd type="none" w="sm" len="sm"/>
          </a:ln>
          <a:effectLst/>
          <a:scene3d>
            <a:camera prst="legacyObliqueTopRight"/>
            <a:lightRig rig="legacyFlat3" dir="b"/>
          </a:scene3d>
          <a:sp3d extrusionH="2270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4872" name="Freeform 56"/>
          <p:cNvSpPr>
            <a:spLocks noChangeAspect="1"/>
          </p:cNvSpPr>
          <p:nvPr/>
        </p:nvSpPr>
        <p:spPr bwMode="auto">
          <a:xfrm>
            <a:off x="7242175" y="2389188"/>
            <a:ext cx="201613"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Freeform 57"/>
          <p:cNvSpPr>
            <a:spLocks noChangeAspect="1"/>
          </p:cNvSpPr>
          <p:nvPr/>
        </p:nvSpPr>
        <p:spPr bwMode="auto">
          <a:xfrm>
            <a:off x="7510463" y="2389188"/>
            <a:ext cx="201612"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4" name="Freeform 58"/>
          <p:cNvSpPr>
            <a:spLocks noChangeAspect="1"/>
          </p:cNvSpPr>
          <p:nvPr/>
        </p:nvSpPr>
        <p:spPr bwMode="auto">
          <a:xfrm>
            <a:off x="7778750" y="23891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Text Box 59"/>
          <p:cNvSpPr txBox="1">
            <a:spLocks noChangeArrowheads="1"/>
          </p:cNvSpPr>
          <p:nvPr/>
        </p:nvSpPr>
        <p:spPr bwMode="auto">
          <a:xfrm>
            <a:off x="7648575" y="136207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6" name="Text Box 60"/>
          <p:cNvSpPr txBox="1">
            <a:spLocks noChangeArrowheads="1"/>
          </p:cNvSpPr>
          <p:nvPr/>
        </p:nvSpPr>
        <p:spPr bwMode="auto">
          <a:xfrm>
            <a:off x="7497763" y="230346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7" name="Text Box 61"/>
          <p:cNvSpPr txBox="1">
            <a:spLocks noChangeArrowheads="1"/>
          </p:cNvSpPr>
          <p:nvPr/>
        </p:nvSpPr>
        <p:spPr bwMode="auto">
          <a:xfrm>
            <a:off x="7435850" y="1941513"/>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8" name="Text Box 62"/>
          <p:cNvSpPr txBox="1">
            <a:spLocks noChangeArrowheads="1"/>
          </p:cNvSpPr>
          <p:nvPr/>
        </p:nvSpPr>
        <p:spPr bwMode="auto">
          <a:xfrm>
            <a:off x="7283450" y="2122488"/>
            <a:ext cx="3302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79" name="Text Box 63"/>
          <p:cNvSpPr txBox="1">
            <a:spLocks noChangeArrowheads="1"/>
          </p:cNvSpPr>
          <p:nvPr/>
        </p:nvSpPr>
        <p:spPr bwMode="auto">
          <a:xfrm>
            <a:off x="7737475" y="2084388"/>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0" name="Freeform 64"/>
          <p:cNvSpPr>
            <a:spLocks/>
          </p:cNvSpPr>
          <p:nvPr/>
        </p:nvSpPr>
        <p:spPr bwMode="auto">
          <a:xfrm>
            <a:off x="7388225" y="1431925"/>
            <a:ext cx="227013" cy="468313"/>
          </a:xfrm>
          <a:custGeom>
            <a:avLst/>
            <a:gdLst>
              <a:gd name="T0" fmla="*/ 2147483647 w 316"/>
              <a:gd name="T1" fmla="*/ 0 h 569"/>
              <a:gd name="T2" fmla="*/ 2147483647 w 316"/>
              <a:gd name="T3" fmla="*/ 2147483647 h 569"/>
              <a:gd name="T4" fmla="*/ 2147483647 w 316"/>
              <a:gd name="T5" fmla="*/ 2147483647 h 569"/>
              <a:gd name="T6" fmla="*/ 2147483647 w 316"/>
              <a:gd name="T7" fmla="*/ 2147483647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6" h="569">
                <a:moveTo>
                  <a:pt x="316" y="0"/>
                </a:moveTo>
                <a:cubicBezTo>
                  <a:pt x="272" y="29"/>
                  <a:pt x="104" y="87"/>
                  <a:pt x="53" y="164"/>
                </a:cubicBezTo>
                <a:cubicBezTo>
                  <a:pt x="1" y="240"/>
                  <a:pt x="0" y="392"/>
                  <a:pt x="9" y="460"/>
                </a:cubicBezTo>
                <a:cubicBezTo>
                  <a:pt x="17" y="527"/>
                  <a:pt x="83" y="546"/>
                  <a:pt x="103" y="569"/>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1" name="Oval 65"/>
          <p:cNvSpPr>
            <a:spLocks noChangeArrowheads="1"/>
          </p:cNvSpPr>
          <p:nvPr/>
        </p:nvSpPr>
        <p:spPr bwMode="auto">
          <a:xfrm>
            <a:off x="7624763" y="1319213"/>
            <a:ext cx="269875" cy="234950"/>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2" name="Text Box 66"/>
          <p:cNvSpPr txBox="1">
            <a:spLocks noChangeArrowheads="1"/>
          </p:cNvSpPr>
          <p:nvPr/>
        </p:nvSpPr>
        <p:spPr bwMode="auto">
          <a:xfrm>
            <a:off x="7470775" y="2093913"/>
            <a:ext cx="3730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83" name="Text Box 67"/>
          <p:cNvSpPr txBox="1">
            <a:spLocks noChangeArrowheads="1"/>
          </p:cNvSpPr>
          <p:nvPr/>
        </p:nvSpPr>
        <p:spPr bwMode="auto">
          <a:xfrm>
            <a:off x="7602538" y="1304925"/>
            <a:ext cx="330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p>
        </p:txBody>
      </p:sp>
      <p:sp>
        <p:nvSpPr>
          <p:cNvPr id="34884" name="Freeform 68"/>
          <p:cNvSpPr>
            <a:spLocks/>
          </p:cNvSpPr>
          <p:nvPr/>
        </p:nvSpPr>
        <p:spPr bwMode="auto">
          <a:xfrm>
            <a:off x="7702550" y="1554163"/>
            <a:ext cx="150813" cy="469900"/>
          </a:xfrm>
          <a:custGeom>
            <a:avLst/>
            <a:gdLst>
              <a:gd name="T0" fmla="*/ 0 w 211"/>
              <a:gd name="T1" fmla="*/ 2147483647 h 569"/>
              <a:gd name="T2" fmla="*/ 2147483647 w 211"/>
              <a:gd name="T3" fmla="*/ 2147483647 h 569"/>
              <a:gd name="T4" fmla="*/ 2147483647 w 211"/>
              <a:gd name="T5" fmla="*/ 2147483647 h 569"/>
              <a:gd name="T6" fmla="*/ 2147483647 w 211"/>
              <a:gd name="T7" fmla="*/ 0 h 5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569">
                <a:moveTo>
                  <a:pt x="0" y="569"/>
                </a:moveTo>
                <a:cubicBezTo>
                  <a:pt x="9" y="565"/>
                  <a:pt x="24" y="569"/>
                  <a:pt x="55" y="547"/>
                </a:cubicBezTo>
                <a:cubicBezTo>
                  <a:pt x="85" y="524"/>
                  <a:pt x="160" y="524"/>
                  <a:pt x="186" y="433"/>
                </a:cubicBezTo>
                <a:cubicBezTo>
                  <a:pt x="211" y="341"/>
                  <a:pt x="203" y="90"/>
                  <a:pt x="208" y="0"/>
                </a:cubicBezTo>
              </a:path>
            </a:pathLst>
          </a:custGeom>
          <a:noFill/>
          <a:ln w="28575"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85" name="AutoShape 69"/>
          <p:cNvSpPr>
            <a:spLocks noChangeArrowheads="1"/>
          </p:cNvSpPr>
          <p:nvPr/>
        </p:nvSpPr>
        <p:spPr bwMode="auto">
          <a:xfrm>
            <a:off x="7366000" y="2559050"/>
            <a:ext cx="385763" cy="434975"/>
          </a:xfrm>
          <a:prstGeom prst="downArrow">
            <a:avLst>
              <a:gd name="adj1" fmla="val 50000"/>
              <a:gd name="adj2" fmla="val 28189"/>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4886" name="Text Box 70"/>
          <p:cNvSpPr txBox="1">
            <a:spLocks noChangeArrowheads="1"/>
          </p:cNvSpPr>
          <p:nvPr/>
        </p:nvSpPr>
        <p:spPr bwMode="auto">
          <a:xfrm>
            <a:off x="6588125" y="3006725"/>
            <a:ext cx="24336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200" b="1" dirty="0">
                <a:solidFill>
                  <a:srgbClr val="FF0000"/>
                </a:solidFill>
                <a:latin typeface="+mj-lt"/>
                <a:ea typeface="Osaka"/>
                <a:cs typeface="Osaka"/>
              </a:rPr>
              <a:t>Reward Circuits</a:t>
            </a:r>
          </a:p>
        </p:txBody>
      </p:sp>
      <p:sp>
        <p:nvSpPr>
          <p:cNvPr id="34887" name="Freeform 71"/>
          <p:cNvSpPr>
            <a:spLocks noChangeAspect="1"/>
          </p:cNvSpPr>
          <p:nvPr/>
        </p:nvSpPr>
        <p:spPr bwMode="auto">
          <a:xfrm>
            <a:off x="7948613" y="2422525"/>
            <a:ext cx="201612" cy="904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Freeform 72"/>
          <p:cNvSpPr>
            <a:spLocks noChangeAspect="1"/>
          </p:cNvSpPr>
          <p:nvPr/>
        </p:nvSpPr>
        <p:spPr bwMode="auto">
          <a:xfrm>
            <a:off x="7083425" y="2422525"/>
            <a:ext cx="200025" cy="128588"/>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Freeform 73"/>
          <p:cNvSpPr>
            <a:spLocks noChangeAspect="1"/>
          </p:cNvSpPr>
          <p:nvPr/>
        </p:nvSpPr>
        <p:spPr bwMode="auto">
          <a:xfrm>
            <a:off x="7372350"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0" name="Freeform 74"/>
          <p:cNvSpPr>
            <a:spLocks noChangeAspect="1"/>
          </p:cNvSpPr>
          <p:nvPr/>
        </p:nvSpPr>
        <p:spPr bwMode="auto">
          <a:xfrm>
            <a:off x="7661275" y="2376488"/>
            <a:ext cx="200025" cy="127000"/>
          </a:xfrm>
          <a:custGeom>
            <a:avLst/>
            <a:gdLst>
              <a:gd name="T0" fmla="*/ 2147483647 w 3120"/>
              <a:gd name="T1" fmla="*/ 2147483647 h 1741"/>
              <a:gd name="T2" fmla="*/ 2147483647 w 3120"/>
              <a:gd name="T3" fmla="*/ 2147483647 h 1741"/>
              <a:gd name="T4" fmla="*/ 2147483647 w 3120"/>
              <a:gd name="T5" fmla="*/ 2147483647 h 1741"/>
              <a:gd name="T6" fmla="*/ 2147483647 w 3120"/>
              <a:gd name="T7" fmla="*/ 2147483647 h 1741"/>
              <a:gd name="T8" fmla="*/ 2147483647 w 3120"/>
              <a:gd name="T9" fmla="*/ 2147483647 h 17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0" h="1741">
                <a:moveTo>
                  <a:pt x="792" y="8"/>
                </a:moveTo>
                <a:cubicBezTo>
                  <a:pt x="186" y="16"/>
                  <a:pt x="0" y="1741"/>
                  <a:pt x="1560" y="1741"/>
                </a:cubicBezTo>
                <a:cubicBezTo>
                  <a:pt x="3120" y="1741"/>
                  <a:pt x="2996" y="32"/>
                  <a:pt x="2352" y="32"/>
                </a:cubicBezTo>
                <a:cubicBezTo>
                  <a:pt x="1708" y="32"/>
                  <a:pt x="2489" y="1230"/>
                  <a:pt x="1560" y="1230"/>
                </a:cubicBezTo>
                <a:cubicBezTo>
                  <a:pt x="630" y="1230"/>
                  <a:pt x="1398" y="0"/>
                  <a:pt x="792" y="8"/>
                </a:cubicBezTo>
                <a:close/>
              </a:path>
            </a:pathLst>
          </a:custGeom>
          <a:solidFill>
            <a:srgbClr val="66FFFF"/>
          </a:solidFill>
          <a:ln w="38100" cap="flat" cmpd="sng">
            <a:solidFill>
              <a:srgbClr val="66FF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Text Box 75"/>
          <p:cNvSpPr txBox="1">
            <a:spLocks noChangeArrowheads="1"/>
          </p:cNvSpPr>
          <p:nvPr/>
        </p:nvSpPr>
        <p:spPr bwMode="auto">
          <a:xfrm>
            <a:off x="7948613"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2" name="Text Box 76"/>
          <p:cNvSpPr txBox="1">
            <a:spLocks noChangeArrowheads="1"/>
          </p:cNvSpPr>
          <p:nvPr/>
        </p:nvSpPr>
        <p:spPr bwMode="auto">
          <a:xfrm>
            <a:off x="7081838" y="2351088"/>
            <a:ext cx="373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3" name="Text Box 77"/>
          <p:cNvSpPr txBox="1">
            <a:spLocks noChangeArrowheads="1"/>
          </p:cNvSpPr>
          <p:nvPr/>
        </p:nvSpPr>
        <p:spPr bwMode="auto">
          <a:xfrm>
            <a:off x="7661275"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4" name="Text Box 78"/>
          <p:cNvSpPr txBox="1">
            <a:spLocks noChangeArrowheads="1"/>
          </p:cNvSpPr>
          <p:nvPr/>
        </p:nvSpPr>
        <p:spPr bwMode="auto">
          <a:xfrm>
            <a:off x="7820025" y="2174875"/>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5" name="Text Box 79"/>
          <p:cNvSpPr txBox="1">
            <a:spLocks noChangeArrowheads="1"/>
          </p:cNvSpPr>
          <p:nvPr/>
        </p:nvSpPr>
        <p:spPr bwMode="auto">
          <a:xfrm>
            <a:off x="7207250" y="2305050"/>
            <a:ext cx="373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800" b="1">
                <a:solidFill>
                  <a:srgbClr val="4D4D4D"/>
                </a:solidFill>
                <a:latin typeface="Helvetica" pitchFamily="34" charset="0"/>
                <a:ea typeface="Osaka"/>
                <a:cs typeface="Osaka"/>
              </a:rPr>
              <a:t>DA</a:t>
            </a:r>
            <a:r>
              <a:rPr lang="en-US" altLang="en-US" sz="1200" b="1">
                <a:solidFill>
                  <a:srgbClr val="4D4D4D"/>
                </a:solidFill>
                <a:latin typeface="Helvetica" pitchFamily="34" charset="0"/>
                <a:ea typeface="Osaka"/>
                <a:cs typeface="Osaka"/>
              </a:rPr>
              <a:t> </a:t>
            </a:r>
          </a:p>
        </p:txBody>
      </p:sp>
      <p:sp>
        <p:nvSpPr>
          <p:cNvPr id="34896" name="Text Box 80"/>
          <p:cNvSpPr txBox="1">
            <a:spLocks noChangeArrowheads="1"/>
          </p:cNvSpPr>
          <p:nvPr/>
        </p:nvSpPr>
        <p:spPr bwMode="auto">
          <a:xfrm>
            <a:off x="6477000" y="3352800"/>
            <a:ext cx="2667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50000"/>
              </a:spcBef>
              <a:buClrTx/>
              <a:buSzTx/>
              <a:buFontTx/>
              <a:buNone/>
              <a:defRPr/>
            </a:pPr>
            <a:r>
              <a:rPr lang="en-US" altLang="en-US" sz="2200" b="1" i="1">
                <a:solidFill>
                  <a:srgbClr val="FFFFFF"/>
                </a:solidFill>
                <a:latin typeface="+mj-lt"/>
                <a:ea typeface="Osaka"/>
                <a:cs typeface="Osaka"/>
              </a:rPr>
              <a:t>Non-Drug Abuser</a:t>
            </a:r>
          </a:p>
        </p:txBody>
      </p:sp>
      <p:sp>
        <p:nvSpPr>
          <p:cNvPr id="34897" name="Text Box 81"/>
          <p:cNvSpPr txBox="1">
            <a:spLocks noChangeArrowheads="1"/>
          </p:cNvSpPr>
          <p:nvPr/>
        </p:nvSpPr>
        <p:spPr bwMode="auto">
          <a:xfrm>
            <a:off x="779463" y="5930900"/>
            <a:ext cx="1217612" cy="4619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Heroin</a:t>
            </a:r>
          </a:p>
        </p:txBody>
      </p:sp>
      <p:pic>
        <p:nvPicPr>
          <p:cNvPr id="34898" name="Picture 82"/>
          <p:cNvPicPr>
            <a:picLocks noChangeAspect="1" noChangeArrowheads="1"/>
          </p:cNvPicPr>
          <p:nvPr/>
        </p:nvPicPr>
        <p:blipFill>
          <a:blip r:embed="rId12" cstate="print">
            <a:extLst>
              <a:ext uri="{28A0092B-C50C-407E-A947-70E740481C1C}">
                <a14:useLocalDpi xmlns:a14="http://schemas.microsoft.com/office/drawing/2010/main" val="0"/>
              </a:ext>
            </a:extLst>
          </a:blip>
          <a:srcRect t="33333" b="31111"/>
          <a:stretch>
            <a:fillRect/>
          </a:stretch>
        </p:blipFill>
        <p:spPr bwMode="auto">
          <a:xfrm>
            <a:off x="2074863" y="1816100"/>
            <a:ext cx="3200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99" name="Picture 83" descr="tina-meth-pi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4938" y="2032000"/>
            <a:ext cx="1762125" cy="1320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900" name="Text Box 84"/>
          <p:cNvSpPr txBox="1">
            <a:spLocks noChangeArrowheads="1"/>
          </p:cNvSpPr>
          <p:nvPr/>
        </p:nvSpPr>
        <p:spPr bwMode="auto">
          <a:xfrm>
            <a:off x="973138" y="2868613"/>
            <a:ext cx="966787" cy="4619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300" b="1">
                <a:solidFill>
                  <a:srgbClr val="FFFF00"/>
                </a:solidFill>
                <a:latin typeface="+mj-lt"/>
                <a:ea typeface="Osaka"/>
                <a:cs typeface="Osaka"/>
              </a:rPr>
              <a:t>Meth</a:t>
            </a:r>
          </a:p>
        </p:txBody>
      </p:sp>
      <p:sp>
        <p:nvSpPr>
          <p:cNvPr id="34901" name="Text Box 85"/>
          <p:cNvSpPr txBox="1">
            <a:spLocks noChangeArrowheads="1"/>
          </p:cNvSpPr>
          <p:nvPr/>
        </p:nvSpPr>
        <p:spPr bwMode="auto">
          <a:xfrm>
            <a:off x="-541338" y="-50800"/>
            <a:ext cx="99822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defRPr/>
            </a:pPr>
            <a:r>
              <a:rPr lang="en-US" altLang="en-US" sz="2800" b="1" dirty="0">
                <a:solidFill>
                  <a:srgbClr val="FBFF07"/>
                </a:solidFill>
                <a:latin typeface="Microsoft Sans Serif" pitchFamily="34" charset="0"/>
                <a:ea typeface="Osaka"/>
                <a:cs typeface="Microsoft Sans Serif" pitchFamily="34" charset="0"/>
              </a:rPr>
              <a:t>Dopamine D2 Receptors are  Lower in Addiction</a:t>
            </a:r>
            <a:endParaRPr lang="en-US" altLang="en-US" sz="2800" b="1" dirty="0">
              <a:solidFill>
                <a:schemeClr val="bg1"/>
              </a:solidFill>
              <a:latin typeface="Microsoft Sans Serif" pitchFamily="34" charset="0"/>
              <a:ea typeface="Osaka"/>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34E5FBC8-95C2-43F5-949A-D04ADB8A2E90}" type="slidenum">
              <a:rPr lang="en-US" smtClean="0"/>
              <a:pPr>
                <a:defRPr/>
              </a:pPr>
              <a:t>18</a:t>
            </a:fld>
            <a:endParaRPr lang="en-US"/>
          </a:p>
        </p:txBody>
      </p:sp>
    </p:spTree>
    <p:extLst>
      <p:ext uri="{BB962C8B-B14F-4D97-AF65-F5344CB8AC3E}">
        <p14:creationId xmlns:p14="http://schemas.microsoft.com/office/powerpoint/2010/main" val="76773562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777219" name="Rectangle 3"/>
          <p:cNvSpPr>
            <a:spLocks noGrp="1" noChangeArrowheads="1"/>
          </p:cNvSpPr>
          <p:nvPr>
            <p:ph type="title"/>
          </p:nvPr>
        </p:nvSpPr>
        <p:spPr>
          <a:xfrm>
            <a:off x="0" y="381000"/>
            <a:ext cx="9144000" cy="762000"/>
          </a:xfrm>
          <a:extLst>
            <a:ext uri="{909E8E84-426E-40DD-AFC4-6F175D3DCCD1}">
              <a14:hiddenFill xmlns:a14="http://schemas.microsoft.com/office/drawing/2010/main">
                <a:solidFill>
                  <a:schemeClr val="tx1"/>
                </a:solidFill>
              </a14:hiddenFill>
            </a:ext>
          </a:extLst>
        </p:spPr>
        <p:txBody>
          <a:bodyPr>
            <a:normAutofit fontScale="90000"/>
          </a:bodyPr>
          <a:lstStyle/>
          <a:p>
            <a:pPr algn="ctr" eaLnBrk="1" hangingPunct="1">
              <a:defRPr/>
            </a:pPr>
            <a:r>
              <a:rPr lang="en-US" sz="3200" dirty="0">
                <a:solidFill>
                  <a:srgbClr val="FFFF00"/>
                </a:solidFill>
                <a:latin typeface="Microsoft Sans Serif" pitchFamily="34" charset="0"/>
                <a:cs typeface="Microsoft Sans Serif" pitchFamily="34" charset="0"/>
              </a:rPr>
              <a:t>PET Scan of Long-Term Impact of </a:t>
            </a:r>
            <a:r>
              <a:rPr lang="en-US" sz="3200" dirty="0" smtClean="0">
                <a:solidFill>
                  <a:srgbClr val="FFFF00"/>
                </a:solidFill>
                <a:latin typeface="Microsoft Sans Serif" pitchFamily="34" charset="0"/>
                <a:cs typeface="Microsoft Sans Serif" pitchFamily="34" charset="0"/>
              </a:rPr>
              <a:t/>
            </a:r>
            <a:br>
              <a:rPr lang="en-US" sz="3200" dirty="0" smtClean="0">
                <a:solidFill>
                  <a:srgbClr val="FFFF00"/>
                </a:solidFill>
                <a:latin typeface="Microsoft Sans Serif" pitchFamily="34" charset="0"/>
                <a:cs typeface="Microsoft Sans Serif" pitchFamily="34" charset="0"/>
              </a:rPr>
            </a:br>
            <a:r>
              <a:rPr lang="en-US" sz="3200" dirty="0" smtClean="0">
                <a:solidFill>
                  <a:srgbClr val="FFFF00"/>
                </a:solidFill>
                <a:latin typeface="Microsoft Sans Serif" pitchFamily="34" charset="0"/>
                <a:cs typeface="Microsoft Sans Serif" pitchFamily="34" charset="0"/>
              </a:rPr>
              <a:t>Methamphetamine </a:t>
            </a:r>
            <a:r>
              <a:rPr lang="en-US" sz="3200" dirty="0">
                <a:solidFill>
                  <a:srgbClr val="FFFF00"/>
                </a:solidFill>
                <a:latin typeface="Microsoft Sans Serif" pitchFamily="34" charset="0"/>
                <a:cs typeface="Microsoft Sans Serif" pitchFamily="34" charset="0"/>
              </a:rPr>
              <a:t>on the Brain </a:t>
            </a:r>
          </a:p>
        </p:txBody>
      </p:sp>
      <p:graphicFrame>
        <p:nvGraphicFramePr>
          <p:cNvPr id="29700" name="Object 4"/>
          <p:cNvGraphicFramePr>
            <a:graphicFrameLocks noChangeAspect="1"/>
          </p:cNvGraphicFramePr>
          <p:nvPr/>
        </p:nvGraphicFramePr>
        <p:xfrm>
          <a:off x="7696200" y="2419350"/>
          <a:ext cx="685800" cy="2381250"/>
        </p:xfrm>
        <a:graphic>
          <a:graphicData uri="http://schemas.openxmlformats.org/presentationml/2006/ole">
            <mc:AlternateContent xmlns:mc="http://schemas.openxmlformats.org/markup-compatibility/2006">
              <mc:Choice xmlns:v="urn:schemas-microsoft-com:vml" Requires="v">
                <p:oleObj spid="_x0000_s239882" name="Bitmap Image" r:id="rId4" imgW="581106" imgH="2019048" progId="PBrush">
                  <p:embed/>
                </p:oleObj>
              </mc:Choice>
              <mc:Fallback>
                <p:oleObj name="Bitmap Image" r:id="rId4" imgW="581106" imgH="2019048" progId="PBrush">
                  <p:embed/>
                  <p:pic>
                    <p:nvPicPr>
                      <p:cNvPr id="297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41935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1" name="Object 5"/>
          <p:cNvGraphicFramePr>
            <a:graphicFrameLocks noChangeAspect="1"/>
          </p:cNvGraphicFramePr>
          <p:nvPr/>
        </p:nvGraphicFramePr>
        <p:xfrm>
          <a:off x="1304925" y="2309813"/>
          <a:ext cx="6315075" cy="1492250"/>
        </p:xfrm>
        <a:graphic>
          <a:graphicData uri="http://schemas.openxmlformats.org/presentationml/2006/ole">
            <mc:AlternateContent xmlns:mc="http://schemas.openxmlformats.org/markup-compatibility/2006">
              <mc:Choice xmlns:v="urn:schemas-microsoft-com:vml" Requires="v">
                <p:oleObj spid="_x0000_s239883" name="Bitmap Image" r:id="rId6" imgW="4390476" imgH="1171429" progId="PBrush">
                  <p:embed/>
                </p:oleObj>
              </mc:Choice>
              <mc:Fallback>
                <p:oleObj name="Bitmap Image" r:id="rId6" imgW="4390476" imgH="1171429" progId="PBrush">
                  <p:embed/>
                  <p:pic>
                    <p:nvPicPr>
                      <p:cNvPr id="777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2309813"/>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22" name="Object 6"/>
          <p:cNvGraphicFramePr>
            <a:graphicFrameLocks noChangeAspect="1"/>
          </p:cNvGraphicFramePr>
          <p:nvPr/>
        </p:nvGraphicFramePr>
        <p:xfrm>
          <a:off x="1314450" y="3551238"/>
          <a:ext cx="6275388" cy="1554162"/>
        </p:xfrm>
        <a:graphic>
          <a:graphicData uri="http://schemas.openxmlformats.org/presentationml/2006/ole">
            <mc:AlternateContent xmlns:mc="http://schemas.openxmlformats.org/markup-compatibility/2006">
              <mc:Choice xmlns:v="urn:schemas-microsoft-com:vml" Requires="v">
                <p:oleObj spid="_x0000_s239884" name="Bitmap Image" r:id="rId8" imgW="4323810" imgH="1209524" progId="PBrush">
                  <p:embed/>
                </p:oleObj>
              </mc:Choice>
              <mc:Fallback>
                <p:oleObj name="Bitmap Image" r:id="rId8" imgW="4323810" imgH="1209524" progId="PBrush">
                  <p:embed/>
                  <p:pic>
                    <p:nvPicPr>
                      <p:cNvPr id="777222"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3551238"/>
                        <a:ext cx="6275388"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39885" name="Bitmap Image" r:id="rId10" imgW="4180952" imgH="314286" progId="PBrush">
                  <p:embed/>
                </p:oleObj>
              </mc:Choice>
              <mc:Fallback>
                <p:oleObj name="Bitmap Image" r:id="rId10" imgW="4180952" imgH="314286" progId="PBrush">
                  <p:embed/>
                  <p:pic>
                    <p:nvPicPr>
                      <p:cNvPr id="2970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7053C5-D699-45F8-AC4F-F2E105A7609F}" type="slidenum">
              <a:rPr lang="en-US" smtClean="0"/>
              <a:pPr>
                <a:defRPr/>
              </a:pPr>
              <a:t>19</a:t>
            </a:fld>
            <a:endParaRPr lang="en-US"/>
          </a:p>
        </p:txBody>
      </p:sp>
    </p:spTree>
    <p:extLst>
      <p:ext uri="{BB962C8B-B14F-4D97-AF65-F5344CB8AC3E}">
        <p14:creationId xmlns:p14="http://schemas.microsoft.com/office/powerpoint/2010/main" val="9958975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7221"/>
                                        </p:tgtEl>
                                        <p:attrNameLst>
                                          <p:attrName>style.visibility</p:attrName>
                                        </p:attrNameLst>
                                      </p:cBhvr>
                                      <p:to>
                                        <p:strVal val="visible"/>
                                      </p:to>
                                    </p:set>
                                    <p:animEffect transition="in" filter="wipe(up)">
                                      <p:cBhvr>
                                        <p:cTn id="7" dur="500"/>
                                        <p:tgtEl>
                                          <p:spTgt spid="777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77222"/>
                                        </p:tgtEl>
                                        <p:attrNameLst>
                                          <p:attrName>style.visibility</p:attrName>
                                        </p:attrNameLst>
                                      </p:cBhvr>
                                      <p:to>
                                        <p:strVal val="visible"/>
                                      </p:to>
                                    </p:set>
                                    <p:animEffect transition="in" filter="wipe(up)">
                                      <p:cBhvr>
                                        <p:cTn id="12" dur="500"/>
                                        <p:tgtEl>
                                          <p:spTgt spid="77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latin typeface="Microsoft Sans Serif" pitchFamily="34" charset="0"/>
                <a:cs typeface="Microsoft Sans Serif" pitchFamily="34" charset="0"/>
              </a:rPr>
              <a:t>Training Objectives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514350" indent="-514350">
              <a:buNone/>
            </a:pPr>
            <a:r>
              <a:rPr lang="en-US" dirty="0" smtClean="0">
                <a:latin typeface="Microsoft Sans Serif" pitchFamily="34" charset="0"/>
                <a:cs typeface="Microsoft Sans Serif" pitchFamily="34" charset="0"/>
              </a:rPr>
              <a:t>By the end of this training, participants will be able to:</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three ways that substance use can impact the short term health and well-being of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Explain substance use disorders and their causes</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Understand why it is particularly critical to address substance use among adolescents</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two ways other than risk for substance use disorders that substance use puts the long-term health and well-being of adolescents at risk</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Describe the SBIRT model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endParaRPr lang="en-US" dirty="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How Brain Changes Link To Behavior</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886200" y="1143000"/>
            <a:ext cx="4953000" cy="5334000"/>
          </a:xfrm>
        </p:spPr>
        <p:txBody>
          <a:bodyPr>
            <a:normAutofit fontScale="92500" lnSpcReduction="10000"/>
          </a:bodyPr>
          <a:lstStyle/>
          <a:p>
            <a:r>
              <a:rPr lang="en-US" dirty="0" err="1" smtClean="0">
                <a:latin typeface="Microsoft Sans Serif" pitchFamily="34" charset="0"/>
                <a:cs typeface="Microsoft Sans Serif" pitchFamily="34" charset="0"/>
              </a:rPr>
              <a:t>Neurochemical</a:t>
            </a:r>
            <a:r>
              <a:rPr lang="en-US" dirty="0" smtClean="0">
                <a:latin typeface="Microsoft Sans Serif" pitchFamily="34" charset="0"/>
                <a:cs typeface="Microsoft Sans Serif" pitchFamily="34" charset="0"/>
              </a:rPr>
              <a:t> changes impact the dopamine reward pathway—the wiring that makes us naturally </a:t>
            </a:r>
            <a:r>
              <a:rPr lang="en-US" u="sng" dirty="0" smtClean="0">
                <a:latin typeface="Microsoft Sans Serif" pitchFamily="34" charset="0"/>
                <a:cs typeface="Microsoft Sans Serif" pitchFamily="34" charset="0"/>
              </a:rPr>
              <a:t>want</a:t>
            </a:r>
            <a:r>
              <a:rPr lang="en-US" dirty="0" smtClean="0">
                <a:latin typeface="Microsoft Sans Serif" pitchFamily="34" charset="0"/>
                <a:cs typeface="Microsoft Sans Serif" pitchFamily="34" charset="0"/>
              </a:rPr>
              <a:t> what we </a:t>
            </a:r>
            <a:r>
              <a:rPr lang="en-US" u="sng" dirty="0" smtClean="0">
                <a:latin typeface="Microsoft Sans Serif" pitchFamily="34" charset="0"/>
                <a:cs typeface="Microsoft Sans Serif" pitchFamily="34" charset="0"/>
              </a:rPr>
              <a:t>need</a:t>
            </a:r>
            <a:r>
              <a:rPr lang="en-US" dirty="0" smtClean="0">
                <a:latin typeface="Microsoft Sans Serif" pitchFamily="34" charset="0"/>
                <a:cs typeface="Microsoft Sans Serif" pitchFamily="34" charset="0"/>
              </a:rPr>
              <a:t> (e.g. food, water) </a:t>
            </a:r>
            <a:endParaRPr lang="en-US" u="sng" dirty="0" smtClean="0">
              <a:latin typeface="Microsoft Sans Serif" pitchFamily="34" charset="0"/>
              <a:cs typeface="Microsoft Sans Serif" pitchFamily="34" charset="0"/>
            </a:endParaRPr>
          </a:p>
          <a:p>
            <a:endParaRPr lang="en-US" u="sng"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Brain changes from prolonged use makes us instinctually </a:t>
            </a:r>
            <a:r>
              <a:rPr lang="en-US" u="sng" dirty="0" smtClean="0">
                <a:latin typeface="Microsoft Sans Serif" pitchFamily="34" charset="0"/>
                <a:cs typeface="Microsoft Sans Serif" pitchFamily="34" charset="0"/>
              </a:rPr>
              <a:t>crave substances as if we need them to survive</a:t>
            </a:r>
            <a:endParaRPr lang="en-US" u="sng" dirty="0">
              <a:latin typeface="Microsoft Sans Serif" pitchFamily="34" charset="0"/>
              <a:cs typeface="Microsoft Sans Serif" pitchFamily="34" charset="0"/>
            </a:endParaRPr>
          </a:p>
        </p:txBody>
      </p:sp>
      <p:pic>
        <p:nvPicPr>
          <p:cNvPr id="52226" name="Picture 2" descr="https://teens.drugabuse.gov/sites/default/files/styles/medium/public/blog/March%2019%20tbiandbrain_optimized.jpg?itok=szrxdPw-"/>
          <p:cNvPicPr>
            <a:picLocks noChangeAspect="1" noChangeArrowheads="1"/>
          </p:cNvPicPr>
          <p:nvPr/>
        </p:nvPicPr>
        <p:blipFill>
          <a:blip r:embed="rId3" cstate="print"/>
          <a:srcRect/>
          <a:stretch>
            <a:fillRect/>
          </a:stretch>
        </p:blipFill>
        <p:spPr bwMode="auto">
          <a:xfrm>
            <a:off x="457200" y="2057400"/>
            <a:ext cx="2819400" cy="2819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20</a:t>
            </a:fld>
            <a:endParaRPr lang="en-US"/>
          </a:p>
        </p:txBody>
      </p:sp>
    </p:spTree>
    <p:extLst>
      <p:ext uri="{BB962C8B-B14F-4D97-AF65-F5344CB8AC3E}">
        <p14:creationId xmlns:p14="http://schemas.microsoft.com/office/powerpoint/2010/main" val="3032620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body" idx="1"/>
          </p:nvPr>
        </p:nvSpPr>
        <p:spPr>
          <a:xfrm>
            <a:off x="0" y="1295400"/>
            <a:ext cx="5029200" cy="5105400"/>
          </a:xfrm>
        </p:spPr>
        <p:txBody>
          <a:bodyPr>
            <a:normAutofit/>
          </a:bodyPr>
          <a:lstStyle/>
          <a:p>
            <a:pPr>
              <a:defRPr/>
            </a:pPr>
            <a:r>
              <a:rPr lang="en-US" sz="3600" dirty="0" smtClean="0">
                <a:latin typeface="Microsoft Sans Serif" pitchFamily="34" charset="0"/>
                <a:cs typeface="Microsoft Sans Serif" pitchFamily="34" charset="0"/>
              </a:rPr>
              <a:t>Prolonged substance use leads to brain changes that impair cognition and memory</a:t>
            </a:r>
          </a:p>
          <a:p>
            <a:pPr lvl="1">
              <a:defRPr/>
            </a:pPr>
            <a:r>
              <a:rPr lang="en-US" dirty="0" smtClean="0">
                <a:latin typeface="Microsoft Sans Serif" pitchFamily="34" charset="0"/>
                <a:cs typeface="Microsoft Sans Serif" pitchFamily="34" charset="0"/>
              </a:rPr>
              <a:t>Most developed evidence is from stimulants (was of interest when scanning technology developed)</a:t>
            </a:r>
          </a:p>
          <a:p>
            <a:pPr lvl="1">
              <a:defRPr/>
            </a:pPr>
            <a:r>
              <a:rPr lang="en-US" dirty="0" smtClean="0">
                <a:latin typeface="Microsoft Sans Serif" pitchFamily="34" charset="0"/>
                <a:cs typeface="Microsoft Sans Serif" pitchFamily="34" charset="0"/>
              </a:rPr>
              <a:t>Knowledge of other substances is developing</a:t>
            </a:r>
            <a:endParaRPr lang="en-US" dirty="0">
              <a:latin typeface="Microsoft Sans Serif" pitchFamily="34" charset="0"/>
              <a:cs typeface="Microsoft Sans Serif" pitchFamily="34" charset="0"/>
            </a:endParaRPr>
          </a:p>
        </p:txBody>
      </p:sp>
      <p:grpSp>
        <p:nvGrpSpPr>
          <p:cNvPr id="3" name="Group 3"/>
          <p:cNvGrpSpPr>
            <a:grpSpLocks/>
          </p:cNvGrpSpPr>
          <p:nvPr/>
        </p:nvGrpSpPr>
        <p:grpSpPr bwMode="auto">
          <a:xfrm>
            <a:off x="5410200" y="1752600"/>
            <a:ext cx="3360738" cy="4038600"/>
            <a:chOff x="3024" y="1198"/>
            <a:chExt cx="2976" cy="2786"/>
          </a:xfrm>
        </p:grpSpPr>
        <p:sp>
          <p:nvSpPr>
            <p:cNvPr id="36869" name="Freeform 4"/>
            <p:cNvSpPr>
              <a:spLocks/>
            </p:cNvSpPr>
            <p:nvPr/>
          </p:nvSpPr>
          <p:spPr bwMode="auto">
            <a:xfrm>
              <a:off x="3927" y="2603"/>
              <a:ext cx="1706" cy="743"/>
            </a:xfrm>
            <a:custGeom>
              <a:avLst/>
              <a:gdLst>
                <a:gd name="T0" fmla="*/ 171 w 1457"/>
                <a:gd name="T1" fmla="*/ 638 h 659"/>
                <a:gd name="T2" fmla="*/ 103 w 1457"/>
                <a:gd name="T3" fmla="*/ 697 h 659"/>
                <a:gd name="T4" fmla="*/ 48 w 1457"/>
                <a:gd name="T5" fmla="*/ 776 h 659"/>
                <a:gd name="T6" fmla="*/ 21 w 1457"/>
                <a:gd name="T7" fmla="*/ 858 h 659"/>
                <a:gd name="T8" fmla="*/ 0 w 1457"/>
                <a:gd name="T9" fmla="*/ 955 h 659"/>
                <a:gd name="T10" fmla="*/ 0 w 1457"/>
                <a:gd name="T11" fmla="*/ 1047 h 659"/>
                <a:gd name="T12" fmla="*/ 21 w 1457"/>
                <a:gd name="T13" fmla="*/ 1146 h 659"/>
                <a:gd name="T14" fmla="*/ 48 w 1457"/>
                <a:gd name="T15" fmla="*/ 1230 h 659"/>
                <a:gd name="T16" fmla="*/ 88 w 1457"/>
                <a:gd name="T17" fmla="*/ 1318 h 659"/>
                <a:gd name="T18" fmla="*/ 144 w 1457"/>
                <a:gd name="T19" fmla="*/ 1386 h 659"/>
                <a:gd name="T20" fmla="*/ 272 w 1457"/>
                <a:gd name="T21" fmla="*/ 1480 h 659"/>
                <a:gd name="T22" fmla="*/ 426 w 1457"/>
                <a:gd name="T23" fmla="*/ 1569 h 659"/>
                <a:gd name="T24" fmla="*/ 603 w 1457"/>
                <a:gd name="T25" fmla="*/ 1663 h 659"/>
                <a:gd name="T26" fmla="*/ 801 w 1457"/>
                <a:gd name="T27" fmla="*/ 1761 h 659"/>
                <a:gd name="T28" fmla="*/ 1020 w 1457"/>
                <a:gd name="T29" fmla="*/ 1852 h 659"/>
                <a:gd name="T30" fmla="*/ 1239 w 1457"/>
                <a:gd name="T31" fmla="*/ 1938 h 659"/>
                <a:gd name="T32" fmla="*/ 1465 w 1457"/>
                <a:gd name="T33" fmla="*/ 2015 h 659"/>
                <a:gd name="T34" fmla="*/ 1674 w 1457"/>
                <a:gd name="T35" fmla="*/ 2084 h 659"/>
                <a:gd name="T36" fmla="*/ 1879 w 1457"/>
                <a:gd name="T37" fmla="*/ 2140 h 659"/>
                <a:gd name="T38" fmla="*/ 2064 w 1457"/>
                <a:gd name="T39" fmla="*/ 2170 h 659"/>
                <a:gd name="T40" fmla="*/ 2219 w 1457"/>
                <a:gd name="T41" fmla="*/ 2185 h 659"/>
                <a:gd name="T42" fmla="*/ 2373 w 1457"/>
                <a:gd name="T43" fmla="*/ 2185 h 659"/>
                <a:gd name="T44" fmla="*/ 2488 w 1457"/>
                <a:gd name="T45" fmla="*/ 2178 h 659"/>
                <a:gd name="T46" fmla="*/ 2613 w 1457"/>
                <a:gd name="T47" fmla="*/ 2177 h 659"/>
                <a:gd name="T48" fmla="*/ 2735 w 1457"/>
                <a:gd name="T49" fmla="*/ 2173 h 659"/>
                <a:gd name="T50" fmla="*/ 2858 w 1457"/>
                <a:gd name="T51" fmla="*/ 2164 h 659"/>
                <a:gd name="T52" fmla="*/ 2979 w 1457"/>
                <a:gd name="T53" fmla="*/ 2146 h 659"/>
                <a:gd name="T54" fmla="*/ 3094 w 1457"/>
                <a:gd name="T55" fmla="*/ 2126 h 659"/>
                <a:gd name="T56" fmla="*/ 3202 w 1457"/>
                <a:gd name="T57" fmla="*/ 2096 h 659"/>
                <a:gd name="T58" fmla="*/ 3314 w 1457"/>
                <a:gd name="T59" fmla="*/ 2056 h 659"/>
                <a:gd name="T60" fmla="*/ 3411 w 1457"/>
                <a:gd name="T61" fmla="*/ 2013 h 659"/>
                <a:gd name="T62" fmla="*/ 3507 w 1457"/>
                <a:gd name="T63" fmla="*/ 1961 h 659"/>
                <a:gd name="T64" fmla="*/ 3551 w 1457"/>
                <a:gd name="T65" fmla="*/ 1925 h 659"/>
                <a:gd name="T66" fmla="*/ 3597 w 1457"/>
                <a:gd name="T67" fmla="*/ 1898 h 659"/>
                <a:gd name="T68" fmla="*/ 3636 w 1457"/>
                <a:gd name="T69" fmla="*/ 1867 h 659"/>
                <a:gd name="T70" fmla="*/ 3679 w 1457"/>
                <a:gd name="T71" fmla="*/ 1841 h 659"/>
                <a:gd name="T72" fmla="*/ 3721 w 1457"/>
                <a:gd name="T73" fmla="*/ 1817 h 659"/>
                <a:gd name="T74" fmla="*/ 3764 w 1457"/>
                <a:gd name="T75" fmla="*/ 1796 h 659"/>
                <a:gd name="T76" fmla="*/ 3810 w 1457"/>
                <a:gd name="T77" fmla="*/ 1769 h 659"/>
                <a:gd name="T78" fmla="*/ 3864 w 1457"/>
                <a:gd name="T79" fmla="*/ 1745 h 659"/>
                <a:gd name="T80" fmla="*/ 3937 w 1457"/>
                <a:gd name="T81" fmla="*/ 1724 h 659"/>
                <a:gd name="T82" fmla="*/ 4047 w 1457"/>
                <a:gd name="T83" fmla="*/ 1686 h 659"/>
                <a:gd name="T84" fmla="*/ 4137 w 1457"/>
                <a:gd name="T85" fmla="*/ 1634 h 659"/>
                <a:gd name="T86" fmla="*/ 4235 w 1457"/>
                <a:gd name="T87" fmla="*/ 1564 h 659"/>
                <a:gd name="T88" fmla="*/ 4318 w 1457"/>
                <a:gd name="T89" fmla="*/ 1495 h 659"/>
                <a:gd name="T90" fmla="*/ 4403 w 1457"/>
                <a:gd name="T91" fmla="*/ 1415 h 659"/>
                <a:gd name="T92" fmla="*/ 4487 w 1457"/>
                <a:gd name="T93" fmla="*/ 1327 h 659"/>
                <a:gd name="T94" fmla="*/ 4584 w 1457"/>
                <a:gd name="T95" fmla="*/ 1246 h 659"/>
                <a:gd name="T96" fmla="*/ 4677 w 1457"/>
                <a:gd name="T97" fmla="*/ 1165 h 659"/>
                <a:gd name="T98" fmla="*/ 4782 w 1457"/>
                <a:gd name="T99" fmla="*/ 1089 h 659"/>
                <a:gd name="T100" fmla="*/ 4894 w 1457"/>
                <a:gd name="T101" fmla="*/ 1031 h 659"/>
                <a:gd name="T102" fmla="*/ 5017 w 1457"/>
                <a:gd name="T103" fmla="*/ 980 h 659"/>
                <a:gd name="T104" fmla="*/ 5249 w 1457"/>
                <a:gd name="T105" fmla="*/ 886 h 659"/>
                <a:gd name="T106" fmla="*/ 5438 w 1457"/>
                <a:gd name="T107" fmla="*/ 787 h 659"/>
                <a:gd name="T108" fmla="*/ 5630 w 1457"/>
                <a:gd name="T109" fmla="*/ 676 h 659"/>
                <a:gd name="T110" fmla="*/ 5817 w 1457"/>
                <a:gd name="T111" fmla="*/ 560 h 659"/>
                <a:gd name="T112" fmla="*/ 6015 w 1457"/>
                <a:gd name="T113" fmla="*/ 441 h 659"/>
                <a:gd name="T114" fmla="*/ 6216 w 1457"/>
                <a:gd name="T115" fmla="*/ 322 h 659"/>
                <a:gd name="T116" fmla="*/ 6412 w 1457"/>
                <a:gd name="T117" fmla="*/ 212 h 659"/>
                <a:gd name="T118" fmla="*/ 6607 w 1457"/>
                <a:gd name="T119" fmla="*/ 123 h 659"/>
                <a:gd name="T120" fmla="*/ 6801 w 1457"/>
                <a:gd name="T121" fmla="*/ 48 h 659"/>
                <a:gd name="T122" fmla="*/ 6993 w 1457"/>
                <a:gd name="T123" fmla="*/ 2 h 6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57" h="659">
                  <a:moveTo>
                    <a:pt x="55" y="180"/>
                  </a:moveTo>
                  <a:lnTo>
                    <a:pt x="42" y="188"/>
                  </a:lnTo>
                  <a:lnTo>
                    <a:pt x="36" y="192"/>
                  </a:lnTo>
                  <a:lnTo>
                    <a:pt x="30" y="198"/>
                  </a:lnTo>
                  <a:lnTo>
                    <a:pt x="25" y="204"/>
                  </a:lnTo>
                  <a:lnTo>
                    <a:pt x="21" y="210"/>
                  </a:lnTo>
                  <a:lnTo>
                    <a:pt x="17" y="218"/>
                  </a:lnTo>
                  <a:lnTo>
                    <a:pt x="14" y="225"/>
                  </a:lnTo>
                  <a:lnTo>
                    <a:pt x="10" y="233"/>
                  </a:lnTo>
                  <a:lnTo>
                    <a:pt x="8" y="241"/>
                  </a:lnTo>
                  <a:lnTo>
                    <a:pt x="5" y="250"/>
                  </a:lnTo>
                  <a:lnTo>
                    <a:pt x="4" y="259"/>
                  </a:lnTo>
                  <a:lnTo>
                    <a:pt x="2" y="268"/>
                  </a:lnTo>
                  <a:lnTo>
                    <a:pt x="1" y="278"/>
                  </a:lnTo>
                  <a:lnTo>
                    <a:pt x="0" y="287"/>
                  </a:lnTo>
                  <a:lnTo>
                    <a:pt x="0" y="297"/>
                  </a:lnTo>
                  <a:lnTo>
                    <a:pt x="0" y="306"/>
                  </a:lnTo>
                  <a:lnTo>
                    <a:pt x="0" y="316"/>
                  </a:lnTo>
                  <a:lnTo>
                    <a:pt x="1" y="326"/>
                  </a:lnTo>
                  <a:lnTo>
                    <a:pt x="2" y="336"/>
                  </a:lnTo>
                  <a:lnTo>
                    <a:pt x="4" y="345"/>
                  </a:lnTo>
                  <a:lnTo>
                    <a:pt x="5" y="354"/>
                  </a:lnTo>
                  <a:lnTo>
                    <a:pt x="7" y="364"/>
                  </a:lnTo>
                  <a:lnTo>
                    <a:pt x="10" y="372"/>
                  </a:lnTo>
                  <a:lnTo>
                    <a:pt x="12" y="381"/>
                  </a:lnTo>
                  <a:lnTo>
                    <a:pt x="15" y="389"/>
                  </a:lnTo>
                  <a:lnTo>
                    <a:pt x="18" y="397"/>
                  </a:lnTo>
                  <a:lnTo>
                    <a:pt x="22" y="404"/>
                  </a:lnTo>
                  <a:lnTo>
                    <a:pt x="26" y="411"/>
                  </a:lnTo>
                  <a:lnTo>
                    <a:pt x="30" y="418"/>
                  </a:lnTo>
                  <a:lnTo>
                    <a:pt x="34" y="424"/>
                  </a:lnTo>
                  <a:lnTo>
                    <a:pt x="39" y="429"/>
                  </a:lnTo>
                  <a:lnTo>
                    <a:pt x="56" y="446"/>
                  </a:lnTo>
                  <a:lnTo>
                    <a:pt x="66" y="454"/>
                  </a:lnTo>
                  <a:lnTo>
                    <a:pt x="76" y="464"/>
                  </a:lnTo>
                  <a:lnTo>
                    <a:pt x="88" y="473"/>
                  </a:lnTo>
                  <a:lnTo>
                    <a:pt x="100" y="482"/>
                  </a:lnTo>
                  <a:lnTo>
                    <a:pt x="112" y="492"/>
                  </a:lnTo>
                  <a:lnTo>
                    <a:pt x="125" y="501"/>
                  </a:lnTo>
                  <a:lnTo>
                    <a:pt x="138" y="511"/>
                  </a:lnTo>
                  <a:lnTo>
                    <a:pt x="152" y="520"/>
                  </a:lnTo>
                  <a:lnTo>
                    <a:pt x="166" y="530"/>
                  </a:lnTo>
                  <a:lnTo>
                    <a:pt x="181" y="539"/>
                  </a:lnTo>
                  <a:lnTo>
                    <a:pt x="196" y="548"/>
                  </a:lnTo>
                  <a:lnTo>
                    <a:pt x="210" y="558"/>
                  </a:lnTo>
                  <a:lnTo>
                    <a:pt x="226" y="567"/>
                  </a:lnTo>
                  <a:lnTo>
                    <a:pt x="241" y="576"/>
                  </a:lnTo>
                  <a:lnTo>
                    <a:pt x="256" y="584"/>
                  </a:lnTo>
                  <a:lnTo>
                    <a:pt x="272" y="592"/>
                  </a:lnTo>
                  <a:lnTo>
                    <a:pt x="287" y="600"/>
                  </a:lnTo>
                  <a:lnTo>
                    <a:pt x="302" y="608"/>
                  </a:lnTo>
                  <a:lnTo>
                    <a:pt x="317" y="615"/>
                  </a:lnTo>
                  <a:lnTo>
                    <a:pt x="332" y="622"/>
                  </a:lnTo>
                  <a:lnTo>
                    <a:pt x="346" y="628"/>
                  </a:lnTo>
                  <a:lnTo>
                    <a:pt x="360" y="634"/>
                  </a:lnTo>
                  <a:lnTo>
                    <a:pt x="374" y="639"/>
                  </a:lnTo>
                  <a:lnTo>
                    <a:pt x="388" y="644"/>
                  </a:lnTo>
                  <a:lnTo>
                    <a:pt x="401" y="648"/>
                  </a:lnTo>
                  <a:lnTo>
                    <a:pt x="414" y="651"/>
                  </a:lnTo>
                  <a:lnTo>
                    <a:pt x="426" y="654"/>
                  </a:lnTo>
                  <a:lnTo>
                    <a:pt x="437" y="656"/>
                  </a:lnTo>
                  <a:lnTo>
                    <a:pt x="448" y="657"/>
                  </a:lnTo>
                  <a:lnTo>
                    <a:pt x="458" y="658"/>
                  </a:lnTo>
                  <a:lnTo>
                    <a:pt x="474" y="658"/>
                  </a:lnTo>
                  <a:lnTo>
                    <a:pt x="482" y="658"/>
                  </a:lnTo>
                  <a:lnTo>
                    <a:pt x="490" y="658"/>
                  </a:lnTo>
                  <a:lnTo>
                    <a:pt x="498" y="658"/>
                  </a:lnTo>
                  <a:lnTo>
                    <a:pt x="506" y="658"/>
                  </a:lnTo>
                  <a:lnTo>
                    <a:pt x="514" y="657"/>
                  </a:lnTo>
                  <a:lnTo>
                    <a:pt x="523" y="657"/>
                  </a:lnTo>
                  <a:lnTo>
                    <a:pt x="531" y="657"/>
                  </a:lnTo>
                  <a:lnTo>
                    <a:pt x="540" y="656"/>
                  </a:lnTo>
                  <a:lnTo>
                    <a:pt x="548" y="656"/>
                  </a:lnTo>
                  <a:lnTo>
                    <a:pt x="556" y="656"/>
                  </a:lnTo>
                  <a:lnTo>
                    <a:pt x="565" y="655"/>
                  </a:lnTo>
                  <a:lnTo>
                    <a:pt x="573" y="654"/>
                  </a:lnTo>
                  <a:lnTo>
                    <a:pt x="582" y="653"/>
                  </a:lnTo>
                  <a:lnTo>
                    <a:pt x="590" y="652"/>
                  </a:lnTo>
                  <a:lnTo>
                    <a:pt x="598" y="650"/>
                  </a:lnTo>
                  <a:lnTo>
                    <a:pt x="607" y="649"/>
                  </a:lnTo>
                  <a:lnTo>
                    <a:pt x="615" y="647"/>
                  </a:lnTo>
                  <a:lnTo>
                    <a:pt x="623" y="645"/>
                  </a:lnTo>
                  <a:lnTo>
                    <a:pt x="631" y="643"/>
                  </a:lnTo>
                  <a:lnTo>
                    <a:pt x="639" y="640"/>
                  </a:lnTo>
                  <a:lnTo>
                    <a:pt x="647" y="638"/>
                  </a:lnTo>
                  <a:lnTo>
                    <a:pt x="655" y="635"/>
                  </a:lnTo>
                  <a:lnTo>
                    <a:pt x="662" y="632"/>
                  </a:lnTo>
                  <a:lnTo>
                    <a:pt x="670" y="628"/>
                  </a:lnTo>
                  <a:lnTo>
                    <a:pt x="677" y="624"/>
                  </a:lnTo>
                  <a:lnTo>
                    <a:pt x="684" y="620"/>
                  </a:lnTo>
                  <a:lnTo>
                    <a:pt x="691" y="616"/>
                  </a:lnTo>
                  <a:lnTo>
                    <a:pt x="698" y="611"/>
                  </a:lnTo>
                  <a:lnTo>
                    <a:pt x="705" y="606"/>
                  </a:lnTo>
                  <a:lnTo>
                    <a:pt x="712" y="600"/>
                  </a:lnTo>
                  <a:lnTo>
                    <a:pt x="719" y="593"/>
                  </a:lnTo>
                  <a:lnTo>
                    <a:pt x="723" y="590"/>
                  </a:lnTo>
                  <a:lnTo>
                    <a:pt x="726" y="586"/>
                  </a:lnTo>
                  <a:lnTo>
                    <a:pt x="730" y="583"/>
                  </a:lnTo>
                  <a:lnTo>
                    <a:pt x="733" y="580"/>
                  </a:lnTo>
                  <a:lnTo>
                    <a:pt x="736" y="577"/>
                  </a:lnTo>
                  <a:lnTo>
                    <a:pt x="739" y="574"/>
                  </a:lnTo>
                  <a:lnTo>
                    <a:pt x="742" y="571"/>
                  </a:lnTo>
                  <a:lnTo>
                    <a:pt x="745" y="568"/>
                  </a:lnTo>
                  <a:lnTo>
                    <a:pt x="748" y="565"/>
                  </a:lnTo>
                  <a:lnTo>
                    <a:pt x="751" y="562"/>
                  </a:lnTo>
                  <a:lnTo>
                    <a:pt x="754" y="560"/>
                  </a:lnTo>
                  <a:lnTo>
                    <a:pt x="756" y="557"/>
                  </a:lnTo>
                  <a:lnTo>
                    <a:pt x="759" y="554"/>
                  </a:lnTo>
                  <a:lnTo>
                    <a:pt x="762" y="552"/>
                  </a:lnTo>
                  <a:lnTo>
                    <a:pt x="765" y="550"/>
                  </a:lnTo>
                  <a:lnTo>
                    <a:pt x="768" y="547"/>
                  </a:lnTo>
                  <a:lnTo>
                    <a:pt x="770" y="544"/>
                  </a:lnTo>
                  <a:lnTo>
                    <a:pt x="774" y="542"/>
                  </a:lnTo>
                  <a:lnTo>
                    <a:pt x="777" y="540"/>
                  </a:lnTo>
                  <a:lnTo>
                    <a:pt x="780" y="537"/>
                  </a:lnTo>
                  <a:lnTo>
                    <a:pt x="783" y="535"/>
                  </a:lnTo>
                  <a:lnTo>
                    <a:pt x="787" y="533"/>
                  </a:lnTo>
                  <a:lnTo>
                    <a:pt x="791" y="530"/>
                  </a:lnTo>
                  <a:lnTo>
                    <a:pt x="794" y="528"/>
                  </a:lnTo>
                  <a:lnTo>
                    <a:pt x="798" y="526"/>
                  </a:lnTo>
                  <a:lnTo>
                    <a:pt x="803" y="524"/>
                  </a:lnTo>
                  <a:lnTo>
                    <a:pt x="807" y="521"/>
                  </a:lnTo>
                  <a:lnTo>
                    <a:pt x="812" y="519"/>
                  </a:lnTo>
                  <a:lnTo>
                    <a:pt x="817" y="516"/>
                  </a:lnTo>
                  <a:lnTo>
                    <a:pt x="822" y="514"/>
                  </a:lnTo>
                  <a:lnTo>
                    <a:pt x="836" y="507"/>
                  </a:lnTo>
                  <a:lnTo>
                    <a:pt x="842" y="502"/>
                  </a:lnTo>
                  <a:lnTo>
                    <a:pt x="849" y="497"/>
                  </a:lnTo>
                  <a:lnTo>
                    <a:pt x="855" y="492"/>
                  </a:lnTo>
                  <a:lnTo>
                    <a:pt x="861" y="486"/>
                  </a:lnTo>
                  <a:lnTo>
                    <a:pt x="868" y="479"/>
                  </a:lnTo>
                  <a:lnTo>
                    <a:pt x="874" y="472"/>
                  </a:lnTo>
                  <a:lnTo>
                    <a:pt x="880" y="465"/>
                  </a:lnTo>
                  <a:lnTo>
                    <a:pt x="886" y="458"/>
                  </a:lnTo>
                  <a:lnTo>
                    <a:pt x="892" y="450"/>
                  </a:lnTo>
                  <a:lnTo>
                    <a:pt x="897" y="442"/>
                  </a:lnTo>
                  <a:lnTo>
                    <a:pt x="903" y="434"/>
                  </a:lnTo>
                  <a:lnTo>
                    <a:pt x="909" y="426"/>
                  </a:lnTo>
                  <a:lnTo>
                    <a:pt x="915" y="417"/>
                  </a:lnTo>
                  <a:lnTo>
                    <a:pt x="921" y="409"/>
                  </a:lnTo>
                  <a:lnTo>
                    <a:pt x="927" y="400"/>
                  </a:lnTo>
                  <a:lnTo>
                    <a:pt x="934" y="392"/>
                  </a:lnTo>
                  <a:lnTo>
                    <a:pt x="940" y="383"/>
                  </a:lnTo>
                  <a:lnTo>
                    <a:pt x="946" y="375"/>
                  </a:lnTo>
                  <a:lnTo>
                    <a:pt x="952" y="367"/>
                  </a:lnTo>
                  <a:lnTo>
                    <a:pt x="959" y="358"/>
                  </a:lnTo>
                  <a:lnTo>
                    <a:pt x="966" y="351"/>
                  </a:lnTo>
                  <a:lnTo>
                    <a:pt x="973" y="343"/>
                  </a:lnTo>
                  <a:lnTo>
                    <a:pt x="980" y="336"/>
                  </a:lnTo>
                  <a:lnTo>
                    <a:pt x="987" y="328"/>
                  </a:lnTo>
                  <a:lnTo>
                    <a:pt x="995" y="322"/>
                  </a:lnTo>
                  <a:lnTo>
                    <a:pt x="1003" y="316"/>
                  </a:lnTo>
                  <a:lnTo>
                    <a:pt x="1010" y="310"/>
                  </a:lnTo>
                  <a:lnTo>
                    <a:pt x="1019" y="304"/>
                  </a:lnTo>
                  <a:lnTo>
                    <a:pt x="1027" y="299"/>
                  </a:lnTo>
                  <a:lnTo>
                    <a:pt x="1036" y="295"/>
                  </a:lnTo>
                  <a:lnTo>
                    <a:pt x="1060" y="282"/>
                  </a:lnTo>
                  <a:lnTo>
                    <a:pt x="1072" y="275"/>
                  </a:lnTo>
                  <a:lnTo>
                    <a:pt x="1084" y="267"/>
                  </a:lnTo>
                  <a:lnTo>
                    <a:pt x="1097" y="258"/>
                  </a:lnTo>
                  <a:lnTo>
                    <a:pt x="1110" y="248"/>
                  </a:lnTo>
                  <a:lnTo>
                    <a:pt x="1122" y="238"/>
                  </a:lnTo>
                  <a:lnTo>
                    <a:pt x="1135" y="227"/>
                  </a:lnTo>
                  <a:lnTo>
                    <a:pt x="1148" y="216"/>
                  </a:lnTo>
                  <a:lnTo>
                    <a:pt x="1162" y="205"/>
                  </a:lnTo>
                  <a:lnTo>
                    <a:pt x="1175" y="193"/>
                  </a:lnTo>
                  <a:lnTo>
                    <a:pt x="1188" y="181"/>
                  </a:lnTo>
                  <a:lnTo>
                    <a:pt x="1202" y="169"/>
                  </a:lnTo>
                  <a:lnTo>
                    <a:pt x="1215" y="157"/>
                  </a:lnTo>
                  <a:lnTo>
                    <a:pt x="1229" y="145"/>
                  </a:lnTo>
                  <a:lnTo>
                    <a:pt x="1242" y="133"/>
                  </a:lnTo>
                  <a:lnTo>
                    <a:pt x="1256" y="120"/>
                  </a:lnTo>
                  <a:lnTo>
                    <a:pt x="1270" y="109"/>
                  </a:lnTo>
                  <a:lnTo>
                    <a:pt x="1283" y="97"/>
                  </a:lnTo>
                  <a:lnTo>
                    <a:pt x="1297" y="86"/>
                  </a:lnTo>
                  <a:lnTo>
                    <a:pt x="1310" y="75"/>
                  </a:lnTo>
                  <a:lnTo>
                    <a:pt x="1324" y="64"/>
                  </a:lnTo>
                  <a:lnTo>
                    <a:pt x="1338" y="54"/>
                  </a:lnTo>
                  <a:lnTo>
                    <a:pt x="1351" y="45"/>
                  </a:lnTo>
                  <a:lnTo>
                    <a:pt x="1364" y="36"/>
                  </a:lnTo>
                  <a:lnTo>
                    <a:pt x="1378" y="28"/>
                  </a:lnTo>
                  <a:lnTo>
                    <a:pt x="1391" y="21"/>
                  </a:lnTo>
                  <a:lnTo>
                    <a:pt x="1404" y="15"/>
                  </a:lnTo>
                  <a:lnTo>
                    <a:pt x="1417" y="10"/>
                  </a:lnTo>
                  <a:lnTo>
                    <a:pt x="1430" y="5"/>
                  </a:lnTo>
                  <a:lnTo>
                    <a:pt x="1443" y="2"/>
                  </a:lnTo>
                  <a:lnTo>
                    <a:pt x="1456"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Freeform 5"/>
            <p:cNvSpPr>
              <a:spLocks/>
            </p:cNvSpPr>
            <p:nvPr/>
          </p:nvSpPr>
          <p:spPr bwMode="auto">
            <a:xfrm>
              <a:off x="5446" y="1806"/>
              <a:ext cx="479" cy="802"/>
            </a:xfrm>
            <a:custGeom>
              <a:avLst/>
              <a:gdLst>
                <a:gd name="T0" fmla="*/ 66 w 409"/>
                <a:gd name="T1" fmla="*/ 37 h 711"/>
                <a:gd name="T2" fmla="*/ 142 w 409"/>
                <a:gd name="T3" fmla="*/ 18 h 711"/>
                <a:gd name="T4" fmla="*/ 219 w 409"/>
                <a:gd name="T5" fmla="*/ 2 h 711"/>
                <a:gd name="T6" fmla="*/ 288 w 409"/>
                <a:gd name="T7" fmla="*/ 0 h 711"/>
                <a:gd name="T8" fmla="*/ 369 w 409"/>
                <a:gd name="T9" fmla="*/ 0 h 711"/>
                <a:gd name="T10" fmla="*/ 449 w 409"/>
                <a:gd name="T11" fmla="*/ 2 h 711"/>
                <a:gd name="T12" fmla="*/ 515 w 409"/>
                <a:gd name="T13" fmla="*/ 20 h 711"/>
                <a:gd name="T14" fmla="*/ 593 w 409"/>
                <a:gd name="T15" fmla="*/ 37 h 711"/>
                <a:gd name="T16" fmla="*/ 658 w 409"/>
                <a:gd name="T17" fmla="*/ 60 h 711"/>
                <a:gd name="T18" fmla="*/ 726 w 409"/>
                <a:gd name="T19" fmla="*/ 89 h 711"/>
                <a:gd name="T20" fmla="*/ 788 w 409"/>
                <a:gd name="T21" fmla="*/ 125 h 711"/>
                <a:gd name="T22" fmla="*/ 847 w 409"/>
                <a:gd name="T23" fmla="*/ 160 h 711"/>
                <a:gd name="T24" fmla="*/ 890 w 409"/>
                <a:gd name="T25" fmla="*/ 203 h 711"/>
                <a:gd name="T26" fmla="*/ 937 w 409"/>
                <a:gd name="T27" fmla="*/ 246 h 711"/>
                <a:gd name="T28" fmla="*/ 969 w 409"/>
                <a:gd name="T29" fmla="*/ 294 h 711"/>
                <a:gd name="T30" fmla="*/ 995 w 409"/>
                <a:gd name="T31" fmla="*/ 349 h 711"/>
                <a:gd name="T32" fmla="*/ 1041 w 409"/>
                <a:gd name="T33" fmla="*/ 433 h 711"/>
                <a:gd name="T34" fmla="*/ 1076 w 409"/>
                <a:gd name="T35" fmla="*/ 485 h 711"/>
                <a:gd name="T36" fmla="*/ 1130 w 409"/>
                <a:gd name="T37" fmla="*/ 530 h 711"/>
                <a:gd name="T38" fmla="*/ 1172 w 409"/>
                <a:gd name="T39" fmla="*/ 581 h 711"/>
                <a:gd name="T40" fmla="*/ 1224 w 409"/>
                <a:gd name="T41" fmla="*/ 629 h 711"/>
                <a:gd name="T42" fmla="*/ 1284 w 409"/>
                <a:gd name="T43" fmla="*/ 676 h 711"/>
                <a:gd name="T44" fmla="*/ 1340 w 409"/>
                <a:gd name="T45" fmla="*/ 725 h 711"/>
                <a:gd name="T46" fmla="*/ 1400 w 409"/>
                <a:gd name="T47" fmla="*/ 775 h 711"/>
                <a:gd name="T48" fmla="*/ 1451 w 409"/>
                <a:gd name="T49" fmla="*/ 823 h 711"/>
                <a:gd name="T50" fmla="*/ 1505 w 409"/>
                <a:gd name="T51" fmla="*/ 874 h 711"/>
                <a:gd name="T52" fmla="*/ 1554 w 409"/>
                <a:gd name="T53" fmla="*/ 923 h 711"/>
                <a:gd name="T54" fmla="*/ 1595 w 409"/>
                <a:gd name="T55" fmla="*/ 971 h 711"/>
                <a:gd name="T56" fmla="*/ 1630 w 409"/>
                <a:gd name="T57" fmla="*/ 1032 h 711"/>
                <a:gd name="T58" fmla="*/ 1661 w 409"/>
                <a:gd name="T59" fmla="*/ 1087 h 711"/>
                <a:gd name="T60" fmla="*/ 1676 w 409"/>
                <a:gd name="T61" fmla="*/ 1146 h 711"/>
                <a:gd name="T62" fmla="*/ 1699 w 409"/>
                <a:gd name="T63" fmla="*/ 1232 h 711"/>
                <a:gd name="T64" fmla="*/ 1717 w 409"/>
                <a:gd name="T65" fmla="*/ 1293 h 711"/>
                <a:gd name="T66" fmla="*/ 1741 w 409"/>
                <a:gd name="T67" fmla="*/ 1355 h 711"/>
                <a:gd name="T68" fmla="*/ 1765 w 409"/>
                <a:gd name="T69" fmla="*/ 1413 h 711"/>
                <a:gd name="T70" fmla="*/ 1794 w 409"/>
                <a:gd name="T71" fmla="*/ 1479 h 711"/>
                <a:gd name="T72" fmla="*/ 1822 w 409"/>
                <a:gd name="T73" fmla="*/ 1541 h 711"/>
                <a:gd name="T74" fmla="*/ 1856 w 409"/>
                <a:gd name="T75" fmla="*/ 1597 h 711"/>
                <a:gd name="T76" fmla="*/ 1883 w 409"/>
                <a:gd name="T77" fmla="*/ 1668 h 711"/>
                <a:gd name="T78" fmla="*/ 1909 w 409"/>
                <a:gd name="T79" fmla="*/ 1726 h 711"/>
                <a:gd name="T80" fmla="*/ 1931 w 409"/>
                <a:gd name="T81" fmla="*/ 1794 h 711"/>
                <a:gd name="T82" fmla="*/ 1958 w 409"/>
                <a:gd name="T83" fmla="*/ 1851 h 711"/>
                <a:gd name="T84" fmla="*/ 1965 w 409"/>
                <a:gd name="T85" fmla="*/ 1920 h 711"/>
                <a:gd name="T86" fmla="*/ 1980 w 409"/>
                <a:gd name="T87" fmla="*/ 1982 h 711"/>
                <a:gd name="T88" fmla="*/ 1980 w 409"/>
                <a:gd name="T89" fmla="*/ 2039 h 711"/>
                <a:gd name="T90" fmla="*/ 1965 w 409"/>
                <a:gd name="T91" fmla="*/ 2104 h 711"/>
                <a:gd name="T92" fmla="*/ 1958 w 409"/>
                <a:gd name="T93" fmla="*/ 2163 h 711"/>
                <a:gd name="T94" fmla="*/ 1909 w 409"/>
                <a:gd name="T95" fmla="*/ 2227 h 711"/>
                <a:gd name="T96" fmla="*/ 1867 w 409"/>
                <a:gd name="T97" fmla="*/ 2266 h 711"/>
                <a:gd name="T98" fmla="*/ 1800 w 409"/>
                <a:gd name="T99" fmla="*/ 2292 h 711"/>
                <a:gd name="T100" fmla="*/ 1729 w 409"/>
                <a:gd name="T101" fmla="*/ 2317 h 711"/>
                <a:gd name="T102" fmla="*/ 1645 w 409"/>
                <a:gd name="T103" fmla="*/ 2337 h 711"/>
                <a:gd name="T104" fmla="*/ 1556 w 409"/>
                <a:gd name="T105" fmla="*/ 2353 h 711"/>
                <a:gd name="T106" fmla="*/ 1466 w 409"/>
                <a:gd name="T107" fmla="*/ 2362 h 711"/>
                <a:gd name="T108" fmla="*/ 1364 w 409"/>
                <a:gd name="T109" fmla="*/ 2369 h 711"/>
                <a:gd name="T110" fmla="*/ 1277 w 409"/>
                <a:gd name="T111" fmla="*/ 2369 h 711"/>
                <a:gd name="T112" fmla="*/ 1181 w 409"/>
                <a:gd name="T113" fmla="*/ 2369 h 711"/>
                <a:gd name="T114" fmla="*/ 1089 w 409"/>
                <a:gd name="T115" fmla="*/ 2362 h 711"/>
                <a:gd name="T116" fmla="*/ 995 w 409"/>
                <a:gd name="T117" fmla="*/ 2354 h 711"/>
                <a:gd name="T118" fmla="*/ 923 w 409"/>
                <a:gd name="T119" fmla="*/ 2350 h 711"/>
                <a:gd name="T120" fmla="*/ 848 w 409"/>
                <a:gd name="T121" fmla="*/ 2337 h 711"/>
                <a:gd name="T122" fmla="*/ 794 w 409"/>
                <a:gd name="T123" fmla="*/ 2328 h 7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9" h="711">
                  <a:moveTo>
                    <a:pt x="0" y="19"/>
                  </a:moveTo>
                  <a:lnTo>
                    <a:pt x="14" y="11"/>
                  </a:lnTo>
                  <a:lnTo>
                    <a:pt x="22" y="8"/>
                  </a:lnTo>
                  <a:lnTo>
                    <a:pt x="29" y="5"/>
                  </a:lnTo>
                  <a:lnTo>
                    <a:pt x="37" y="3"/>
                  </a:lnTo>
                  <a:lnTo>
                    <a:pt x="45" y="2"/>
                  </a:lnTo>
                  <a:lnTo>
                    <a:pt x="52" y="0"/>
                  </a:lnTo>
                  <a:lnTo>
                    <a:pt x="60" y="0"/>
                  </a:lnTo>
                  <a:lnTo>
                    <a:pt x="68" y="0"/>
                  </a:lnTo>
                  <a:lnTo>
                    <a:pt x="76" y="0"/>
                  </a:lnTo>
                  <a:lnTo>
                    <a:pt x="84" y="1"/>
                  </a:lnTo>
                  <a:lnTo>
                    <a:pt x="92" y="2"/>
                  </a:lnTo>
                  <a:lnTo>
                    <a:pt x="99" y="4"/>
                  </a:lnTo>
                  <a:lnTo>
                    <a:pt x="107" y="6"/>
                  </a:lnTo>
                  <a:lnTo>
                    <a:pt x="114" y="8"/>
                  </a:lnTo>
                  <a:lnTo>
                    <a:pt x="122" y="11"/>
                  </a:lnTo>
                  <a:lnTo>
                    <a:pt x="129" y="15"/>
                  </a:lnTo>
                  <a:lnTo>
                    <a:pt x="136" y="18"/>
                  </a:lnTo>
                  <a:lnTo>
                    <a:pt x="143" y="22"/>
                  </a:lnTo>
                  <a:lnTo>
                    <a:pt x="150" y="27"/>
                  </a:lnTo>
                  <a:lnTo>
                    <a:pt x="156" y="32"/>
                  </a:lnTo>
                  <a:lnTo>
                    <a:pt x="162" y="37"/>
                  </a:lnTo>
                  <a:lnTo>
                    <a:pt x="168" y="42"/>
                  </a:lnTo>
                  <a:lnTo>
                    <a:pt x="174" y="48"/>
                  </a:lnTo>
                  <a:lnTo>
                    <a:pt x="179" y="54"/>
                  </a:lnTo>
                  <a:lnTo>
                    <a:pt x="184" y="61"/>
                  </a:lnTo>
                  <a:lnTo>
                    <a:pt x="188" y="67"/>
                  </a:lnTo>
                  <a:lnTo>
                    <a:pt x="193" y="74"/>
                  </a:lnTo>
                  <a:lnTo>
                    <a:pt x="196" y="82"/>
                  </a:lnTo>
                  <a:lnTo>
                    <a:pt x="200" y="89"/>
                  </a:lnTo>
                  <a:lnTo>
                    <a:pt x="203" y="97"/>
                  </a:lnTo>
                  <a:lnTo>
                    <a:pt x="206" y="105"/>
                  </a:lnTo>
                  <a:lnTo>
                    <a:pt x="211" y="121"/>
                  </a:lnTo>
                  <a:lnTo>
                    <a:pt x="214" y="129"/>
                  </a:lnTo>
                  <a:lnTo>
                    <a:pt x="218" y="137"/>
                  </a:lnTo>
                  <a:lnTo>
                    <a:pt x="222" y="145"/>
                  </a:lnTo>
                  <a:lnTo>
                    <a:pt x="227" y="152"/>
                  </a:lnTo>
                  <a:lnTo>
                    <a:pt x="232" y="160"/>
                  </a:lnTo>
                  <a:lnTo>
                    <a:pt x="237" y="167"/>
                  </a:lnTo>
                  <a:lnTo>
                    <a:pt x="242" y="175"/>
                  </a:lnTo>
                  <a:lnTo>
                    <a:pt x="247" y="182"/>
                  </a:lnTo>
                  <a:lnTo>
                    <a:pt x="253" y="189"/>
                  </a:lnTo>
                  <a:lnTo>
                    <a:pt x="258" y="196"/>
                  </a:lnTo>
                  <a:lnTo>
                    <a:pt x="264" y="204"/>
                  </a:lnTo>
                  <a:lnTo>
                    <a:pt x="270" y="211"/>
                  </a:lnTo>
                  <a:lnTo>
                    <a:pt x="276" y="218"/>
                  </a:lnTo>
                  <a:lnTo>
                    <a:pt x="282" y="225"/>
                  </a:lnTo>
                  <a:lnTo>
                    <a:pt x="288" y="232"/>
                  </a:lnTo>
                  <a:lnTo>
                    <a:pt x="293" y="239"/>
                  </a:lnTo>
                  <a:lnTo>
                    <a:pt x="299" y="247"/>
                  </a:lnTo>
                  <a:lnTo>
                    <a:pt x="304" y="254"/>
                  </a:lnTo>
                  <a:lnTo>
                    <a:pt x="310" y="262"/>
                  </a:lnTo>
                  <a:lnTo>
                    <a:pt x="315" y="269"/>
                  </a:lnTo>
                  <a:lnTo>
                    <a:pt x="320" y="277"/>
                  </a:lnTo>
                  <a:lnTo>
                    <a:pt x="324" y="285"/>
                  </a:lnTo>
                  <a:lnTo>
                    <a:pt x="329" y="292"/>
                  </a:lnTo>
                  <a:lnTo>
                    <a:pt x="333" y="301"/>
                  </a:lnTo>
                  <a:lnTo>
                    <a:pt x="336" y="309"/>
                  </a:lnTo>
                  <a:lnTo>
                    <a:pt x="340" y="317"/>
                  </a:lnTo>
                  <a:lnTo>
                    <a:pt x="342" y="326"/>
                  </a:lnTo>
                  <a:lnTo>
                    <a:pt x="345" y="335"/>
                  </a:lnTo>
                  <a:lnTo>
                    <a:pt x="346" y="344"/>
                  </a:lnTo>
                  <a:lnTo>
                    <a:pt x="348" y="353"/>
                  </a:lnTo>
                  <a:lnTo>
                    <a:pt x="350" y="370"/>
                  </a:lnTo>
                  <a:lnTo>
                    <a:pt x="352" y="379"/>
                  </a:lnTo>
                  <a:lnTo>
                    <a:pt x="354" y="388"/>
                  </a:lnTo>
                  <a:lnTo>
                    <a:pt x="356" y="397"/>
                  </a:lnTo>
                  <a:lnTo>
                    <a:pt x="359" y="406"/>
                  </a:lnTo>
                  <a:lnTo>
                    <a:pt x="361" y="415"/>
                  </a:lnTo>
                  <a:lnTo>
                    <a:pt x="364" y="424"/>
                  </a:lnTo>
                  <a:lnTo>
                    <a:pt x="367" y="434"/>
                  </a:lnTo>
                  <a:lnTo>
                    <a:pt x="370" y="443"/>
                  </a:lnTo>
                  <a:lnTo>
                    <a:pt x="373" y="452"/>
                  </a:lnTo>
                  <a:lnTo>
                    <a:pt x="376" y="462"/>
                  </a:lnTo>
                  <a:lnTo>
                    <a:pt x="379" y="471"/>
                  </a:lnTo>
                  <a:lnTo>
                    <a:pt x="382" y="480"/>
                  </a:lnTo>
                  <a:lnTo>
                    <a:pt x="385" y="490"/>
                  </a:lnTo>
                  <a:lnTo>
                    <a:pt x="388" y="500"/>
                  </a:lnTo>
                  <a:lnTo>
                    <a:pt x="391" y="509"/>
                  </a:lnTo>
                  <a:lnTo>
                    <a:pt x="394" y="518"/>
                  </a:lnTo>
                  <a:lnTo>
                    <a:pt x="396" y="528"/>
                  </a:lnTo>
                  <a:lnTo>
                    <a:pt x="398" y="537"/>
                  </a:lnTo>
                  <a:lnTo>
                    <a:pt x="401" y="547"/>
                  </a:lnTo>
                  <a:lnTo>
                    <a:pt x="403" y="556"/>
                  </a:lnTo>
                  <a:lnTo>
                    <a:pt x="404" y="566"/>
                  </a:lnTo>
                  <a:lnTo>
                    <a:pt x="406" y="575"/>
                  </a:lnTo>
                  <a:lnTo>
                    <a:pt x="407" y="584"/>
                  </a:lnTo>
                  <a:lnTo>
                    <a:pt x="408" y="594"/>
                  </a:lnTo>
                  <a:lnTo>
                    <a:pt x="408" y="603"/>
                  </a:lnTo>
                  <a:lnTo>
                    <a:pt x="408" y="612"/>
                  </a:lnTo>
                  <a:lnTo>
                    <a:pt x="407" y="621"/>
                  </a:lnTo>
                  <a:lnTo>
                    <a:pt x="406" y="630"/>
                  </a:lnTo>
                  <a:lnTo>
                    <a:pt x="405" y="639"/>
                  </a:lnTo>
                  <a:lnTo>
                    <a:pt x="403" y="648"/>
                  </a:lnTo>
                  <a:lnTo>
                    <a:pt x="398" y="662"/>
                  </a:lnTo>
                  <a:lnTo>
                    <a:pt x="394" y="668"/>
                  </a:lnTo>
                  <a:lnTo>
                    <a:pt x="389" y="674"/>
                  </a:lnTo>
                  <a:lnTo>
                    <a:pt x="384" y="679"/>
                  </a:lnTo>
                  <a:lnTo>
                    <a:pt x="378" y="684"/>
                  </a:lnTo>
                  <a:lnTo>
                    <a:pt x="371" y="688"/>
                  </a:lnTo>
                  <a:lnTo>
                    <a:pt x="364" y="692"/>
                  </a:lnTo>
                  <a:lnTo>
                    <a:pt x="356" y="695"/>
                  </a:lnTo>
                  <a:lnTo>
                    <a:pt x="348" y="698"/>
                  </a:lnTo>
                  <a:lnTo>
                    <a:pt x="339" y="701"/>
                  </a:lnTo>
                  <a:lnTo>
                    <a:pt x="330" y="703"/>
                  </a:lnTo>
                  <a:lnTo>
                    <a:pt x="321" y="705"/>
                  </a:lnTo>
                  <a:lnTo>
                    <a:pt x="312" y="707"/>
                  </a:lnTo>
                  <a:lnTo>
                    <a:pt x="302" y="708"/>
                  </a:lnTo>
                  <a:lnTo>
                    <a:pt x="292" y="709"/>
                  </a:lnTo>
                  <a:lnTo>
                    <a:pt x="282" y="710"/>
                  </a:lnTo>
                  <a:lnTo>
                    <a:pt x="273" y="710"/>
                  </a:lnTo>
                  <a:lnTo>
                    <a:pt x="263" y="710"/>
                  </a:lnTo>
                  <a:lnTo>
                    <a:pt x="253" y="710"/>
                  </a:lnTo>
                  <a:lnTo>
                    <a:pt x="243" y="710"/>
                  </a:lnTo>
                  <a:lnTo>
                    <a:pt x="234" y="709"/>
                  </a:lnTo>
                  <a:lnTo>
                    <a:pt x="224" y="708"/>
                  </a:lnTo>
                  <a:lnTo>
                    <a:pt x="215" y="708"/>
                  </a:lnTo>
                  <a:lnTo>
                    <a:pt x="206" y="706"/>
                  </a:lnTo>
                  <a:lnTo>
                    <a:pt x="198" y="705"/>
                  </a:lnTo>
                  <a:lnTo>
                    <a:pt x="190" y="704"/>
                  </a:lnTo>
                  <a:lnTo>
                    <a:pt x="182" y="702"/>
                  </a:lnTo>
                  <a:lnTo>
                    <a:pt x="175" y="701"/>
                  </a:lnTo>
                  <a:lnTo>
                    <a:pt x="169" y="699"/>
                  </a:lnTo>
                  <a:lnTo>
                    <a:pt x="163" y="698"/>
                  </a:lnTo>
                  <a:lnTo>
                    <a:pt x="158" y="6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Freeform 6"/>
            <p:cNvSpPr>
              <a:spLocks/>
            </p:cNvSpPr>
            <p:nvPr/>
          </p:nvSpPr>
          <p:spPr bwMode="auto">
            <a:xfrm>
              <a:off x="5019" y="3104"/>
              <a:ext cx="512" cy="299"/>
            </a:xfrm>
            <a:custGeom>
              <a:avLst/>
              <a:gdLst>
                <a:gd name="T0" fmla="*/ 55 w 437"/>
                <a:gd name="T1" fmla="*/ 1 h 265"/>
                <a:gd name="T2" fmla="*/ 120 w 437"/>
                <a:gd name="T3" fmla="*/ 0 h 265"/>
                <a:gd name="T4" fmla="*/ 178 w 437"/>
                <a:gd name="T5" fmla="*/ 2 h 265"/>
                <a:gd name="T6" fmla="*/ 253 w 437"/>
                <a:gd name="T7" fmla="*/ 18 h 265"/>
                <a:gd name="T8" fmla="*/ 321 w 437"/>
                <a:gd name="T9" fmla="*/ 29 h 265"/>
                <a:gd name="T10" fmla="*/ 407 w 437"/>
                <a:gd name="T11" fmla="*/ 47 h 265"/>
                <a:gd name="T12" fmla="*/ 480 w 437"/>
                <a:gd name="T13" fmla="*/ 68 h 265"/>
                <a:gd name="T14" fmla="*/ 561 w 437"/>
                <a:gd name="T15" fmla="*/ 97 h 265"/>
                <a:gd name="T16" fmla="*/ 635 w 437"/>
                <a:gd name="T17" fmla="*/ 115 h 265"/>
                <a:gd name="T18" fmla="*/ 721 w 437"/>
                <a:gd name="T19" fmla="*/ 147 h 265"/>
                <a:gd name="T20" fmla="*/ 793 w 437"/>
                <a:gd name="T21" fmla="*/ 177 h 265"/>
                <a:gd name="T22" fmla="*/ 863 w 437"/>
                <a:gd name="T23" fmla="*/ 202 h 265"/>
                <a:gd name="T24" fmla="*/ 929 w 437"/>
                <a:gd name="T25" fmla="*/ 228 h 265"/>
                <a:gd name="T26" fmla="*/ 990 w 437"/>
                <a:gd name="T27" fmla="*/ 255 h 265"/>
                <a:gd name="T28" fmla="*/ 1040 w 437"/>
                <a:gd name="T29" fmla="*/ 279 h 265"/>
                <a:gd name="T30" fmla="*/ 1083 w 437"/>
                <a:gd name="T31" fmla="*/ 304 h 265"/>
                <a:gd name="T32" fmla="*/ 1144 w 437"/>
                <a:gd name="T33" fmla="*/ 340 h 265"/>
                <a:gd name="T34" fmla="*/ 1173 w 437"/>
                <a:gd name="T35" fmla="*/ 367 h 265"/>
                <a:gd name="T36" fmla="*/ 1195 w 437"/>
                <a:gd name="T37" fmla="*/ 390 h 265"/>
                <a:gd name="T38" fmla="*/ 1206 w 437"/>
                <a:gd name="T39" fmla="*/ 416 h 265"/>
                <a:gd name="T40" fmla="*/ 1217 w 437"/>
                <a:gd name="T41" fmla="*/ 446 h 265"/>
                <a:gd name="T42" fmla="*/ 1217 w 437"/>
                <a:gd name="T43" fmla="*/ 469 h 265"/>
                <a:gd name="T44" fmla="*/ 1217 w 437"/>
                <a:gd name="T45" fmla="*/ 496 h 265"/>
                <a:gd name="T46" fmla="*/ 1217 w 437"/>
                <a:gd name="T47" fmla="*/ 527 h 265"/>
                <a:gd name="T48" fmla="*/ 1217 w 437"/>
                <a:gd name="T49" fmla="*/ 552 h 265"/>
                <a:gd name="T50" fmla="*/ 1218 w 437"/>
                <a:gd name="T51" fmla="*/ 579 h 265"/>
                <a:gd name="T52" fmla="*/ 1221 w 437"/>
                <a:gd name="T53" fmla="*/ 605 h 265"/>
                <a:gd name="T54" fmla="*/ 1238 w 437"/>
                <a:gd name="T55" fmla="*/ 628 h 265"/>
                <a:gd name="T56" fmla="*/ 1256 w 437"/>
                <a:gd name="T57" fmla="*/ 656 h 265"/>
                <a:gd name="T58" fmla="*/ 1285 w 437"/>
                <a:gd name="T59" fmla="*/ 676 h 265"/>
                <a:gd name="T60" fmla="*/ 1327 w 437"/>
                <a:gd name="T61" fmla="*/ 703 h 265"/>
                <a:gd name="T62" fmla="*/ 1400 w 437"/>
                <a:gd name="T63" fmla="*/ 732 h 265"/>
                <a:gd name="T64" fmla="*/ 1446 w 437"/>
                <a:gd name="T65" fmla="*/ 755 h 265"/>
                <a:gd name="T66" fmla="*/ 1494 w 437"/>
                <a:gd name="T67" fmla="*/ 771 h 265"/>
                <a:gd name="T68" fmla="*/ 1535 w 437"/>
                <a:gd name="T69" fmla="*/ 785 h 265"/>
                <a:gd name="T70" fmla="*/ 1584 w 437"/>
                <a:gd name="T71" fmla="*/ 804 h 265"/>
                <a:gd name="T72" fmla="*/ 1626 w 437"/>
                <a:gd name="T73" fmla="*/ 817 h 265"/>
                <a:gd name="T74" fmla="*/ 1677 w 437"/>
                <a:gd name="T75" fmla="*/ 836 h 265"/>
                <a:gd name="T76" fmla="*/ 1721 w 437"/>
                <a:gd name="T77" fmla="*/ 846 h 265"/>
                <a:gd name="T78" fmla="*/ 1766 w 437"/>
                <a:gd name="T79" fmla="*/ 855 h 265"/>
                <a:gd name="T80" fmla="*/ 1818 w 437"/>
                <a:gd name="T81" fmla="*/ 865 h 265"/>
                <a:gd name="T82" fmla="*/ 1866 w 437"/>
                <a:gd name="T83" fmla="*/ 872 h 265"/>
                <a:gd name="T84" fmla="*/ 1913 w 437"/>
                <a:gd name="T85" fmla="*/ 881 h 265"/>
                <a:gd name="T86" fmla="*/ 1965 w 437"/>
                <a:gd name="T87" fmla="*/ 883 h 265"/>
                <a:gd name="T88" fmla="*/ 2016 w 437"/>
                <a:gd name="T89" fmla="*/ 883 h 265"/>
                <a:gd name="T90" fmla="*/ 2069 w 437"/>
                <a:gd name="T91" fmla="*/ 881 h 265"/>
                <a:gd name="T92" fmla="*/ 2126 w 437"/>
                <a:gd name="T93" fmla="*/ 872 h 2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7" h="265">
                  <a:moveTo>
                    <a:pt x="0" y="4"/>
                  </a:moveTo>
                  <a:lnTo>
                    <a:pt x="11" y="1"/>
                  </a:lnTo>
                  <a:lnTo>
                    <a:pt x="17" y="0"/>
                  </a:lnTo>
                  <a:lnTo>
                    <a:pt x="24" y="0"/>
                  </a:lnTo>
                  <a:lnTo>
                    <a:pt x="30" y="1"/>
                  </a:lnTo>
                  <a:lnTo>
                    <a:pt x="37" y="2"/>
                  </a:lnTo>
                  <a:lnTo>
                    <a:pt x="45" y="3"/>
                  </a:lnTo>
                  <a:lnTo>
                    <a:pt x="52" y="5"/>
                  </a:lnTo>
                  <a:lnTo>
                    <a:pt x="59" y="6"/>
                  </a:lnTo>
                  <a:lnTo>
                    <a:pt x="67" y="9"/>
                  </a:lnTo>
                  <a:lnTo>
                    <a:pt x="75" y="11"/>
                  </a:lnTo>
                  <a:lnTo>
                    <a:pt x="83" y="14"/>
                  </a:lnTo>
                  <a:lnTo>
                    <a:pt x="91" y="17"/>
                  </a:lnTo>
                  <a:lnTo>
                    <a:pt x="99" y="20"/>
                  </a:lnTo>
                  <a:lnTo>
                    <a:pt x="107" y="24"/>
                  </a:lnTo>
                  <a:lnTo>
                    <a:pt x="115" y="28"/>
                  </a:lnTo>
                  <a:lnTo>
                    <a:pt x="123" y="32"/>
                  </a:lnTo>
                  <a:lnTo>
                    <a:pt x="131" y="35"/>
                  </a:lnTo>
                  <a:lnTo>
                    <a:pt x="139" y="39"/>
                  </a:lnTo>
                  <a:lnTo>
                    <a:pt x="147" y="44"/>
                  </a:lnTo>
                  <a:lnTo>
                    <a:pt x="155" y="48"/>
                  </a:lnTo>
                  <a:lnTo>
                    <a:pt x="162" y="52"/>
                  </a:lnTo>
                  <a:lnTo>
                    <a:pt x="169" y="56"/>
                  </a:lnTo>
                  <a:lnTo>
                    <a:pt x="177" y="60"/>
                  </a:lnTo>
                  <a:lnTo>
                    <a:pt x="183" y="64"/>
                  </a:lnTo>
                  <a:lnTo>
                    <a:pt x="190" y="68"/>
                  </a:lnTo>
                  <a:lnTo>
                    <a:pt x="196" y="72"/>
                  </a:lnTo>
                  <a:lnTo>
                    <a:pt x="202" y="76"/>
                  </a:lnTo>
                  <a:lnTo>
                    <a:pt x="208" y="80"/>
                  </a:lnTo>
                  <a:lnTo>
                    <a:pt x="213" y="83"/>
                  </a:lnTo>
                  <a:lnTo>
                    <a:pt x="218" y="86"/>
                  </a:lnTo>
                  <a:lnTo>
                    <a:pt x="222" y="90"/>
                  </a:lnTo>
                  <a:lnTo>
                    <a:pt x="231" y="97"/>
                  </a:lnTo>
                  <a:lnTo>
                    <a:pt x="235" y="101"/>
                  </a:lnTo>
                  <a:lnTo>
                    <a:pt x="238" y="105"/>
                  </a:lnTo>
                  <a:lnTo>
                    <a:pt x="241" y="109"/>
                  </a:lnTo>
                  <a:lnTo>
                    <a:pt x="243" y="113"/>
                  </a:lnTo>
                  <a:lnTo>
                    <a:pt x="245" y="117"/>
                  </a:lnTo>
                  <a:lnTo>
                    <a:pt x="246" y="121"/>
                  </a:lnTo>
                  <a:lnTo>
                    <a:pt x="247" y="125"/>
                  </a:lnTo>
                  <a:lnTo>
                    <a:pt x="248" y="129"/>
                  </a:lnTo>
                  <a:lnTo>
                    <a:pt x="249" y="133"/>
                  </a:lnTo>
                  <a:lnTo>
                    <a:pt x="249" y="137"/>
                  </a:lnTo>
                  <a:lnTo>
                    <a:pt x="249" y="141"/>
                  </a:lnTo>
                  <a:lnTo>
                    <a:pt x="249" y="145"/>
                  </a:lnTo>
                  <a:lnTo>
                    <a:pt x="249" y="149"/>
                  </a:lnTo>
                  <a:lnTo>
                    <a:pt x="249" y="153"/>
                  </a:lnTo>
                  <a:lnTo>
                    <a:pt x="249" y="157"/>
                  </a:lnTo>
                  <a:lnTo>
                    <a:pt x="249" y="161"/>
                  </a:lnTo>
                  <a:lnTo>
                    <a:pt x="249" y="165"/>
                  </a:lnTo>
                  <a:lnTo>
                    <a:pt x="250" y="169"/>
                  </a:lnTo>
                  <a:lnTo>
                    <a:pt x="250" y="173"/>
                  </a:lnTo>
                  <a:lnTo>
                    <a:pt x="251" y="177"/>
                  </a:lnTo>
                  <a:lnTo>
                    <a:pt x="251" y="181"/>
                  </a:lnTo>
                  <a:lnTo>
                    <a:pt x="253" y="185"/>
                  </a:lnTo>
                  <a:lnTo>
                    <a:pt x="254" y="188"/>
                  </a:lnTo>
                  <a:lnTo>
                    <a:pt x="256" y="192"/>
                  </a:lnTo>
                  <a:lnTo>
                    <a:pt x="258" y="196"/>
                  </a:lnTo>
                  <a:lnTo>
                    <a:pt x="261" y="200"/>
                  </a:lnTo>
                  <a:lnTo>
                    <a:pt x="264" y="203"/>
                  </a:lnTo>
                  <a:lnTo>
                    <a:pt x="268" y="207"/>
                  </a:lnTo>
                  <a:lnTo>
                    <a:pt x="272" y="210"/>
                  </a:lnTo>
                  <a:lnTo>
                    <a:pt x="277" y="214"/>
                  </a:lnTo>
                  <a:lnTo>
                    <a:pt x="287" y="219"/>
                  </a:lnTo>
                  <a:lnTo>
                    <a:pt x="291" y="222"/>
                  </a:lnTo>
                  <a:lnTo>
                    <a:pt x="296" y="225"/>
                  </a:lnTo>
                  <a:lnTo>
                    <a:pt x="301" y="228"/>
                  </a:lnTo>
                  <a:lnTo>
                    <a:pt x="306" y="230"/>
                  </a:lnTo>
                  <a:lnTo>
                    <a:pt x="311" y="233"/>
                  </a:lnTo>
                  <a:lnTo>
                    <a:pt x="315" y="236"/>
                  </a:lnTo>
                  <a:lnTo>
                    <a:pt x="320" y="238"/>
                  </a:lnTo>
                  <a:lnTo>
                    <a:pt x="325" y="241"/>
                  </a:lnTo>
                  <a:lnTo>
                    <a:pt x="329" y="243"/>
                  </a:lnTo>
                  <a:lnTo>
                    <a:pt x="334" y="245"/>
                  </a:lnTo>
                  <a:lnTo>
                    <a:pt x="339" y="248"/>
                  </a:lnTo>
                  <a:lnTo>
                    <a:pt x="344" y="250"/>
                  </a:lnTo>
                  <a:lnTo>
                    <a:pt x="349" y="252"/>
                  </a:lnTo>
                  <a:lnTo>
                    <a:pt x="353" y="253"/>
                  </a:lnTo>
                  <a:lnTo>
                    <a:pt x="358" y="255"/>
                  </a:lnTo>
                  <a:lnTo>
                    <a:pt x="363" y="256"/>
                  </a:lnTo>
                  <a:lnTo>
                    <a:pt x="368" y="258"/>
                  </a:lnTo>
                  <a:lnTo>
                    <a:pt x="373" y="259"/>
                  </a:lnTo>
                  <a:lnTo>
                    <a:pt x="378" y="260"/>
                  </a:lnTo>
                  <a:lnTo>
                    <a:pt x="383" y="261"/>
                  </a:lnTo>
                  <a:lnTo>
                    <a:pt x="388" y="262"/>
                  </a:lnTo>
                  <a:lnTo>
                    <a:pt x="393" y="263"/>
                  </a:lnTo>
                  <a:lnTo>
                    <a:pt x="398" y="263"/>
                  </a:lnTo>
                  <a:lnTo>
                    <a:pt x="403" y="264"/>
                  </a:lnTo>
                  <a:lnTo>
                    <a:pt x="409" y="264"/>
                  </a:lnTo>
                  <a:lnTo>
                    <a:pt x="414" y="264"/>
                  </a:lnTo>
                  <a:lnTo>
                    <a:pt x="419" y="263"/>
                  </a:lnTo>
                  <a:lnTo>
                    <a:pt x="425" y="263"/>
                  </a:lnTo>
                  <a:lnTo>
                    <a:pt x="430" y="262"/>
                  </a:lnTo>
                  <a:lnTo>
                    <a:pt x="436" y="26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Freeform 7"/>
            <p:cNvSpPr>
              <a:spLocks/>
            </p:cNvSpPr>
            <p:nvPr/>
          </p:nvSpPr>
          <p:spPr bwMode="auto">
            <a:xfrm>
              <a:off x="4742" y="1318"/>
              <a:ext cx="769" cy="501"/>
            </a:xfrm>
            <a:custGeom>
              <a:avLst/>
              <a:gdLst>
                <a:gd name="T0" fmla="*/ 3144 w 657"/>
                <a:gd name="T1" fmla="*/ 1385 h 444"/>
                <a:gd name="T2" fmla="*/ 3167 w 657"/>
                <a:gd name="T3" fmla="*/ 1275 h 444"/>
                <a:gd name="T4" fmla="*/ 3119 w 657"/>
                <a:gd name="T5" fmla="*/ 1178 h 444"/>
                <a:gd name="T6" fmla="*/ 3024 w 657"/>
                <a:gd name="T7" fmla="*/ 1082 h 444"/>
                <a:gd name="T8" fmla="*/ 2895 w 657"/>
                <a:gd name="T9" fmla="*/ 985 h 444"/>
                <a:gd name="T10" fmla="*/ 2734 w 657"/>
                <a:gd name="T11" fmla="*/ 900 h 444"/>
                <a:gd name="T12" fmla="*/ 2565 w 657"/>
                <a:gd name="T13" fmla="*/ 826 h 444"/>
                <a:gd name="T14" fmla="*/ 2397 w 657"/>
                <a:gd name="T15" fmla="*/ 759 h 444"/>
                <a:gd name="T16" fmla="*/ 2232 w 657"/>
                <a:gd name="T17" fmla="*/ 707 h 444"/>
                <a:gd name="T18" fmla="*/ 2096 w 657"/>
                <a:gd name="T19" fmla="*/ 670 h 444"/>
                <a:gd name="T20" fmla="*/ 1968 w 657"/>
                <a:gd name="T21" fmla="*/ 641 h 444"/>
                <a:gd name="T22" fmla="*/ 1903 w 657"/>
                <a:gd name="T23" fmla="*/ 608 h 444"/>
                <a:gd name="T24" fmla="*/ 1842 w 657"/>
                <a:gd name="T25" fmla="*/ 575 h 444"/>
                <a:gd name="T26" fmla="*/ 1794 w 657"/>
                <a:gd name="T27" fmla="*/ 536 h 444"/>
                <a:gd name="T28" fmla="*/ 1750 w 657"/>
                <a:gd name="T29" fmla="*/ 493 h 444"/>
                <a:gd name="T30" fmla="*/ 1701 w 657"/>
                <a:gd name="T31" fmla="*/ 452 h 444"/>
                <a:gd name="T32" fmla="*/ 1654 w 657"/>
                <a:gd name="T33" fmla="*/ 413 h 444"/>
                <a:gd name="T34" fmla="*/ 1602 w 657"/>
                <a:gd name="T35" fmla="*/ 369 h 444"/>
                <a:gd name="T36" fmla="*/ 1533 w 657"/>
                <a:gd name="T37" fmla="*/ 340 h 444"/>
                <a:gd name="T38" fmla="*/ 1465 w 657"/>
                <a:gd name="T39" fmla="*/ 315 h 444"/>
                <a:gd name="T40" fmla="*/ 1376 w 657"/>
                <a:gd name="T41" fmla="*/ 304 h 444"/>
                <a:gd name="T42" fmla="*/ 1328 w 657"/>
                <a:gd name="T43" fmla="*/ 304 h 444"/>
                <a:gd name="T44" fmla="*/ 1288 w 657"/>
                <a:gd name="T45" fmla="*/ 305 h 444"/>
                <a:gd name="T46" fmla="*/ 1241 w 657"/>
                <a:gd name="T47" fmla="*/ 305 h 444"/>
                <a:gd name="T48" fmla="*/ 1193 w 657"/>
                <a:gd name="T49" fmla="*/ 310 h 444"/>
                <a:gd name="T50" fmla="*/ 1135 w 657"/>
                <a:gd name="T51" fmla="*/ 315 h 444"/>
                <a:gd name="T52" fmla="*/ 1082 w 657"/>
                <a:gd name="T53" fmla="*/ 318 h 444"/>
                <a:gd name="T54" fmla="*/ 1031 w 657"/>
                <a:gd name="T55" fmla="*/ 318 h 444"/>
                <a:gd name="T56" fmla="*/ 990 w 657"/>
                <a:gd name="T57" fmla="*/ 318 h 444"/>
                <a:gd name="T58" fmla="*/ 950 w 657"/>
                <a:gd name="T59" fmla="*/ 310 h 444"/>
                <a:gd name="T60" fmla="*/ 924 w 657"/>
                <a:gd name="T61" fmla="*/ 305 h 444"/>
                <a:gd name="T62" fmla="*/ 873 w 657"/>
                <a:gd name="T63" fmla="*/ 269 h 444"/>
                <a:gd name="T64" fmla="*/ 846 w 657"/>
                <a:gd name="T65" fmla="*/ 232 h 444"/>
                <a:gd name="T66" fmla="*/ 826 w 657"/>
                <a:gd name="T67" fmla="*/ 204 h 444"/>
                <a:gd name="T68" fmla="*/ 812 w 657"/>
                <a:gd name="T69" fmla="*/ 169 h 444"/>
                <a:gd name="T70" fmla="*/ 801 w 657"/>
                <a:gd name="T71" fmla="*/ 141 h 444"/>
                <a:gd name="T72" fmla="*/ 794 w 657"/>
                <a:gd name="T73" fmla="*/ 111 h 444"/>
                <a:gd name="T74" fmla="*/ 771 w 657"/>
                <a:gd name="T75" fmla="*/ 86 h 444"/>
                <a:gd name="T76" fmla="*/ 746 w 657"/>
                <a:gd name="T77" fmla="*/ 62 h 444"/>
                <a:gd name="T78" fmla="*/ 707 w 657"/>
                <a:gd name="T79" fmla="*/ 42 h 444"/>
                <a:gd name="T80" fmla="*/ 654 w 657"/>
                <a:gd name="T81" fmla="*/ 23 h 444"/>
                <a:gd name="T82" fmla="*/ 576 w 657"/>
                <a:gd name="T83" fmla="*/ 3 h 444"/>
                <a:gd name="T84" fmla="*/ 516 w 657"/>
                <a:gd name="T85" fmla="*/ 1 h 444"/>
                <a:gd name="T86" fmla="*/ 461 w 657"/>
                <a:gd name="T87" fmla="*/ 0 h 444"/>
                <a:gd name="T88" fmla="*/ 407 w 657"/>
                <a:gd name="T89" fmla="*/ 0 h 444"/>
                <a:gd name="T90" fmla="*/ 348 w 657"/>
                <a:gd name="T91" fmla="*/ 0 h 444"/>
                <a:gd name="T92" fmla="*/ 284 w 657"/>
                <a:gd name="T93" fmla="*/ 1 h 444"/>
                <a:gd name="T94" fmla="*/ 227 w 657"/>
                <a:gd name="T95" fmla="*/ 1 h 444"/>
                <a:gd name="T96" fmla="*/ 169 w 657"/>
                <a:gd name="T97" fmla="*/ 3 h 444"/>
                <a:gd name="T98" fmla="*/ 111 w 657"/>
                <a:gd name="T99" fmla="*/ 3 h 444"/>
                <a:gd name="T100" fmla="*/ 55 w 657"/>
                <a:gd name="T101" fmla="*/ 16 h 444"/>
                <a:gd name="T102" fmla="*/ 0 w 657"/>
                <a:gd name="T103" fmla="*/ 16 h 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57" h="444">
                  <a:moveTo>
                    <a:pt x="633" y="443"/>
                  </a:moveTo>
                  <a:lnTo>
                    <a:pt x="648" y="423"/>
                  </a:lnTo>
                  <a:lnTo>
                    <a:pt x="652" y="413"/>
                  </a:lnTo>
                  <a:lnTo>
                    <a:pt x="655" y="403"/>
                  </a:lnTo>
                  <a:lnTo>
                    <a:pt x="656" y="392"/>
                  </a:lnTo>
                  <a:lnTo>
                    <a:pt x="656" y="382"/>
                  </a:lnTo>
                  <a:lnTo>
                    <a:pt x="654" y="372"/>
                  </a:lnTo>
                  <a:lnTo>
                    <a:pt x="650" y="362"/>
                  </a:lnTo>
                  <a:lnTo>
                    <a:pt x="646" y="352"/>
                  </a:lnTo>
                  <a:lnTo>
                    <a:pt x="641" y="342"/>
                  </a:lnTo>
                  <a:lnTo>
                    <a:pt x="634" y="333"/>
                  </a:lnTo>
                  <a:lnTo>
                    <a:pt x="627" y="323"/>
                  </a:lnTo>
                  <a:lnTo>
                    <a:pt x="618" y="313"/>
                  </a:lnTo>
                  <a:lnTo>
                    <a:pt x="609" y="304"/>
                  </a:lnTo>
                  <a:lnTo>
                    <a:pt x="599" y="295"/>
                  </a:lnTo>
                  <a:lnTo>
                    <a:pt x="589" y="286"/>
                  </a:lnTo>
                  <a:lnTo>
                    <a:pt x="578" y="278"/>
                  </a:lnTo>
                  <a:lnTo>
                    <a:pt x="567" y="269"/>
                  </a:lnTo>
                  <a:lnTo>
                    <a:pt x="555" y="261"/>
                  </a:lnTo>
                  <a:lnTo>
                    <a:pt x="543" y="254"/>
                  </a:lnTo>
                  <a:lnTo>
                    <a:pt x="531" y="247"/>
                  </a:lnTo>
                  <a:lnTo>
                    <a:pt x="520" y="239"/>
                  </a:lnTo>
                  <a:lnTo>
                    <a:pt x="508" y="233"/>
                  </a:lnTo>
                  <a:lnTo>
                    <a:pt x="496" y="227"/>
                  </a:lnTo>
                  <a:lnTo>
                    <a:pt x="484" y="221"/>
                  </a:lnTo>
                  <a:lnTo>
                    <a:pt x="473" y="216"/>
                  </a:lnTo>
                  <a:lnTo>
                    <a:pt x="463" y="211"/>
                  </a:lnTo>
                  <a:lnTo>
                    <a:pt x="452" y="207"/>
                  </a:lnTo>
                  <a:lnTo>
                    <a:pt x="443" y="203"/>
                  </a:lnTo>
                  <a:lnTo>
                    <a:pt x="434" y="199"/>
                  </a:lnTo>
                  <a:lnTo>
                    <a:pt x="426" y="197"/>
                  </a:lnTo>
                  <a:lnTo>
                    <a:pt x="420" y="195"/>
                  </a:lnTo>
                  <a:lnTo>
                    <a:pt x="408" y="191"/>
                  </a:lnTo>
                  <a:lnTo>
                    <a:pt x="404" y="188"/>
                  </a:lnTo>
                  <a:lnTo>
                    <a:pt x="399" y="185"/>
                  </a:lnTo>
                  <a:lnTo>
                    <a:pt x="394" y="182"/>
                  </a:lnTo>
                  <a:lnTo>
                    <a:pt x="390" y="179"/>
                  </a:lnTo>
                  <a:lnTo>
                    <a:pt x="386" y="175"/>
                  </a:lnTo>
                  <a:lnTo>
                    <a:pt x="383" y="172"/>
                  </a:lnTo>
                  <a:lnTo>
                    <a:pt x="379" y="168"/>
                  </a:lnTo>
                  <a:lnTo>
                    <a:pt x="376" y="164"/>
                  </a:lnTo>
                  <a:lnTo>
                    <a:pt x="372" y="160"/>
                  </a:lnTo>
                  <a:lnTo>
                    <a:pt x="369" y="156"/>
                  </a:lnTo>
                  <a:lnTo>
                    <a:pt x="366" y="152"/>
                  </a:lnTo>
                  <a:lnTo>
                    <a:pt x="362" y="147"/>
                  </a:lnTo>
                  <a:lnTo>
                    <a:pt x="359" y="143"/>
                  </a:lnTo>
                  <a:lnTo>
                    <a:pt x="356" y="139"/>
                  </a:lnTo>
                  <a:lnTo>
                    <a:pt x="353" y="135"/>
                  </a:lnTo>
                  <a:lnTo>
                    <a:pt x="350" y="130"/>
                  </a:lnTo>
                  <a:lnTo>
                    <a:pt x="346" y="126"/>
                  </a:lnTo>
                  <a:lnTo>
                    <a:pt x="343" y="122"/>
                  </a:lnTo>
                  <a:lnTo>
                    <a:pt x="339" y="118"/>
                  </a:lnTo>
                  <a:lnTo>
                    <a:pt x="336" y="114"/>
                  </a:lnTo>
                  <a:lnTo>
                    <a:pt x="332" y="111"/>
                  </a:lnTo>
                  <a:lnTo>
                    <a:pt x="328" y="107"/>
                  </a:lnTo>
                  <a:lnTo>
                    <a:pt x="323" y="104"/>
                  </a:lnTo>
                  <a:lnTo>
                    <a:pt x="318" y="101"/>
                  </a:lnTo>
                  <a:lnTo>
                    <a:pt x="314" y="99"/>
                  </a:lnTo>
                  <a:lnTo>
                    <a:pt x="308" y="96"/>
                  </a:lnTo>
                  <a:lnTo>
                    <a:pt x="303" y="94"/>
                  </a:lnTo>
                  <a:lnTo>
                    <a:pt x="297" y="92"/>
                  </a:lnTo>
                  <a:lnTo>
                    <a:pt x="291" y="91"/>
                  </a:lnTo>
                  <a:lnTo>
                    <a:pt x="285" y="90"/>
                  </a:lnTo>
                  <a:lnTo>
                    <a:pt x="281" y="90"/>
                  </a:lnTo>
                  <a:lnTo>
                    <a:pt x="278" y="90"/>
                  </a:lnTo>
                  <a:lnTo>
                    <a:pt x="276" y="90"/>
                  </a:lnTo>
                  <a:lnTo>
                    <a:pt x="273" y="90"/>
                  </a:lnTo>
                  <a:lnTo>
                    <a:pt x="270" y="90"/>
                  </a:lnTo>
                  <a:lnTo>
                    <a:pt x="267" y="91"/>
                  </a:lnTo>
                  <a:lnTo>
                    <a:pt x="264" y="91"/>
                  </a:lnTo>
                  <a:lnTo>
                    <a:pt x="261" y="91"/>
                  </a:lnTo>
                  <a:lnTo>
                    <a:pt x="258" y="91"/>
                  </a:lnTo>
                  <a:lnTo>
                    <a:pt x="254" y="92"/>
                  </a:lnTo>
                  <a:lnTo>
                    <a:pt x="250" y="92"/>
                  </a:lnTo>
                  <a:lnTo>
                    <a:pt x="247" y="93"/>
                  </a:lnTo>
                  <a:lnTo>
                    <a:pt x="243" y="93"/>
                  </a:lnTo>
                  <a:lnTo>
                    <a:pt x="239" y="93"/>
                  </a:lnTo>
                  <a:lnTo>
                    <a:pt x="236" y="94"/>
                  </a:lnTo>
                  <a:lnTo>
                    <a:pt x="232" y="94"/>
                  </a:lnTo>
                  <a:lnTo>
                    <a:pt x="228" y="95"/>
                  </a:lnTo>
                  <a:lnTo>
                    <a:pt x="224" y="95"/>
                  </a:lnTo>
                  <a:lnTo>
                    <a:pt x="221" y="95"/>
                  </a:lnTo>
                  <a:lnTo>
                    <a:pt x="218" y="95"/>
                  </a:lnTo>
                  <a:lnTo>
                    <a:pt x="214" y="95"/>
                  </a:lnTo>
                  <a:lnTo>
                    <a:pt x="211" y="95"/>
                  </a:lnTo>
                  <a:lnTo>
                    <a:pt x="208" y="95"/>
                  </a:lnTo>
                  <a:lnTo>
                    <a:pt x="205" y="95"/>
                  </a:lnTo>
                  <a:lnTo>
                    <a:pt x="202" y="95"/>
                  </a:lnTo>
                  <a:lnTo>
                    <a:pt x="199" y="94"/>
                  </a:lnTo>
                  <a:lnTo>
                    <a:pt x="197" y="93"/>
                  </a:lnTo>
                  <a:lnTo>
                    <a:pt x="195" y="93"/>
                  </a:lnTo>
                  <a:lnTo>
                    <a:pt x="193" y="92"/>
                  </a:lnTo>
                  <a:lnTo>
                    <a:pt x="191" y="91"/>
                  </a:lnTo>
                  <a:lnTo>
                    <a:pt x="190" y="90"/>
                  </a:lnTo>
                  <a:lnTo>
                    <a:pt x="184" y="83"/>
                  </a:lnTo>
                  <a:lnTo>
                    <a:pt x="181" y="80"/>
                  </a:lnTo>
                  <a:lnTo>
                    <a:pt x="179" y="77"/>
                  </a:lnTo>
                  <a:lnTo>
                    <a:pt x="177" y="73"/>
                  </a:lnTo>
                  <a:lnTo>
                    <a:pt x="175" y="70"/>
                  </a:lnTo>
                  <a:lnTo>
                    <a:pt x="174" y="67"/>
                  </a:lnTo>
                  <a:lnTo>
                    <a:pt x="172" y="64"/>
                  </a:lnTo>
                  <a:lnTo>
                    <a:pt x="171" y="61"/>
                  </a:lnTo>
                  <a:lnTo>
                    <a:pt x="170" y="57"/>
                  </a:lnTo>
                  <a:lnTo>
                    <a:pt x="169" y="54"/>
                  </a:lnTo>
                  <a:lnTo>
                    <a:pt x="168" y="51"/>
                  </a:lnTo>
                  <a:lnTo>
                    <a:pt x="168" y="48"/>
                  </a:lnTo>
                  <a:lnTo>
                    <a:pt x="167" y="45"/>
                  </a:lnTo>
                  <a:lnTo>
                    <a:pt x="166" y="42"/>
                  </a:lnTo>
                  <a:lnTo>
                    <a:pt x="165" y="39"/>
                  </a:lnTo>
                  <a:lnTo>
                    <a:pt x="164" y="36"/>
                  </a:lnTo>
                  <a:lnTo>
                    <a:pt x="164" y="33"/>
                  </a:lnTo>
                  <a:lnTo>
                    <a:pt x="162" y="31"/>
                  </a:lnTo>
                  <a:lnTo>
                    <a:pt x="161" y="28"/>
                  </a:lnTo>
                  <a:lnTo>
                    <a:pt x="160" y="25"/>
                  </a:lnTo>
                  <a:lnTo>
                    <a:pt x="158" y="23"/>
                  </a:lnTo>
                  <a:lnTo>
                    <a:pt x="157" y="21"/>
                  </a:lnTo>
                  <a:lnTo>
                    <a:pt x="155" y="19"/>
                  </a:lnTo>
                  <a:lnTo>
                    <a:pt x="152" y="16"/>
                  </a:lnTo>
                  <a:lnTo>
                    <a:pt x="150" y="14"/>
                  </a:lnTo>
                  <a:lnTo>
                    <a:pt x="147" y="12"/>
                  </a:lnTo>
                  <a:lnTo>
                    <a:pt x="144" y="10"/>
                  </a:lnTo>
                  <a:lnTo>
                    <a:pt x="140" y="9"/>
                  </a:lnTo>
                  <a:lnTo>
                    <a:pt x="136" y="7"/>
                  </a:lnTo>
                  <a:lnTo>
                    <a:pt x="131" y="5"/>
                  </a:lnTo>
                  <a:lnTo>
                    <a:pt x="126" y="4"/>
                  </a:lnTo>
                  <a:lnTo>
                    <a:pt x="119" y="3"/>
                  </a:lnTo>
                  <a:lnTo>
                    <a:pt x="115" y="2"/>
                  </a:lnTo>
                  <a:lnTo>
                    <a:pt x="112" y="1"/>
                  </a:lnTo>
                  <a:lnTo>
                    <a:pt x="108" y="1"/>
                  </a:lnTo>
                  <a:lnTo>
                    <a:pt x="104" y="1"/>
                  </a:lnTo>
                  <a:lnTo>
                    <a:pt x="100" y="0"/>
                  </a:lnTo>
                  <a:lnTo>
                    <a:pt x="96" y="0"/>
                  </a:lnTo>
                  <a:lnTo>
                    <a:pt x="92" y="0"/>
                  </a:lnTo>
                  <a:lnTo>
                    <a:pt x="88" y="0"/>
                  </a:lnTo>
                  <a:lnTo>
                    <a:pt x="84" y="0"/>
                  </a:lnTo>
                  <a:lnTo>
                    <a:pt x="80" y="0"/>
                  </a:lnTo>
                  <a:lnTo>
                    <a:pt x="76" y="0"/>
                  </a:lnTo>
                  <a:lnTo>
                    <a:pt x="72" y="0"/>
                  </a:lnTo>
                  <a:lnTo>
                    <a:pt x="68" y="0"/>
                  </a:lnTo>
                  <a:lnTo>
                    <a:pt x="64" y="1"/>
                  </a:lnTo>
                  <a:lnTo>
                    <a:pt x="59" y="1"/>
                  </a:lnTo>
                  <a:lnTo>
                    <a:pt x="55" y="1"/>
                  </a:lnTo>
                  <a:lnTo>
                    <a:pt x="51" y="1"/>
                  </a:lnTo>
                  <a:lnTo>
                    <a:pt x="47" y="1"/>
                  </a:lnTo>
                  <a:lnTo>
                    <a:pt x="43" y="2"/>
                  </a:lnTo>
                  <a:lnTo>
                    <a:pt x="39" y="2"/>
                  </a:lnTo>
                  <a:lnTo>
                    <a:pt x="35" y="3"/>
                  </a:lnTo>
                  <a:lnTo>
                    <a:pt x="31" y="3"/>
                  </a:lnTo>
                  <a:lnTo>
                    <a:pt x="27" y="3"/>
                  </a:lnTo>
                  <a:lnTo>
                    <a:pt x="23" y="3"/>
                  </a:lnTo>
                  <a:lnTo>
                    <a:pt x="19" y="3"/>
                  </a:lnTo>
                  <a:lnTo>
                    <a:pt x="15" y="4"/>
                  </a:lnTo>
                  <a:lnTo>
                    <a:pt x="11" y="4"/>
                  </a:lnTo>
                  <a:lnTo>
                    <a:pt x="7" y="4"/>
                  </a:lnTo>
                  <a:lnTo>
                    <a:pt x="4" y="4"/>
                  </a:lnTo>
                  <a:lnTo>
                    <a:pt x="0" y="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Freeform 8"/>
            <p:cNvSpPr>
              <a:spLocks/>
            </p:cNvSpPr>
            <p:nvPr/>
          </p:nvSpPr>
          <p:spPr bwMode="auto">
            <a:xfrm>
              <a:off x="3787" y="1198"/>
              <a:ext cx="978" cy="125"/>
            </a:xfrm>
            <a:custGeom>
              <a:avLst/>
              <a:gdLst>
                <a:gd name="T0" fmla="*/ 3989 w 836"/>
                <a:gd name="T1" fmla="*/ 346 h 111"/>
                <a:gd name="T2" fmla="*/ 3989 w 836"/>
                <a:gd name="T3" fmla="*/ 341 h 111"/>
                <a:gd name="T4" fmla="*/ 3989 w 836"/>
                <a:gd name="T5" fmla="*/ 324 h 111"/>
                <a:gd name="T6" fmla="*/ 3995 w 836"/>
                <a:gd name="T7" fmla="*/ 310 h 111"/>
                <a:gd name="T8" fmla="*/ 4004 w 836"/>
                <a:gd name="T9" fmla="*/ 297 h 111"/>
                <a:gd name="T10" fmla="*/ 4004 w 836"/>
                <a:gd name="T11" fmla="*/ 285 h 111"/>
                <a:gd name="T12" fmla="*/ 4010 w 836"/>
                <a:gd name="T13" fmla="*/ 271 h 111"/>
                <a:gd name="T14" fmla="*/ 4004 w 836"/>
                <a:gd name="T15" fmla="*/ 260 h 111"/>
                <a:gd name="T16" fmla="*/ 4004 w 836"/>
                <a:gd name="T17" fmla="*/ 253 h 111"/>
                <a:gd name="T18" fmla="*/ 3995 w 836"/>
                <a:gd name="T19" fmla="*/ 241 h 111"/>
                <a:gd name="T20" fmla="*/ 3930 w 836"/>
                <a:gd name="T21" fmla="*/ 200 h 111"/>
                <a:gd name="T22" fmla="*/ 3789 w 836"/>
                <a:gd name="T23" fmla="*/ 146 h 111"/>
                <a:gd name="T24" fmla="*/ 3598 w 836"/>
                <a:gd name="T25" fmla="*/ 101 h 111"/>
                <a:gd name="T26" fmla="*/ 3384 w 836"/>
                <a:gd name="T27" fmla="*/ 69 h 111"/>
                <a:gd name="T28" fmla="*/ 3140 w 836"/>
                <a:gd name="T29" fmla="*/ 43 h 111"/>
                <a:gd name="T30" fmla="*/ 2892 w 836"/>
                <a:gd name="T31" fmla="*/ 23 h 111"/>
                <a:gd name="T32" fmla="*/ 2636 w 836"/>
                <a:gd name="T33" fmla="*/ 3 h 111"/>
                <a:gd name="T34" fmla="*/ 2396 w 836"/>
                <a:gd name="T35" fmla="*/ 1 h 111"/>
                <a:gd name="T36" fmla="*/ 2176 w 836"/>
                <a:gd name="T37" fmla="*/ 1 h 111"/>
                <a:gd name="T38" fmla="*/ 1998 w 836"/>
                <a:gd name="T39" fmla="*/ 2 h 111"/>
                <a:gd name="T40" fmla="*/ 1860 w 836"/>
                <a:gd name="T41" fmla="*/ 18 h 111"/>
                <a:gd name="T42" fmla="*/ 1816 w 836"/>
                <a:gd name="T43" fmla="*/ 29 h 111"/>
                <a:gd name="T44" fmla="*/ 1771 w 836"/>
                <a:gd name="T45" fmla="*/ 48 h 111"/>
                <a:gd name="T46" fmla="*/ 1731 w 836"/>
                <a:gd name="T47" fmla="*/ 74 h 111"/>
                <a:gd name="T48" fmla="*/ 1676 w 836"/>
                <a:gd name="T49" fmla="*/ 101 h 111"/>
                <a:gd name="T50" fmla="*/ 1639 w 836"/>
                <a:gd name="T51" fmla="*/ 130 h 111"/>
                <a:gd name="T52" fmla="*/ 1590 w 836"/>
                <a:gd name="T53" fmla="*/ 161 h 111"/>
                <a:gd name="T54" fmla="*/ 1558 w 836"/>
                <a:gd name="T55" fmla="*/ 185 h 111"/>
                <a:gd name="T56" fmla="*/ 1524 w 836"/>
                <a:gd name="T57" fmla="*/ 208 h 111"/>
                <a:gd name="T58" fmla="*/ 1503 w 836"/>
                <a:gd name="T59" fmla="*/ 227 h 111"/>
                <a:gd name="T60" fmla="*/ 1490 w 836"/>
                <a:gd name="T61" fmla="*/ 234 h 111"/>
                <a:gd name="T62" fmla="*/ 1418 w 836"/>
                <a:gd name="T63" fmla="*/ 240 h 111"/>
                <a:gd name="T64" fmla="*/ 1332 w 836"/>
                <a:gd name="T65" fmla="*/ 230 h 111"/>
                <a:gd name="T66" fmla="*/ 1238 w 836"/>
                <a:gd name="T67" fmla="*/ 213 h 111"/>
                <a:gd name="T68" fmla="*/ 1134 w 836"/>
                <a:gd name="T69" fmla="*/ 190 h 111"/>
                <a:gd name="T70" fmla="*/ 1025 w 836"/>
                <a:gd name="T71" fmla="*/ 169 h 111"/>
                <a:gd name="T72" fmla="*/ 912 w 836"/>
                <a:gd name="T73" fmla="*/ 144 h 111"/>
                <a:gd name="T74" fmla="*/ 798 w 836"/>
                <a:gd name="T75" fmla="*/ 124 h 111"/>
                <a:gd name="T76" fmla="*/ 684 w 836"/>
                <a:gd name="T77" fmla="*/ 101 h 111"/>
                <a:gd name="T78" fmla="*/ 583 w 836"/>
                <a:gd name="T79" fmla="*/ 88 h 111"/>
                <a:gd name="T80" fmla="*/ 478 w 836"/>
                <a:gd name="T81" fmla="*/ 78 h 111"/>
                <a:gd name="T82" fmla="*/ 387 w 836"/>
                <a:gd name="T83" fmla="*/ 83 h 111"/>
                <a:gd name="T84" fmla="*/ 332 w 836"/>
                <a:gd name="T85" fmla="*/ 88 h 111"/>
                <a:gd name="T86" fmla="*/ 284 w 836"/>
                <a:gd name="T87" fmla="*/ 98 h 111"/>
                <a:gd name="T88" fmla="*/ 242 w 836"/>
                <a:gd name="T89" fmla="*/ 110 h 111"/>
                <a:gd name="T90" fmla="*/ 199 w 836"/>
                <a:gd name="T91" fmla="*/ 124 h 111"/>
                <a:gd name="T92" fmla="*/ 164 w 836"/>
                <a:gd name="T93" fmla="*/ 141 h 111"/>
                <a:gd name="T94" fmla="*/ 123 w 836"/>
                <a:gd name="T95" fmla="*/ 161 h 111"/>
                <a:gd name="T96" fmla="*/ 90 w 836"/>
                <a:gd name="T97" fmla="*/ 185 h 111"/>
                <a:gd name="T98" fmla="*/ 64 w 836"/>
                <a:gd name="T99" fmla="*/ 217 h 111"/>
                <a:gd name="T100" fmla="*/ 29 w 836"/>
                <a:gd name="T101" fmla="*/ 256 h 111"/>
                <a:gd name="T102" fmla="*/ 0 w 836"/>
                <a:gd name="T103" fmla="*/ 297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6" h="111">
                  <a:moveTo>
                    <a:pt x="832" y="110"/>
                  </a:moveTo>
                  <a:lnTo>
                    <a:pt x="832" y="107"/>
                  </a:lnTo>
                  <a:lnTo>
                    <a:pt x="832" y="106"/>
                  </a:lnTo>
                  <a:lnTo>
                    <a:pt x="832" y="105"/>
                  </a:lnTo>
                  <a:lnTo>
                    <a:pt x="832" y="104"/>
                  </a:lnTo>
                  <a:lnTo>
                    <a:pt x="832" y="103"/>
                  </a:lnTo>
                  <a:lnTo>
                    <a:pt x="832" y="101"/>
                  </a:lnTo>
                  <a:lnTo>
                    <a:pt x="832" y="100"/>
                  </a:lnTo>
                  <a:lnTo>
                    <a:pt x="832" y="99"/>
                  </a:lnTo>
                  <a:lnTo>
                    <a:pt x="833" y="97"/>
                  </a:lnTo>
                  <a:lnTo>
                    <a:pt x="833" y="96"/>
                  </a:lnTo>
                  <a:lnTo>
                    <a:pt x="833" y="95"/>
                  </a:lnTo>
                  <a:lnTo>
                    <a:pt x="834" y="93"/>
                  </a:lnTo>
                  <a:lnTo>
                    <a:pt x="834" y="92"/>
                  </a:lnTo>
                  <a:lnTo>
                    <a:pt x="834" y="91"/>
                  </a:lnTo>
                  <a:lnTo>
                    <a:pt x="834" y="89"/>
                  </a:lnTo>
                  <a:lnTo>
                    <a:pt x="834" y="88"/>
                  </a:lnTo>
                  <a:lnTo>
                    <a:pt x="834" y="87"/>
                  </a:lnTo>
                  <a:lnTo>
                    <a:pt x="834" y="86"/>
                  </a:lnTo>
                  <a:lnTo>
                    <a:pt x="835" y="85"/>
                  </a:lnTo>
                  <a:lnTo>
                    <a:pt x="835" y="83"/>
                  </a:lnTo>
                  <a:lnTo>
                    <a:pt x="835" y="82"/>
                  </a:lnTo>
                  <a:lnTo>
                    <a:pt x="835" y="81"/>
                  </a:lnTo>
                  <a:lnTo>
                    <a:pt x="834" y="80"/>
                  </a:lnTo>
                  <a:lnTo>
                    <a:pt x="834" y="79"/>
                  </a:lnTo>
                  <a:lnTo>
                    <a:pt x="834" y="78"/>
                  </a:lnTo>
                  <a:lnTo>
                    <a:pt x="834" y="77"/>
                  </a:lnTo>
                  <a:lnTo>
                    <a:pt x="834" y="76"/>
                  </a:lnTo>
                  <a:lnTo>
                    <a:pt x="833" y="75"/>
                  </a:lnTo>
                  <a:lnTo>
                    <a:pt x="833" y="74"/>
                  </a:lnTo>
                  <a:lnTo>
                    <a:pt x="832" y="73"/>
                  </a:lnTo>
                  <a:lnTo>
                    <a:pt x="832" y="72"/>
                  </a:lnTo>
                  <a:lnTo>
                    <a:pt x="818" y="60"/>
                  </a:lnTo>
                  <a:lnTo>
                    <a:pt x="810" y="55"/>
                  </a:lnTo>
                  <a:lnTo>
                    <a:pt x="800" y="49"/>
                  </a:lnTo>
                  <a:lnTo>
                    <a:pt x="789" y="45"/>
                  </a:lnTo>
                  <a:lnTo>
                    <a:pt x="777" y="40"/>
                  </a:lnTo>
                  <a:lnTo>
                    <a:pt x="764" y="35"/>
                  </a:lnTo>
                  <a:lnTo>
                    <a:pt x="750" y="31"/>
                  </a:lnTo>
                  <a:lnTo>
                    <a:pt x="736" y="27"/>
                  </a:lnTo>
                  <a:lnTo>
                    <a:pt x="720" y="24"/>
                  </a:lnTo>
                  <a:lnTo>
                    <a:pt x="705" y="21"/>
                  </a:lnTo>
                  <a:lnTo>
                    <a:pt x="688" y="18"/>
                  </a:lnTo>
                  <a:lnTo>
                    <a:pt x="672" y="15"/>
                  </a:lnTo>
                  <a:lnTo>
                    <a:pt x="654" y="13"/>
                  </a:lnTo>
                  <a:lnTo>
                    <a:pt x="637" y="10"/>
                  </a:lnTo>
                  <a:lnTo>
                    <a:pt x="620" y="8"/>
                  </a:lnTo>
                  <a:lnTo>
                    <a:pt x="602" y="7"/>
                  </a:lnTo>
                  <a:lnTo>
                    <a:pt x="584" y="5"/>
                  </a:lnTo>
                  <a:lnTo>
                    <a:pt x="567" y="4"/>
                  </a:lnTo>
                  <a:lnTo>
                    <a:pt x="549" y="3"/>
                  </a:lnTo>
                  <a:lnTo>
                    <a:pt x="532" y="2"/>
                  </a:lnTo>
                  <a:lnTo>
                    <a:pt x="516" y="1"/>
                  </a:lnTo>
                  <a:lnTo>
                    <a:pt x="499" y="1"/>
                  </a:lnTo>
                  <a:lnTo>
                    <a:pt x="484" y="0"/>
                  </a:lnTo>
                  <a:lnTo>
                    <a:pt x="468" y="0"/>
                  </a:lnTo>
                  <a:lnTo>
                    <a:pt x="454" y="1"/>
                  </a:lnTo>
                  <a:lnTo>
                    <a:pt x="441" y="1"/>
                  </a:lnTo>
                  <a:lnTo>
                    <a:pt x="428" y="1"/>
                  </a:lnTo>
                  <a:lnTo>
                    <a:pt x="416" y="2"/>
                  </a:lnTo>
                  <a:lnTo>
                    <a:pt x="406" y="3"/>
                  </a:lnTo>
                  <a:lnTo>
                    <a:pt x="396" y="4"/>
                  </a:lnTo>
                  <a:lnTo>
                    <a:pt x="388" y="5"/>
                  </a:lnTo>
                  <a:lnTo>
                    <a:pt x="383" y="7"/>
                  </a:lnTo>
                  <a:lnTo>
                    <a:pt x="380" y="8"/>
                  </a:lnTo>
                  <a:lnTo>
                    <a:pt x="378" y="9"/>
                  </a:lnTo>
                  <a:lnTo>
                    <a:pt x="375" y="11"/>
                  </a:lnTo>
                  <a:lnTo>
                    <a:pt x="372" y="13"/>
                  </a:lnTo>
                  <a:lnTo>
                    <a:pt x="369" y="15"/>
                  </a:lnTo>
                  <a:lnTo>
                    <a:pt x="366" y="17"/>
                  </a:lnTo>
                  <a:lnTo>
                    <a:pt x="363" y="20"/>
                  </a:lnTo>
                  <a:lnTo>
                    <a:pt x="360" y="22"/>
                  </a:lnTo>
                  <a:lnTo>
                    <a:pt x="356" y="25"/>
                  </a:lnTo>
                  <a:lnTo>
                    <a:pt x="354" y="28"/>
                  </a:lnTo>
                  <a:lnTo>
                    <a:pt x="350" y="31"/>
                  </a:lnTo>
                  <a:lnTo>
                    <a:pt x="347" y="34"/>
                  </a:lnTo>
                  <a:lnTo>
                    <a:pt x="344" y="37"/>
                  </a:lnTo>
                  <a:lnTo>
                    <a:pt x="341" y="40"/>
                  </a:lnTo>
                  <a:lnTo>
                    <a:pt x="338" y="43"/>
                  </a:lnTo>
                  <a:lnTo>
                    <a:pt x="336" y="46"/>
                  </a:lnTo>
                  <a:lnTo>
                    <a:pt x="332" y="49"/>
                  </a:lnTo>
                  <a:lnTo>
                    <a:pt x="330" y="51"/>
                  </a:lnTo>
                  <a:lnTo>
                    <a:pt x="327" y="54"/>
                  </a:lnTo>
                  <a:lnTo>
                    <a:pt x="325" y="57"/>
                  </a:lnTo>
                  <a:lnTo>
                    <a:pt x="322" y="59"/>
                  </a:lnTo>
                  <a:lnTo>
                    <a:pt x="320" y="62"/>
                  </a:lnTo>
                  <a:lnTo>
                    <a:pt x="318" y="64"/>
                  </a:lnTo>
                  <a:lnTo>
                    <a:pt x="316" y="66"/>
                  </a:lnTo>
                  <a:lnTo>
                    <a:pt x="315" y="67"/>
                  </a:lnTo>
                  <a:lnTo>
                    <a:pt x="313" y="69"/>
                  </a:lnTo>
                  <a:lnTo>
                    <a:pt x="312" y="70"/>
                  </a:lnTo>
                  <a:lnTo>
                    <a:pt x="310" y="71"/>
                  </a:lnTo>
                  <a:lnTo>
                    <a:pt x="310" y="72"/>
                  </a:lnTo>
                  <a:lnTo>
                    <a:pt x="309" y="72"/>
                  </a:lnTo>
                  <a:lnTo>
                    <a:pt x="300" y="73"/>
                  </a:lnTo>
                  <a:lnTo>
                    <a:pt x="295" y="73"/>
                  </a:lnTo>
                  <a:lnTo>
                    <a:pt x="289" y="72"/>
                  </a:lnTo>
                  <a:lnTo>
                    <a:pt x="284" y="71"/>
                  </a:lnTo>
                  <a:lnTo>
                    <a:pt x="278" y="70"/>
                  </a:lnTo>
                  <a:lnTo>
                    <a:pt x="271" y="69"/>
                  </a:lnTo>
                  <a:lnTo>
                    <a:pt x="265" y="67"/>
                  </a:lnTo>
                  <a:lnTo>
                    <a:pt x="258" y="65"/>
                  </a:lnTo>
                  <a:lnTo>
                    <a:pt x="251" y="63"/>
                  </a:lnTo>
                  <a:lnTo>
                    <a:pt x="244" y="61"/>
                  </a:lnTo>
                  <a:lnTo>
                    <a:pt x="236" y="59"/>
                  </a:lnTo>
                  <a:lnTo>
                    <a:pt x="229" y="57"/>
                  </a:lnTo>
                  <a:lnTo>
                    <a:pt x="222" y="54"/>
                  </a:lnTo>
                  <a:lnTo>
                    <a:pt x="214" y="52"/>
                  </a:lnTo>
                  <a:lnTo>
                    <a:pt x="206" y="49"/>
                  </a:lnTo>
                  <a:lnTo>
                    <a:pt x="198" y="47"/>
                  </a:lnTo>
                  <a:lnTo>
                    <a:pt x="190" y="44"/>
                  </a:lnTo>
                  <a:lnTo>
                    <a:pt x="182" y="42"/>
                  </a:lnTo>
                  <a:lnTo>
                    <a:pt x="174" y="39"/>
                  </a:lnTo>
                  <a:lnTo>
                    <a:pt x="166" y="37"/>
                  </a:lnTo>
                  <a:lnTo>
                    <a:pt x="159" y="35"/>
                  </a:lnTo>
                  <a:lnTo>
                    <a:pt x="151" y="33"/>
                  </a:lnTo>
                  <a:lnTo>
                    <a:pt x="143" y="31"/>
                  </a:lnTo>
                  <a:lnTo>
                    <a:pt x="136" y="29"/>
                  </a:lnTo>
                  <a:lnTo>
                    <a:pt x="128" y="28"/>
                  </a:lnTo>
                  <a:lnTo>
                    <a:pt x="121" y="27"/>
                  </a:lnTo>
                  <a:lnTo>
                    <a:pt x="114" y="25"/>
                  </a:lnTo>
                  <a:lnTo>
                    <a:pt x="107" y="25"/>
                  </a:lnTo>
                  <a:lnTo>
                    <a:pt x="100" y="24"/>
                  </a:lnTo>
                  <a:lnTo>
                    <a:pt x="94" y="24"/>
                  </a:lnTo>
                  <a:lnTo>
                    <a:pt x="88" y="25"/>
                  </a:lnTo>
                  <a:lnTo>
                    <a:pt x="80" y="25"/>
                  </a:lnTo>
                  <a:lnTo>
                    <a:pt x="76" y="25"/>
                  </a:lnTo>
                  <a:lnTo>
                    <a:pt x="72" y="26"/>
                  </a:lnTo>
                  <a:lnTo>
                    <a:pt x="69" y="27"/>
                  </a:lnTo>
                  <a:lnTo>
                    <a:pt x="66" y="27"/>
                  </a:lnTo>
                  <a:lnTo>
                    <a:pt x="62" y="28"/>
                  </a:lnTo>
                  <a:lnTo>
                    <a:pt x="59" y="29"/>
                  </a:lnTo>
                  <a:lnTo>
                    <a:pt x="56" y="30"/>
                  </a:lnTo>
                  <a:lnTo>
                    <a:pt x="53" y="31"/>
                  </a:lnTo>
                  <a:lnTo>
                    <a:pt x="50" y="33"/>
                  </a:lnTo>
                  <a:lnTo>
                    <a:pt x="47" y="34"/>
                  </a:lnTo>
                  <a:lnTo>
                    <a:pt x="44" y="35"/>
                  </a:lnTo>
                  <a:lnTo>
                    <a:pt x="42" y="37"/>
                  </a:lnTo>
                  <a:lnTo>
                    <a:pt x="39" y="39"/>
                  </a:lnTo>
                  <a:lnTo>
                    <a:pt x="36" y="41"/>
                  </a:lnTo>
                  <a:lnTo>
                    <a:pt x="34" y="43"/>
                  </a:lnTo>
                  <a:lnTo>
                    <a:pt x="31" y="45"/>
                  </a:lnTo>
                  <a:lnTo>
                    <a:pt x="29" y="47"/>
                  </a:lnTo>
                  <a:lnTo>
                    <a:pt x="26" y="49"/>
                  </a:lnTo>
                  <a:lnTo>
                    <a:pt x="24" y="52"/>
                  </a:lnTo>
                  <a:lnTo>
                    <a:pt x="22" y="55"/>
                  </a:lnTo>
                  <a:lnTo>
                    <a:pt x="19" y="57"/>
                  </a:lnTo>
                  <a:lnTo>
                    <a:pt x="17" y="61"/>
                  </a:lnTo>
                  <a:lnTo>
                    <a:pt x="15" y="64"/>
                  </a:lnTo>
                  <a:lnTo>
                    <a:pt x="13" y="67"/>
                  </a:lnTo>
                  <a:lnTo>
                    <a:pt x="11" y="71"/>
                  </a:lnTo>
                  <a:lnTo>
                    <a:pt x="8" y="74"/>
                  </a:lnTo>
                  <a:lnTo>
                    <a:pt x="6" y="78"/>
                  </a:lnTo>
                  <a:lnTo>
                    <a:pt x="4" y="82"/>
                  </a:lnTo>
                  <a:lnTo>
                    <a:pt x="2" y="86"/>
                  </a:lnTo>
                  <a:lnTo>
                    <a:pt x="0" y="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Freeform 9"/>
            <p:cNvSpPr>
              <a:spLocks/>
            </p:cNvSpPr>
            <p:nvPr/>
          </p:nvSpPr>
          <p:spPr bwMode="auto">
            <a:xfrm>
              <a:off x="5437" y="3398"/>
              <a:ext cx="297" cy="346"/>
            </a:xfrm>
            <a:custGeom>
              <a:avLst/>
              <a:gdLst>
                <a:gd name="T0" fmla="*/ 0 w 254"/>
                <a:gd name="T1" fmla="*/ 0 h 306"/>
                <a:gd name="T2" fmla="*/ 56 w 254"/>
                <a:gd name="T3" fmla="*/ 77 h 306"/>
                <a:gd name="T4" fmla="*/ 89 w 254"/>
                <a:gd name="T5" fmla="*/ 114 h 306"/>
                <a:gd name="T6" fmla="*/ 122 w 254"/>
                <a:gd name="T7" fmla="*/ 157 h 306"/>
                <a:gd name="T8" fmla="*/ 151 w 254"/>
                <a:gd name="T9" fmla="*/ 188 h 306"/>
                <a:gd name="T10" fmla="*/ 191 w 254"/>
                <a:gd name="T11" fmla="*/ 228 h 306"/>
                <a:gd name="T12" fmla="*/ 223 w 254"/>
                <a:gd name="T13" fmla="*/ 263 h 306"/>
                <a:gd name="T14" fmla="*/ 251 w 254"/>
                <a:gd name="T15" fmla="*/ 302 h 306"/>
                <a:gd name="T16" fmla="*/ 285 w 254"/>
                <a:gd name="T17" fmla="*/ 336 h 306"/>
                <a:gd name="T18" fmla="*/ 318 w 254"/>
                <a:gd name="T19" fmla="*/ 367 h 306"/>
                <a:gd name="T20" fmla="*/ 357 w 254"/>
                <a:gd name="T21" fmla="*/ 400 h 306"/>
                <a:gd name="T22" fmla="*/ 388 w 254"/>
                <a:gd name="T23" fmla="*/ 436 h 306"/>
                <a:gd name="T24" fmla="*/ 427 w 254"/>
                <a:gd name="T25" fmla="*/ 467 h 306"/>
                <a:gd name="T26" fmla="*/ 455 w 254"/>
                <a:gd name="T27" fmla="*/ 505 h 306"/>
                <a:gd name="T28" fmla="*/ 499 w 254"/>
                <a:gd name="T29" fmla="*/ 538 h 306"/>
                <a:gd name="T30" fmla="*/ 531 w 254"/>
                <a:gd name="T31" fmla="*/ 571 h 306"/>
                <a:gd name="T32" fmla="*/ 571 w 254"/>
                <a:gd name="T33" fmla="*/ 597 h 306"/>
                <a:gd name="T34" fmla="*/ 606 w 254"/>
                <a:gd name="T35" fmla="*/ 630 h 306"/>
                <a:gd name="T36" fmla="*/ 648 w 254"/>
                <a:gd name="T37" fmla="*/ 655 h 306"/>
                <a:gd name="T38" fmla="*/ 682 w 254"/>
                <a:gd name="T39" fmla="*/ 693 h 306"/>
                <a:gd name="T40" fmla="*/ 725 w 254"/>
                <a:gd name="T41" fmla="*/ 721 h 306"/>
                <a:gd name="T42" fmla="*/ 765 w 254"/>
                <a:gd name="T43" fmla="*/ 753 h 306"/>
                <a:gd name="T44" fmla="*/ 800 w 254"/>
                <a:gd name="T45" fmla="*/ 781 h 306"/>
                <a:gd name="T46" fmla="*/ 848 w 254"/>
                <a:gd name="T47" fmla="*/ 811 h 306"/>
                <a:gd name="T48" fmla="*/ 887 w 254"/>
                <a:gd name="T49" fmla="*/ 838 h 306"/>
                <a:gd name="T50" fmla="*/ 932 w 254"/>
                <a:gd name="T51" fmla="*/ 873 h 306"/>
                <a:gd name="T52" fmla="*/ 972 w 254"/>
                <a:gd name="T53" fmla="*/ 899 h 306"/>
                <a:gd name="T54" fmla="*/ 1020 w 254"/>
                <a:gd name="T55" fmla="*/ 925 h 306"/>
                <a:gd name="T56" fmla="*/ 1068 w 254"/>
                <a:gd name="T57" fmla="*/ 959 h 306"/>
                <a:gd name="T58" fmla="*/ 1113 w 254"/>
                <a:gd name="T59" fmla="*/ 987 h 306"/>
                <a:gd name="T60" fmla="*/ 1161 w 254"/>
                <a:gd name="T61" fmla="*/ 1017 h 306"/>
                <a:gd name="T62" fmla="*/ 1211 w 254"/>
                <a:gd name="T63" fmla="*/ 1043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306">
                  <a:moveTo>
                    <a:pt x="0" y="0"/>
                  </a:moveTo>
                  <a:lnTo>
                    <a:pt x="12" y="23"/>
                  </a:lnTo>
                  <a:lnTo>
                    <a:pt x="19" y="34"/>
                  </a:lnTo>
                  <a:lnTo>
                    <a:pt x="26" y="45"/>
                  </a:lnTo>
                  <a:lnTo>
                    <a:pt x="32" y="56"/>
                  </a:lnTo>
                  <a:lnTo>
                    <a:pt x="39" y="67"/>
                  </a:lnTo>
                  <a:lnTo>
                    <a:pt x="46" y="77"/>
                  </a:lnTo>
                  <a:lnTo>
                    <a:pt x="53" y="88"/>
                  </a:lnTo>
                  <a:lnTo>
                    <a:pt x="60" y="98"/>
                  </a:lnTo>
                  <a:lnTo>
                    <a:pt x="67" y="108"/>
                  </a:lnTo>
                  <a:lnTo>
                    <a:pt x="74" y="118"/>
                  </a:lnTo>
                  <a:lnTo>
                    <a:pt x="81" y="128"/>
                  </a:lnTo>
                  <a:lnTo>
                    <a:pt x="89" y="137"/>
                  </a:lnTo>
                  <a:lnTo>
                    <a:pt x="96" y="147"/>
                  </a:lnTo>
                  <a:lnTo>
                    <a:pt x="104" y="157"/>
                  </a:lnTo>
                  <a:lnTo>
                    <a:pt x="111" y="166"/>
                  </a:lnTo>
                  <a:lnTo>
                    <a:pt x="119" y="175"/>
                  </a:lnTo>
                  <a:lnTo>
                    <a:pt x="127" y="185"/>
                  </a:lnTo>
                  <a:lnTo>
                    <a:pt x="135" y="193"/>
                  </a:lnTo>
                  <a:lnTo>
                    <a:pt x="143" y="203"/>
                  </a:lnTo>
                  <a:lnTo>
                    <a:pt x="151" y="211"/>
                  </a:lnTo>
                  <a:lnTo>
                    <a:pt x="160" y="220"/>
                  </a:lnTo>
                  <a:lnTo>
                    <a:pt x="168" y="229"/>
                  </a:lnTo>
                  <a:lnTo>
                    <a:pt x="177" y="237"/>
                  </a:lnTo>
                  <a:lnTo>
                    <a:pt x="186" y="246"/>
                  </a:lnTo>
                  <a:lnTo>
                    <a:pt x="195" y="255"/>
                  </a:lnTo>
                  <a:lnTo>
                    <a:pt x="204" y="263"/>
                  </a:lnTo>
                  <a:lnTo>
                    <a:pt x="214" y="271"/>
                  </a:lnTo>
                  <a:lnTo>
                    <a:pt x="223" y="280"/>
                  </a:lnTo>
                  <a:lnTo>
                    <a:pt x="233" y="288"/>
                  </a:lnTo>
                  <a:lnTo>
                    <a:pt x="243" y="297"/>
                  </a:lnTo>
                  <a:lnTo>
                    <a:pt x="253" y="3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10"/>
            <p:cNvSpPr>
              <a:spLocks noChangeShapeType="1"/>
            </p:cNvSpPr>
            <p:nvPr/>
          </p:nvSpPr>
          <p:spPr bwMode="auto">
            <a:xfrm flipV="1">
              <a:off x="5530" y="3366"/>
              <a:ext cx="36" cy="11"/>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Freeform 11"/>
            <p:cNvSpPr>
              <a:spLocks/>
            </p:cNvSpPr>
            <p:nvPr/>
          </p:nvSpPr>
          <p:spPr bwMode="auto">
            <a:xfrm>
              <a:off x="5771" y="3205"/>
              <a:ext cx="56" cy="66"/>
            </a:xfrm>
            <a:custGeom>
              <a:avLst/>
              <a:gdLst>
                <a:gd name="T0" fmla="*/ 222 w 48"/>
                <a:gd name="T1" fmla="*/ 0 h 58"/>
                <a:gd name="T2" fmla="*/ 197 w 48"/>
                <a:gd name="T3" fmla="*/ 1 h 58"/>
                <a:gd name="T4" fmla="*/ 190 w 48"/>
                <a:gd name="T5" fmla="*/ 2 h 58"/>
                <a:gd name="T6" fmla="*/ 179 w 48"/>
                <a:gd name="T7" fmla="*/ 2 h 58"/>
                <a:gd name="T8" fmla="*/ 165 w 48"/>
                <a:gd name="T9" fmla="*/ 3 h 58"/>
                <a:gd name="T10" fmla="*/ 160 w 48"/>
                <a:gd name="T11" fmla="*/ 17 h 58"/>
                <a:gd name="T12" fmla="*/ 145 w 48"/>
                <a:gd name="T13" fmla="*/ 19 h 58"/>
                <a:gd name="T14" fmla="*/ 140 w 48"/>
                <a:gd name="T15" fmla="*/ 22 h 58"/>
                <a:gd name="T16" fmla="*/ 125 w 48"/>
                <a:gd name="T17" fmla="*/ 28 h 58"/>
                <a:gd name="T18" fmla="*/ 120 w 48"/>
                <a:gd name="T19" fmla="*/ 32 h 58"/>
                <a:gd name="T20" fmla="*/ 117 w 48"/>
                <a:gd name="T21" fmla="*/ 36 h 58"/>
                <a:gd name="T22" fmla="*/ 104 w 48"/>
                <a:gd name="T23" fmla="*/ 44 h 58"/>
                <a:gd name="T24" fmla="*/ 92 w 48"/>
                <a:gd name="T25" fmla="*/ 47 h 58"/>
                <a:gd name="T26" fmla="*/ 89 w 48"/>
                <a:gd name="T27" fmla="*/ 53 h 58"/>
                <a:gd name="T28" fmla="*/ 79 w 48"/>
                <a:gd name="T29" fmla="*/ 57 h 58"/>
                <a:gd name="T30" fmla="*/ 75 w 48"/>
                <a:gd name="T31" fmla="*/ 65 h 58"/>
                <a:gd name="T32" fmla="*/ 65 w 48"/>
                <a:gd name="T33" fmla="*/ 74 h 58"/>
                <a:gd name="T34" fmla="*/ 64 w 48"/>
                <a:gd name="T35" fmla="*/ 77 h 58"/>
                <a:gd name="T36" fmla="*/ 55 w 48"/>
                <a:gd name="T37" fmla="*/ 86 h 58"/>
                <a:gd name="T38" fmla="*/ 48 w 48"/>
                <a:gd name="T39" fmla="*/ 96 h 58"/>
                <a:gd name="T40" fmla="*/ 47 w 48"/>
                <a:gd name="T41" fmla="*/ 100 h 58"/>
                <a:gd name="T42" fmla="*/ 34 w 48"/>
                <a:gd name="T43" fmla="*/ 109 h 58"/>
                <a:gd name="T44" fmla="*/ 34 w 48"/>
                <a:gd name="T45" fmla="*/ 122 h 58"/>
                <a:gd name="T46" fmla="*/ 25 w 48"/>
                <a:gd name="T47" fmla="*/ 127 h 58"/>
                <a:gd name="T48" fmla="*/ 25 w 48"/>
                <a:gd name="T49" fmla="*/ 139 h 58"/>
                <a:gd name="T50" fmla="*/ 21 w 48"/>
                <a:gd name="T51" fmla="*/ 145 h 58"/>
                <a:gd name="T52" fmla="*/ 18 w 48"/>
                <a:gd name="T53" fmla="*/ 157 h 58"/>
                <a:gd name="T54" fmla="*/ 2 w 48"/>
                <a:gd name="T55" fmla="*/ 162 h 58"/>
                <a:gd name="T56" fmla="*/ 1 w 48"/>
                <a:gd name="T57" fmla="*/ 179 h 58"/>
                <a:gd name="T58" fmla="*/ 1 w 48"/>
                <a:gd name="T59" fmla="*/ 184 h 58"/>
                <a:gd name="T60" fmla="*/ 0 w 48"/>
                <a:gd name="T61" fmla="*/ 195 h 58"/>
                <a:gd name="T62" fmla="*/ 0 w 48"/>
                <a:gd name="T63" fmla="*/ 207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8">
                  <a:moveTo>
                    <a:pt x="47" y="0"/>
                  </a:moveTo>
                  <a:lnTo>
                    <a:pt x="42" y="1"/>
                  </a:lnTo>
                  <a:lnTo>
                    <a:pt x="40" y="2"/>
                  </a:lnTo>
                  <a:lnTo>
                    <a:pt x="38" y="2"/>
                  </a:lnTo>
                  <a:lnTo>
                    <a:pt x="35" y="3"/>
                  </a:lnTo>
                  <a:lnTo>
                    <a:pt x="33" y="4"/>
                  </a:lnTo>
                  <a:lnTo>
                    <a:pt x="31" y="5"/>
                  </a:lnTo>
                  <a:lnTo>
                    <a:pt x="29" y="6"/>
                  </a:lnTo>
                  <a:lnTo>
                    <a:pt x="27" y="8"/>
                  </a:lnTo>
                  <a:lnTo>
                    <a:pt x="25" y="9"/>
                  </a:lnTo>
                  <a:lnTo>
                    <a:pt x="24" y="10"/>
                  </a:lnTo>
                  <a:lnTo>
                    <a:pt x="22" y="12"/>
                  </a:lnTo>
                  <a:lnTo>
                    <a:pt x="20" y="13"/>
                  </a:lnTo>
                  <a:lnTo>
                    <a:pt x="19" y="15"/>
                  </a:lnTo>
                  <a:lnTo>
                    <a:pt x="17" y="16"/>
                  </a:lnTo>
                  <a:lnTo>
                    <a:pt x="15" y="18"/>
                  </a:lnTo>
                  <a:lnTo>
                    <a:pt x="14" y="20"/>
                  </a:lnTo>
                  <a:lnTo>
                    <a:pt x="13" y="22"/>
                  </a:lnTo>
                  <a:lnTo>
                    <a:pt x="11" y="24"/>
                  </a:lnTo>
                  <a:lnTo>
                    <a:pt x="10" y="26"/>
                  </a:lnTo>
                  <a:lnTo>
                    <a:pt x="9" y="28"/>
                  </a:lnTo>
                  <a:lnTo>
                    <a:pt x="7" y="30"/>
                  </a:lnTo>
                  <a:lnTo>
                    <a:pt x="7" y="33"/>
                  </a:lnTo>
                  <a:lnTo>
                    <a:pt x="5" y="35"/>
                  </a:lnTo>
                  <a:lnTo>
                    <a:pt x="5" y="38"/>
                  </a:lnTo>
                  <a:lnTo>
                    <a:pt x="4" y="40"/>
                  </a:lnTo>
                  <a:lnTo>
                    <a:pt x="3" y="42"/>
                  </a:lnTo>
                  <a:lnTo>
                    <a:pt x="2" y="45"/>
                  </a:lnTo>
                  <a:lnTo>
                    <a:pt x="1" y="48"/>
                  </a:lnTo>
                  <a:lnTo>
                    <a:pt x="1" y="51"/>
                  </a:lnTo>
                  <a:lnTo>
                    <a:pt x="0" y="54"/>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Freeform 12"/>
            <p:cNvSpPr>
              <a:spLocks/>
            </p:cNvSpPr>
            <p:nvPr/>
          </p:nvSpPr>
          <p:spPr bwMode="auto">
            <a:xfrm>
              <a:off x="3768" y="1301"/>
              <a:ext cx="410" cy="808"/>
            </a:xfrm>
            <a:custGeom>
              <a:avLst/>
              <a:gdLst>
                <a:gd name="T0" fmla="*/ 77 w 350"/>
                <a:gd name="T1" fmla="*/ 20 h 716"/>
                <a:gd name="T2" fmla="*/ 139 w 350"/>
                <a:gd name="T3" fmla="*/ 60 h 716"/>
                <a:gd name="T4" fmla="*/ 169 w 350"/>
                <a:gd name="T5" fmla="*/ 109 h 716"/>
                <a:gd name="T6" fmla="*/ 191 w 350"/>
                <a:gd name="T7" fmla="*/ 163 h 716"/>
                <a:gd name="T8" fmla="*/ 200 w 350"/>
                <a:gd name="T9" fmla="*/ 228 h 716"/>
                <a:gd name="T10" fmla="*/ 216 w 350"/>
                <a:gd name="T11" fmla="*/ 293 h 716"/>
                <a:gd name="T12" fmla="*/ 224 w 350"/>
                <a:gd name="T13" fmla="*/ 366 h 716"/>
                <a:gd name="T14" fmla="*/ 234 w 350"/>
                <a:gd name="T15" fmla="*/ 429 h 716"/>
                <a:gd name="T16" fmla="*/ 262 w 350"/>
                <a:gd name="T17" fmla="*/ 489 h 716"/>
                <a:gd name="T18" fmla="*/ 307 w 350"/>
                <a:gd name="T19" fmla="*/ 545 h 716"/>
                <a:gd name="T20" fmla="*/ 376 w 350"/>
                <a:gd name="T21" fmla="*/ 594 h 716"/>
                <a:gd name="T22" fmla="*/ 422 w 350"/>
                <a:gd name="T23" fmla="*/ 615 h 716"/>
                <a:gd name="T24" fmla="*/ 463 w 350"/>
                <a:gd name="T25" fmla="*/ 629 h 716"/>
                <a:gd name="T26" fmla="*/ 513 w 350"/>
                <a:gd name="T27" fmla="*/ 647 h 716"/>
                <a:gd name="T28" fmla="*/ 552 w 350"/>
                <a:gd name="T29" fmla="*/ 658 h 716"/>
                <a:gd name="T30" fmla="*/ 587 w 350"/>
                <a:gd name="T31" fmla="*/ 674 h 716"/>
                <a:gd name="T32" fmla="*/ 626 w 350"/>
                <a:gd name="T33" fmla="*/ 694 h 716"/>
                <a:gd name="T34" fmla="*/ 658 w 350"/>
                <a:gd name="T35" fmla="*/ 714 h 716"/>
                <a:gd name="T36" fmla="*/ 688 w 350"/>
                <a:gd name="T37" fmla="*/ 745 h 716"/>
                <a:gd name="T38" fmla="*/ 711 w 350"/>
                <a:gd name="T39" fmla="*/ 783 h 716"/>
                <a:gd name="T40" fmla="*/ 733 w 350"/>
                <a:gd name="T41" fmla="*/ 832 h 716"/>
                <a:gd name="T42" fmla="*/ 747 w 350"/>
                <a:gd name="T43" fmla="*/ 910 h 716"/>
                <a:gd name="T44" fmla="*/ 747 w 350"/>
                <a:gd name="T45" fmla="*/ 974 h 716"/>
                <a:gd name="T46" fmla="*/ 744 w 350"/>
                <a:gd name="T47" fmla="*/ 1040 h 716"/>
                <a:gd name="T48" fmla="*/ 743 w 350"/>
                <a:gd name="T49" fmla="*/ 1109 h 716"/>
                <a:gd name="T50" fmla="*/ 729 w 350"/>
                <a:gd name="T51" fmla="*/ 1173 h 716"/>
                <a:gd name="T52" fmla="*/ 725 w 350"/>
                <a:gd name="T53" fmla="*/ 1240 h 716"/>
                <a:gd name="T54" fmla="*/ 725 w 350"/>
                <a:gd name="T55" fmla="*/ 1308 h 716"/>
                <a:gd name="T56" fmla="*/ 733 w 350"/>
                <a:gd name="T57" fmla="*/ 1365 h 716"/>
                <a:gd name="T58" fmla="*/ 758 w 350"/>
                <a:gd name="T59" fmla="*/ 1429 h 716"/>
                <a:gd name="T60" fmla="*/ 794 w 350"/>
                <a:gd name="T61" fmla="*/ 1481 h 716"/>
                <a:gd name="T62" fmla="*/ 859 w 350"/>
                <a:gd name="T63" fmla="*/ 1547 h 716"/>
                <a:gd name="T64" fmla="*/ 915 w 350"/>
                <a:gd name="T65" fmla="*/ 1586 h 716"/>
                <a:gd name="T66" fmla="*/ 968 w 350"/>
                <a:gd name="T67" fmla="*/ 1618 h 716"/>
                <a:gd name="T68" fmla="*/ 1021 w 350"/>
                <a:gd name="T69" fmla="*/ 1645 h 716"/>
                <a:gd name="T70" fmla="*/ 1072 w 350"/>
                <a:gd name="T71" fmla="*/ 1678 h 716"/>
                <a:gd name="T72" fmla="*/ 1118 w 350"/>
                <a:gd name="T73" fmla="*/ 1713 h 716"/>
                <a:gd name="T74" fmla="*/ 1161 w 350"/>
                <a:gd name="T75" fmla="*/ 1748 h 716"/>
                <a:gd name="T76" fmla="*/ 1194 w 350"/>
                <a:gd name="T77" fmla="*/ 1790 h 716"/>
                <a:gd name="T78" fmla="*/ 1218 w 350"/>
                <a:gd name="T79" fmla="*/ 1843 h 716"/>
                <a:gd name="T80" fmla="*/ 1231 w 350"/>
                <a:gd name="T81" fmla="*/ 1899 h 716"/>
                <a:gd name="T82" fmla="*/ 1238 w 350"/>
                <a:gd name="T83" fmla="*/ 1981 h 716"/>
                <a:gd name="T84" fmla="*/ 1231 w 350"/>
                <a:gd name="T85" fmla="*/ 2025 h 716"/>
                <a:gd name="T86" fmla="*/ 1231 w 350"/>
                <a:gd name="T87" fmla="*/ 2062 h 716"/>
                <a:gd name="T88" fmla="*/ 1223 w 350"/>
                <a:gd name="T89" fmla="*/ 2094 h 716"/>
                <a:gd name="T90" fmla="*/ 1223 w 350"/>
                <a:gd name="T91" fmla="*/ 2128 h 716"/>
                <a:gd name="T92" fmla="*/ 1238 w 350"/>
                <a:gd name="T93" fmla="*/ 2167 h 716"/>
                <a:gd name="T94" fmla="*/ 1243 w 350"/>
                <a:gd name="T95" fmla="*/ 2192 h 716"/>
                <a:gd name="T96" fmla="*/ 1265 w 350"/>
                <a:gd name="T97" fmla="*/ 2217 h 716"/>
                <a:gd name="T98" fmla="*/ 1296 w 350"/>
                <a:gd name="T99" fmla="*/ 2247 h 716"/>
                <a:gd name="T100" fmla="*/ 1330 w 350"/>
                <a:gd name="T101" fmla="*/ 2269 h 716"/>
                <a:gd name="T102" fmla="*/ 1390 w 350"/>
                <a:gd name="T103" fmla="*/ 2301 h 716"/>
                <a:gd name="T104" fmla="*/ 1553 w 350"/>
                <a:gd name="T105" fmla="*/ 2374 h 716"/>
                <a:gd name="T106" fmla="*/ 1594 w 350"/>
                <a:gd name="T107" fmla="*/ 2381 h 716"/>
                <a:gd name="T108" fmla="*/ 1600 w 350"/>
                <a:gd name="T109" fmla="*/ 2378 h 716"/>
                <a:gd name="T110" fmla="*/ 1578 w 350"/>
                <a:gd name="T111" fmla="*/ 2352 h 716"/>
                <a:gd name="T112" fmla="*/ 1535 w 350"/>
                <a:gd name="T113" fmla="*/ 2326 h 716"/>
                <a:gd name="T114" fmla="*/ 1495 w 350"/>
                <a:gd name="T115" fmla="*/ 2296 h 716"/>
                <a:gd name="T116" fmla="*/ 1471 w 350"/>
                <a:gd name="T117" fmla="*/ 2280 h 716"/>
                <a:gd name="T118" fmla="*/ 1474 w 350"/>
                <a:gd name="T119" fmla="*/ 2280 h 716"/>
                <a:gd name="T120" fmla="*/ 1529 w 350"/>
                <a:gd name="T121" fmla="*/ 2306 h 716"/>
                <a:gd name="T122" fmla="*/ 1641 w 350"/>
                <a:gd name="T123" fmla="*/ 2363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0" h="716">
                  <a:moveTo>
                    <a:pt x="0" y="0"/>
                  </a:moveTo>
                  <a:lnTo>
                    <a:pt x="12" y="4"/>
                  </a:lnTo>
                  <a:lnTo>
                    <a:pt x="16" y="6"/>
                  </a:lnTo>
                  <a:lnTo>
                    <a:pt x="21" y="10"/>
                  </a:lnTo>
                  <a:lnTo>
                    <a:pt x="24" y="14"/>
                  </a:lnTo>
                  <a:lnTo>
                    <a:pt x="28" y="18"/>
                  </a:lnTo>
                  <a:lnTo>
                    <a:pt x="30" y="22"/>
                  </a:lnTo>
                  <a:lnTo>
                    <a:pt x="33" y="27"/>
                  </a:lnTo>
                  <a:lnTo>
                    <a:pt x="35" y="32"/>
                  </a:lnTo>
                  <a:lnTo>
                    <a:pt x="37" y="37"/>
                  </a:lnTo>
                  <a:lnTo>
                    <a:pt x="38" y="43"/>
                  </a:lnTo>
                  <a:lnTo>
                    <a:pt x="39" y="49"/>
                  </a:lnTo>
                  <a:lnTo>
                    <a:pt x="40" y="55"/>
                  </a:lnTo>
                  <a:lnTo>
                    <a:pt x="41" y="62"/>
                  </a:lnTo>
                  <a:lnTo>
                    <a:pt x="42" y="68"/>
                  </a:lnTo>
                  <a:lnTo>
                    <a:pt x="42" y="74"/>
                  </a:lnTo>
                  <a:lnTo>
                    <a:pt x="43" y="81"/>
                  </a:lnTo>
                  <a:lnTo>
                    <a:pt x="44" y="88"/>
                  </a:lnTo>
                  <a:lnTo>
                    <a:pt x="44" y="94"/>
                  </a:lnTo>
                  <a:lnTo>
                    <a:pt x="45" y="101"/>
                  </a:lnTo>
                  <a:lnTo>
                    <a:pt x="46" y="108"/>
                  </a:lnTo>
                  <a:lnTo>
                    <a:pt x="46" y="115"/>
                  </a:lnTo>
                  <a:lnTo>
                    <a:pt x="48" y="121"/>
                  </a:lnTo>
                  <a:lnTo>
                    <a:pt x="49" y="128"/>
                  </a:lnTo>
                  <a:lnTo>
                    <a:pt x="50" y="134"/>
                  </a:lnTo>
                  <a:lnTo>
                    <a:pt x="52" y="140"/>
                  </a:lnTo>
                  <a:lnTo>
                    <a:pt x="54" y="146"/>
                  </a:lnTo>
                  <a:lnTo>
                    <a:pt x="57" y="152"/>
                  </a:lnTo>
                  <a:lnTo>
                    <a:pt x="60" y="157"/>
                  </a:lnTo>
                  <a:lnTo>
                    <a:pt x="63" y="162"/>
                  </a:lnTo>
                  <a:lnTo>
                    <a:pt x="67" y="167"/>
                  </a:lnTo>
                  <a:lnTo>
                    <a:pt x="72" y="172"/>
                  </a:lnTo>
                  <a:lnTo>
                    <a:pt x="78" y="176"/>
                  </a:lnTo>
                  <a:lnTo>
                    <a:pt x="81" y="179"/>
                  </a:lnTo>
                  <a:lnTo>
                    <a:pt x="84" y="181"/>
                  </a:lnTo>
                  <a:lnTo>
                    <a:pt x="87" y="183"/>
                  </a:lnTo>
                  <a:lnTo>
                    <a:pt x="90" y="185"/>
                  </a:lnTo>
                  <a:lnTo>
                    <a:pt x="93" y="186"/>
                  </a:lnTo>
                  <a:lnTo>
                    <a:pt x="96" y="188"/>
                  </a:lnTo>
                  <a:lnTo>
                    <a:pt x="99" y="190"/>
                  </a:lnTo>
                  <a:lnTo>
                    <a:pt x="102" y="191"/>
                  </a:lnTo>
                  <a:lnTo>
                    <a:pt x="105" y="193"/>
                  </a:lnTo>
                  <a:lnTo>
                    <a:pt x="108" y="194"/>
                  </a:lnTo>
                  <a:lnTo>
                    <a:pt x="110" y="196"/>
                  </a:lnTo>
                  <a:lnTo>
                    <a:pt x="113" y="197"/>
                  </a:lnTo>
                  <a:lnTo>
                    <a:pt x="116" y="198"/>
                  </a:lnTo>
                  <a:lnTo>
                    <a:pt x="119" y="200"/>
                  </a:lnTo>
                  <a:lnTo>
                    <a:pt x="121" y="202"/>
                  </a:lnTo>
                  <a:lnTo>
                    <a:pt x="124" y="203"/>
                  </a:lnTo>
                  <a:lnTo>
                    <a:pt x="126" y="205"/>
                  </a:lnTo>
                  <a:lnTo>
                    <a:pt x="129" y="207"/>
                  </a:lnTo>
                  <a:lnTo>
                    <a:pt x="131" y="209"/>
                  </a:lnTo>
                  <a:lnTo>
                    <a:pt x="133" y="212"/>
                  </a:lnTo>
                  <a:lnTo>
                    <a:pt x="136" y="214"/>
                  </a:lnTo>
                  <a:lnTo>
                    <a:pt x="138" y="217"/>
                  </a:lnTo>
                  <a:lnTo>
                    <a:pt x="140" y="220"/>
                  </a:lnTo>
                  <a:lnTo>
                    <a:pt x="142" y="223"/>
                  </a:lnTo>
                  <a:lnTo>
                    <a:pt x="143" y="226"/>
                  </a:lnTo>
                  <a:lnTo>
                    <a:pt x="145" y="230"/>
                  </a:lnTo>
                  <a:lnTo>
                    <a:pt x="147" y="234"/>
                  </a:lnTo>
                  <a:lnTo>
                    <a:pt x="148" y="238"/>
                  </a:lnTo>
                  <a:lnTo>
                    <a:pt x="150" y="243"/>
                  </a:lnTo>
                  <a:lnTo>
                    <a:pt x="151" y="248"/>
                  </a:lnTo>
                  <a:lnTo>
                    <a:pt x="153" y="260"/>
                  </a:lnTo>
                  <a:lnTo>
                    <a:pt x="154" y="266"/>
                  </a:lnTo>
                  <a:lnTo>
                    <a:pt x="154" y="272"/>
                  </a:lnTo>
                  <a:lnTo>
                    <a:pt x="154" y="278"/>
                  </a:lnTo>
                  <a:lnTo>
                    <a:pt x="154" y="285"/>
                  </a:lnTo>
                  <a:lnTo>
                    <a:pt x="154" y="291"/>
                  </a:lnTo>
                  <a:lnTo>
                    <a:pt x="154" y="298"/>
                  </a:lnTo>
                  <a:lnTo>
                    <a:pt x="154" y="304"/>
                  </a:lnTo>
                  <a:lnTo>
                    <a:pt x="153" y="311"/>
                  </a:lnTo>
                  <a:lnTo>
                    <a:pt x="153" y="318"/>
                  </a:lnTo>
                  <a:lnTo>
                    <a:pt x="152" y="324"/>
                  </a:lnTo>
                  <a:lnTo>
                    <a:pt x="152" y="331"/>
                  </a:lnTo>
                  <a:lnTo>
                    <a:pt x="151" y="337"/>
                  </a:lnTo>
                  <a:lnTo>
                    <a:pt x="150" y="344"/>
                  </a:lnTo>
                  <a:lnTo>
                    <a:pt x="150" y="350"/>
                  </a:lnTo>
                  <a:lnTo>
                    <a:pt x="149" y="357"/>
                  </a:lnTo>
                  <a:lnTo>
                    <a:pt x="149" y="364"/>
                  </a:lnTo>
                  <a:lnTo>
                    <a:pt x="149" y="370"/>
                  </a:lnTo>
                  <a:lnTo>
                    <a:pt x="148" y="377"/>
                  </a:lnTo>
                  <a:lnTo>
                    <a:pt x="148" y="383"/>
                  </a:lnTo>
                  <a:lnTo>
                    <a:pt x="149" y="390"/>
                  </a:lnTo>
                  <a:lnTo>
                    <a:pt x="149" y="396"/>
                  </a:lnTo>
                  <a:lnTo>
                    <a:pt x="150" y="402"/>
                  </a:lnTo>
                  <a:lnTo>
                    <a:pt x="151" y="408"/>
                  </a:lnTo>
                  <a:lnTo>
                    <a:pt x="152" y="414"/>
                  </a:lnTo>
                  <a:lnTo>
                    <a:pt x="154" y="420"/>
                  </a:lnTo>
                  <a:lnTo>
                    <a:pt x="155" y="426"/>
                  </a:lnTo>
                  <a:lnTo>
                    <a:pt x="158" y="432"/>
                  </a:lnTo>
                  <a:lnTo>
                    <a:pt x="160" y="437"/>
                  </a:lnTo>
                  <a:lnTo>
                    <a:pt x="163" y="443"/>
                  </a:lnTo>
                  <a:lnTo>
                    <a:pt x="167" y="448"/>
                  </a:lnTo>
                  <a:lnTo>
                    <a:pt x="174" y="458"/>
                  </a:lnTo>
                  <a:lnTo>
                    <a:pt x="177" y="462"/>
                  </a:lnTo>
                  <a:lnTo>
                    <a:pt x="181" y="466"/>
                  </a:lnTo>
                  <a:lnTo>
                    <a:pt x="184" y="470"/>
                  </a:lnTo>
                  <a:lnTo>
                    <a:pt x="188" y="473"/>
                  </a:lnTo>
                  <a:lnTo>
                    <a:pt x="192" y="477"/>
                  </a:lnTo>
                  <a:lnTo>
                    <a:pt x="196" y="480"/>
                  </a:lnTo>
                  <a:lnTo>
                    <a:pt x="199" y="483"/>
                  </a:lnTo>
                  <a:lnTo>
                    <a:pt x="203" y="486"/>
                  </a:lnTo>
                  <a:lnTo>
                    <a:pt x="207" y="489"/>
                  </a:lnTo>
                  <a:lnTo>
                    <a:pt x="210" y="492"/>
                  </a:lnTo>
                  <a:lnTo>
                    <a:pt x="214" y="495"/>
                  </a:lnTo>
                  <a:lnTo>
                    <a:pt x="217" y="498"/>
                  </a:lnTo>
                  <a:lnTo>
                    <a:pt x="220" y="501"/>
                  </a:lnTo>
                  <a:lnTo>
                    <a:pt x="224" y="504"/>
                  </a:lnTo>
                  <a:lnTo>
                    <a:pt x="227" y="508"/>
                  </a:lnTo>
                  <a:lnTo>
                    <a:pt x="230" y="511"/>
                  </a:lnTo>
                  <a:lnTo>
                    <a:pt x="233" y="514"/>
                  </a:lnTo>
                  <a:lnTo>
                    <a:pt x="236" y="518"/>
                  </a:lnTo>
                  <a:lnTo>
                    <a:pt x="238" y="522"/>
                  </a:lnTo>
                  <a:lnTo>
                    <a:pt x="241" y="525"/>
                  </a:lnTo>
                  <a:lnTo>
                    <a:pt x="243" y="530"/>
                  </a:lnTo>
                  <a:lnTo>
                    <a:pt x="245" y="534"/>
                  </a:lnTo>
                  <a:lnTo>
                    <a:pt x="247" y="539"/>
                  </a:lnTo>
                  <a:lnTo>
                    <a:pt x="249" y="544"/>
                  </a:lnTo>
                  <a:lnTo>
                    <a:pt x="250" y="549"/>
                  </a:lnTo>
                  <a:lnTo>
                    <a:pt x="252" y="555"/>
                  </a:lnTo>
                  <a:lnTo>
                    <a:pt x="252" y="561"/>
                  </a:lnTo>
                  <a:lnTo>
                    <a:pt x="253" y="567"/>
                  </a:lnTo>
                  <a:lnTo>
                    <a:pt x="254" y="574"/>
                  </a:lnTo>
                  <a:lnTo>
                    <a:pt x="254" y="582"/>
                  </a:lnTo>
                  <a:lnTo>
                    <a:pt x="254" y="591"/>
                  </a:lnTo>
                  <a:lnTo>
                    <a:pt x="254" y="595"/>
                  </a:lnTo>
                  <a:lnTo>
                    <a:pt x="253" y="600"/>
                  </a:lnTo>
                  <a:lnTo>
                    <a:pt x="253" y="604"/>
                  </a:lnTo>
                  <a:lnTo>
                    <a:pt x="253" y="608"/>
                  </a:lnTo>
                  <a:lnTo>
                    <a:pt x="253" y="612"/>
                  </a:lnTo>
                  <a:lnTo>
                    <a:pt x="253" y="616"/>
                  </a:lnTo>
                  <a:lnTo>
                    <a:pt x="252" y="620"/>
                  </a:lnTo>
                  <a:lnTo>
                    <a:pt x="252" y="623"/>
                  </a:lnTo>
                  <a:lnTo>
                    <a:pt x="252" y="626"/>
                  </a:lnTo>
                  <a:lnTo>
                    <a:pt x="252" y="630"/>
                  </a:lnTo>
                  <a:lnTo>
                    <a:pt x="252" y="633"/>
                  </a:lnTo>
                  <a:lnTo>
                    <a:pt x="252" y="636"/>
                  </a:lnTo>
                  <a:lnTo>
                    <a:pt x="253" y="640"/>
                  </a:lnTo>
                  <a:lnTo>
                    <a:pt x="253" y="642"/>
                  </a:lnTo>
                  <a:lnTo>
                    <a:pt x="254" y="646"/>
                  </a:lnTo>
                  <a:lnTo>
                    <a:pt x="254" y="648"/>
                  </a:lnTo>
                  <a:lnTo>
                    <a:pt x="255" y="651"/>
                  </a:lnTo>
                  <a:lnTo>
                    <a:pt x="256" y="654"/>
                  </a:lnTo>
                  <a:lnTo>
                    <a:pt x="257" y="657"/>
                  </a:lnTo>
                  <a:lnTo>
                    <a:pt x="259" y="660"/>
                  </a:lnTo>
                  <a:lnTo>
                    <a:pt x="260" y="662"/>
                  </a:lnTo>
                  <a:lnTo>
                    <a:pt x="262" y="665"/>
                  </a:lnTo>
                  <a:lnTo>
                    <a:pt x="264" y="668"/>
                  </a:lnTo>
                  <a:lnTo>
                    <a:pt x="266" y="670"/>
                  </a:lnTo>
                  <a:lnTo>
                    <a:pt x="269" y="673"/>
                  </a:lnTo>
                  <a:lnTo>
                    <a:pt x="272" y="676"/>
                  </a:lnTo>
                  <a:lnTo>
                    <a:pt x="274" y="678"/>
                  </a:lnTo>
                  <a:lnTo>
                    <a:pt x="278" y="681"/>
                  </a:lnTo>
                  <a:lnTo>
                    <a:pt x="282" y="684"/>
                  </a:lnTo>
                  <a:lnTo>
                    <a:pt x="286" y="687"/>
                  </a:lnTo>
                  <a:lnTo>
                    <a:pt x="305" y="700"/>
                  </a:lnTo>
                  <a:lnTo>
                    <a:pt x="313" y="704"/>
                  </a:lnTo>
                  <a:lnTo>
                    <a:pt x="319" y="708"/>
                  </a:lnTo>
                  <a:lnTo>
                    <a:pt x="323" y="710"/>
                  </a:lnTo>
                  <a:lnTo>
                    <a:pt x="326" y="711"/>
                  </a:lnTo>
                  <a:lnTo>
                    <a:pt x="328" y="712"/>
                  </a:lnTo>
                  <a:lnTo>
                    <a:pt x="330" y="712"/>
                  </a:lnTo>
                  <a:lnTo>
                    <a:pt x="330" y="711"/>
                  </a:lnTo>
                  <a:lnTo>
                    <a:pt x="329" y="710"/>
                  </a:lnTo>
                  <a:lnTo>
                    <a:pt x="328" y="708"/>
                  </a:lnTo>
                  <a:lnTo>
                    <a:pt x="326" y="705"/>
                  </a:lnTo>
                  <a:lnTo>
                    <a:pt x="324" y="703"/>
                  </a:lnTo>
                  <a:lnTo>
                    <a:pt x="321" y="700"/>
                  </a:lnTo>
                  <a:lnTo>
                    <a:pt x="318" y="697"/>
                  </a:lnTo>
                  <a:lnTo>
                    <a:pt x="315" y="694"/>
                  </a:lnTo>
                  <a:lnTo>
                    <a:pt x="312" y="691"/>
                  </a:lnTo>
                  <a:lnTo>
                    <a:pt x="309" y="688"/>
                  </a:lnTo>
                  <a:lnTo>
                    <a:pt x="307" y="686"/>
                  </a:lnTo>
                  <a:lnTo>
                    <a:pt x="304" y="683"/>
                  </a:lnTo>
                  <a:lnTo>
                    <a:pt x="303" y="682"/>
                  </a:lnTo>
                  <a:lnTo>
                    <a:pt x="302" y="680"/>
                  </a:lnTo>
                  <a:lnTo>
                    <a:pt x="301" y="679"/>
                  </a:lnTo>
                  <a:lnTo>
                    <a:pt x="302" y="680"/>
                  </a:lnTo>
                  <a:lnTo>
                    <a:pt x="303" y="680"/>
                  </a:lnTo>
                  <a:lnTo>
                    <a:pt x="305" y="682"/>
                  </a:lnTo>
                  <a:lnTo>
                    <a:pt x="309" y="684"/>
                  </a:lnTo>
                  <a:lnTo>
                    <a:pt x="314" y="688"/>
                  </a:lnTo>
                  <a:lnTo>
                    <a:pt x="320" y="693"/>
                  </a:lnTo>
                  <a:lnTo>
                    <a:pt x="328" y="699"/>
                  </a:lnTo>
                  <a:lnTo>
                    <a:pt x="337" y="706"/>
                  </a:lnTo>
                  <a:lnTo>
                    <a:pt x="349" y="71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Freeform 13"/>
            <p:cNvSpPr>
              <a:spLocks/>
            </p:cNvSpPr>
            <p:nvPr/>
          </p:nvSpPr>
          <p:spPr bwMode="auto">
            <a:xfrm>
              <a:off x="5343" y="3258"/>
              <a:ext cx="224" cy="88"/>
            </a:xfrm>
            <a:custGeom>
              <a:avLst/>
              <a:gdLst>
                <a:gd name="T0" fmla="*/ 0 w 191"/>
                <a:gd name="T1" fmla="*/ 0 h 78"/>
                <a:gd name="T2" fmla="*/ 56 w 191"/>
                <a:gd name="T3" fmla="*/ 18 h 78"/>
                <a:gd name="T4" fmla="*/ 89 w 191"/>
                <a:gd name="T5" fmla="*/ 23 h 78"/>
                <a:gd name="T6" fmla="*/ 120 w 191"/>
                <a:gd name="T7" fmla="*/ 33 h 78"/>
                <a:gd name="T8" fmla="*/ 145 w 191"/>
                <a:gd name="T9" fmla="*/ 43 h 78"/>
                <a:gd name="T10" fmla="*/ 170 w 191"/>
                <a:gd name="T11" fmla="*/ 49 h 78"/>
                <a:gd name="T12" fmla="*/ 199 w 191"/>
                <a:gd name="T13" fmla="*/ 60 h 78"/>
                <a:gd name="T14" fmla="*/ 231 w 191"/>
                <a:gd name="T15" fmla="*/ 70 h 78"/>
                <a:gd name="T16" fmla="*/ 262 w 191"/>
                <a:gd name="T17" fmla="*/ 79 h 78"/>
                <a:gd name="T18" fmla="*/ 286 w 191"/>
                <a:gd name="T19" fmla="*/ 89 h 78"/>
                <a:gd name="T20" fmla="*/ 317 w 191"/>
                <a:gd name="T21" fmla="*/ 100 h 78"/>
                <a:gd name="T22" fmla="*/ 347 w 191"/>
                <a:gd name="T23" fmla="*/ 111 h 78"/>
                <a:gd name="T24" fmla="*/ 373 w 191"/>
                <a:gd name="T25" fmla="*/ 115 h 78"/>
                <a:gd name="T26" fmla="*/ 407 w 191"/>
                <a:gd name="T27" fmla="*/ 130 h 78"/>
                <a:gd name="T28" fmla="*/ 436 w 191"/>
                <a:gd name="T29" fmla="*/ 139 h 78"/>
                <a:gd name="T30" fmla="*/ 461 w 191"/>
                <a:gd name="T31" fmla="*/ 147 h 78"/>
                <a:gd name="T32" fmla="*/ 493 w 191"/>
                <a:gd name="T33" fmla="*/ 159 h 78"/>
                <a:gd name="T34" fmla="*/ 515 w 191"/>
                <a:gd name="T35" fmla="*/ 166 h 78"/>
                <a:gd name="T36" fmla="*/ 543 w 191"/>
                <a:gd name="T37" fmla="*/ 177 h 78"/>
                <a:gd name="T38" fmla="*/ 578 w 191"/>
                <a:gd name="T39" fmla="*/ 182 h 78"/>
                <a:gd name="T40" fmla="*/ 604 w 191"/>
                <a:gd name="T41" fmla="*/ 188 h 78"/>
                <a:gd name="T42" fmla="*/ 634 w 191"/>
                <a:gd name="T43" fmla="*/ 202 h 78"/>
                <a:gd name="T44" fmla="*/ 660 w 191"/>
                <a:gd name="T45" fmla="*/ 205 h 78"/>
                <a:gd name="T46" fmla="*/ 693 w 191"/>
                <a:gd name="T47" fmla="*/ 212 h 78"/>
                <a:gd name="T48" fmla="*/ 722 w 191"/>
                <a:gd name="T49" fmla="*/ 218 h 78"/>
                <a:gd name="T50" fmla="*/ 754 w 191"/>
                <a:gd name="T51" fmla="*/ 228 h 78"/>
                <a:gd name="T52" fmla="*/ 781 w 191"/>
                <a:gd name="T53" fmla="*/ 231 h 78"/>
                <a:gd name="T54" fmla="*/ 813 w 191"/>
                <a:gd name="T55" fmla="*/ 239 h 78"/>
                <a:gd name="T56" fmla="*/ 847 w 191"/>
                <a:gd name="T57" fmla="*/ 243 h 78"/>
                <a:gd name="T58" fmla="*/ 876 w 191"/>
                <a:gd name="T59" fmla="*/ 254 h 78"/>
                <a:gd name="T60" fmla="*/ 905 w 191"/>
                <a:gd name="T61" fmla="*/ 254 h 78"/>
                <a:gd name="T62" fmla="*/ 937 w 191"/>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1" h="78">
                  <a:moveTo>
                    <a:pt x="0" y="0"/>
                  </a:moveTo>
                  <a:lnTo>
                    <a:pt x="12" y="5"/>
                  </a:lnTo>
                  <a:lnTo>
                    <a:pt x="18" y="7"/>
                  </a:lnTo>
                  <a:lnTo>
                    <a:pt x="24" y="10"/>
                  </a:lnTo>
                  <a:lnTo>
                    <a:pt x="30" y="13"/>
                  </a:lnTo>
                  <a:lnTo>
                    <a:pt x="35" y="15"/>
                  </a:lnTo>
                  <a:lnTo>
                    <a:pt x="41" y="18"/>
                  </a:lnTo>
                  <a:lnTo>
                    <a:pt x="47" y="21"/>
                  </a:lnTo>
                  <a:lnTo>
                    <a:pt x="53" y="24"/>
                  </a:lnTo>
                  <a:lnTo>
                    <a:pt x="58" y="27"/>
                  </a:lnTo>
                  <a:lnTo>
                    <a:pt x="64" y="30"/>
                  </a:lnTo>
                  <a:lnTo>
                    <a:pt x="70" y="33"/>
                  </a:lnTo>
                  <a:lnTo>
                    <a:pt x="76" y="35"/>
                  </a:lnTo>
                  <a:lnTo>
                    <a:pt x="82" y="39"/>
                  </a:lnTo>
                  <a:lnTo>
                    <a:pt x="88" y="41"/>
                  </a:lnTo>
                  <a:lnTo>
                    <a:pt x="94" y="44"/>
                  </a:lnTo>
                  <a:lnTo>
                    <a:pt x="100" y="47"/>
                  </a:lnTo>
                  <a:lnTo>
                    <a:pt x="105" y="50"/>
                  </a:lnTo>
                  <a:lnTo>
                    <a:pt x="111" y="52"/>
                  </a:lnTo>
                  <a:lnTo>
                    <a:pt x="117" y="55"/>
                  </a:lnTo>
                  <a:lnTo>
                    <a:pt x="123" y="57"/>
                  </a:lnTo>
                  <a:lnTo>
                    <a:pt x="129" y="60"/>
                  </a:lnTo>
                  <a:lnTo>
                    <a:pt x="135" y="62"/>
                  </a:lnTo>
                  <a:lnTo>
                    <a:pt x="141" y="64"/>
                  </a:lnTo>
                  <a:lnTo>
                    <a:pt x="147" y="66"/>
                  </a:lnTo>
                  <a:lnTo>
                    <a:pt x="153" y="68"/>
                  </a:lnTo>
                  <a:lnTo>
                    <a:pt x="159" y="70"/>
                  </a:lnTo>
                  <a:lnTo>
                    <a:pt x="165" y="72"/>
                  </a:lnTo>
                  <a:lnTo>
                    <a:pt x="172" y="73"/>
                  </a:lnTo>
                  <a:lnTo>
                    <a:pt x="178" y="75"/>
                  </a:lnTo>
                  <a:lnTo>
                    <a:pt x="184" y="75"/>
                  </a:lnTo>
                  <a:lnTo>
                    <a:pt x="19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Freeform 14"/>
            <p:cNvSpPr>
              <a:spLocks/>
            </p:cNvSpPr>
            <p:nvPr/>
          </p:nvSpPr>
          <p:spPr bwMode="auto">
            <a:xfrm>
              <a:off x="5372" y="3173"/>
              <a:ext cx="372" cy="98"/>
            </a:xfrm>
            <a:custGeom>
              <a:avLst/>
              <a:gdLst>
                <a:gd name="T0" fmla="*/ 0 w 318"/>
                <a:gd name="T1" fmla="*/ 0 h 87"/>
                <a:gd name="T2" fmla="*/ 94 w 318"/>
                <a:gd name="T3" fmla="*/ 18 h 87"/>
                <a:gd name="T4" fmla="*/ 144 w 318"/>
                <a:gd name="T5" fmla="*/ 26 h 87"/>
                <a:gd name="T6" fmla="*/ 192 w 318"/>
                <a:gd name="T7" fmla="*/ 37 h 87"/>
                <a:gd name="T8" fmla="*/ 233 w 318"/>
                <a:gd name="T9" fmla="*/ 47 h 87"/>
                <a:gd name="T10" fmla="*/ 284 w 318"/>
                <a:gd name="T11" fmla="*/ 54 h 87"/>
                <a:gd name="T12" fmla="*/ 332 w 318"/>
                <a:gd name="T13" fmla="*/ 69 h 87"/>
                <a:gd name="T14" fmla="*/ 373 w 318"/>
                <a:gd name="T15" fmla="*/ 78 h 87"/>
                <a:gd name="T16" fmla="*/ 421 w 318"/>
                <a:gd name="T17" fmla="*/ 88 h 87"/>
                <a:gd name="T18" fmla="*/ 474 w 318"/>
                <a:gd name="T19" fmla="*/ 101 h 87"/>
                <a:gd name="T20" fmla="*/ 515 w 318"/>
                <a:gd name="T21" fmla="*/ 112 h 87"/>
                <a:gd name="T22" fmla="*/ 558 w 318"/>
                <a:gd name="T23" fmla="*/ 124 h 87"/>
                <a:gd name="T24" fmla="*/ 604 w 318"/>
                <a:gd name="T25" fmla="*/ 133 h 87"/>
                <a:gd name="T26" fmla="*/ 653 w 318"/>
                <a:gd name="T27" fmla="*/ 144 h 87"/>
                <a:gd name="T28" fmla="*/ 698 w 318"/>
                <a:gd name="T29" fmla="*/ 158 h 87"/>
                <a:gd name="T30" fmla="*/ 743 w 318"/>
                <a:gd name="T31" fmla="*/ 167 h 87"/>
                <a:gd name="T32" fmla="*/ 788 w 318"/>
                <a:gd name="T33" fmla="*/ 180 h 87"/>
                <a:gd name="T34" fmla="*/ 840 w 318"/>
                <a:gd name="T35" fmla="*/ 188 h 87"/>
                <a:gd name="T36" fmla="*/ 886 w 318"/>
                <a:gd name="T37" fmla="*/ 201 h 87"/>
                <a:gd name="T38" fmla="*/ 934 w 318"/>
                <a:gd name="T39" fmla="*/ 205 h 87"/>
                <a:gd name="T40" fmla="*/ 970 w 318"/>
                <a:gd name="T41" fmla="*/ 214 h 87"/>
                <a:gd name="T42" fmla="*/ 1021 w 318"/>
                <a:gd name="T43" fmla="*/ 229 h 87"/>
                <a:gd name="T44" fmla="*/ 1072 w 318"/>
                <a:gd name="T45" fmla="*/ 231 h 87"/>
                <a:gd name="T46" fmla="*/ 1118 w 318"/>
                <a:gd name="T47" fmla="*/ 240 h 87"/>
                <a:gd name="T48" fmla="*/ 1162 w 318"/>
                <a:gd name="T49" fmla="*/ 252 h 87"/>
                <a:gd name="T50" fmla="*/ 1217 w 318"/>
                <a:gd name="T51" fmla="*/ 258 h 87"/>
                <a:gd name="T52" fmla="*/ 1266 w 318"/>
                <a:gd name="T53" fmla="*/ 259 h 87"/>
                <a:gd name="T54" fmla="*/ 1320 w 318"/>
                <a:gd name="T55" fmla="*/ 269 h 87"/>
                <a:gd name="T56" fmla="*/ 1368 w 318"/>
                <a:gd name="T57" fmla="*/ 271 h 87"/>
                <a:gd name="T58" fmla="*/ 1418 w 318"/>
                <a:gd name="T59" fmla="*/ 278 h 87"/>
                <a:gd name="T60" fmla="*/ 1468 w 318"/>
                <a:gd name="T61" fmla="*/ 279 h 87"/>
                <a:gd name="T62" fmla="*/ 1522 w 318"/>
                <a:gd name="T63" fmla="*/ 284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8" h="87">
                  <a:moveTo>
                    <a:pt x="0" y="0"/>
                  </a:moveTo>
                  <a:lnTo>
                    <a:pt x="20" y="5"/>
                  </a:lnTo>
                  <a:lnTo>
                    <a:pt x="30" y="8"/>
                  </a:lnTo>
                  <a:lnTo>
                    <a:pt x="40" y="11"/>
                  </a:lnTo>
                  <a:lnTo>
                    <a:pt x="49" y="14"/>
                  </a:lnTo>
                  <a:lnTo>
                    <a:pt x="59" y="17"/>
                  </a:lnTo>
                  <a:lnTo>
                    <a:pt x="69" y="21"/>
                  </a:lnTo>
                  <a:lnTo>
                    <a:pt x="78" y="24"/>
                  </a:lnTo>
                  <a:lnTo>
                    <a:pt x="88" y="27"/>
                  </a:lnTo>
                  <a:lnTo>
                    <a:pt x="98" y="31"/>
                  </a:lnTo>
                  <a:lnTo>
                    <a:pt x="107" y="34"/>
                  </a:lnTo>
                  <a:lnTo>
                    <a:pt x="116" y="37"/>
                  </a:lnTo>
                  <a:lnTo>
                    <a:pt x="126" y="41"/>
                  </a:lnTo>
                  <a:lnTo>
                    <a:pt x="136" y="44"/>
                  </a:lnTo>
                  <a:lnTo>
                    <a:pt x="145" y="47"/>
                  </a:lnTo>
                  <a:lnTo>
                    <a:pt x="155" y="51"/>
                  </a:lnTo>
                  <a:lnTo>
                    <a:pt x="164" y="54"/>
                  </a:lnTo>
                  <a:lnTo>
                    <a:pt x="174" y="57"/>
                  </a:lnTo>
                  <a:lnTo>
                    <a:pt x="184" y="60"/>
                  </a:lnTo>
                  <a:lnTo>
                    <a:pt x="194" y="63"/>
                  </a:lnTo>
                  <a:lnTo>
                    <a:pt x="203" y="66"/>
                  </a:lnTo>
                  <a:lnTo>
                    <a:pt x="213" y="69"/>
                  </a:lnTo>
                  <a:lnTo>
                    <a:pt x="223" y="71"/>
                  </a:lnTo>
                  <a:lnTo>
                    <a:pt x="233" y="73"/>
                  </a:lnTo>
                  <a:lnTo>
                    <a:pt x="243" y="76"/>
                  </a:lnTo>
                  <a:lnTo>
                    <a:pt x="254" y="78"/>
                  </a:lnTo>
                  <a:lnTo>
                    <a:pt x="264" y="79"/>
                  </a:lnTo>
                  <a:lnTo>
                    <a:pt x="274" y="81"/>
                  </a:lnTo>
                  <a:lnTo>
                    <a:pt x="285" y="83"/>
                  </a:lnTo>
                  <a:lnTo>
                    <a:pt x="295" y="84"/>
                  </a:lnTo>
                  <a:lnTo>
                    <a:pt x="306" y="85"/>
                  </a:lnTo>
                  <a:lnTo>
                    <a:pt x="317" y="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15"/>
            <p:cNvSpPr>
              <a:spLocks/>
            </p:cNvSpPr>
            <p:nvPr/>
          </p:nvSpPr>
          <p:spPr bwMode="auto">
            <a:xfrm>
              <a:off x="5317" y="3181"/>
              <a:ext cx="74" cy="26"/>
            </a:xfrm>
            <a:custGeom>
              <a:avLst/>
              <a:gdLst>
                <a:gd name="T0" fmla="*/ 267 w 64"/>
                <a:gd name="T1" fmla="*/ 2 h 23"/>
                <a:gd name="T2" fmla="*/ 250 w 64"/>
                <a:gd name="T3" fmla="*/ 1 h 23"/>
                <a:gd name="T4" fmla="*/ 243 w 64"/>
                <a:gd name="T5" fmla="*/ 1 h 23"/>
                <a:gd name="T6" fmla="*/ 237 w 64"/>
                <a:gd name="T7" fmla="*/ 1 h 23"/>
                <a:gd name="T8" fmla="*/ 224 w 64"/>
                <a:gd name="T9" fmla="*/ 0 h 23"/>
                <a:gd name="T10" fmla="*/ 214 w 64"/>
                <a:gd name="T11" fmla="*/ 0 h 23"/>
                <a:gd name="T12" fmla="*/ 208 w 64"/>
                <a:gd name="T13" fmla="*/ 0 h 23"/>
                <a:gd name="T14" fmla="*/ 197 w 64"/>
                <a:gd name="T15" fmla="*/ 0 h 23"/>
                <a:gd name="T16" fmla="*/ 187 w 64"/>
                <a:gd name="T17" fmla="*/ 0 h 23"/>
                <a:gd name="T18" fmla="*/ 182 w 64"/>
                <a:gd name="T19" fmla="*/ 0 h 23"/>
                <a:gd name="T20" fmla="*/ 170 w 64"/>
                <a:gd name="T21" fmla="*/ 1 h 23"/>
                <a:gd name="T22" fmla="*/ 162 w 64"/>
                <a:gd name="T23" fmla="*/ 1 h 23"/>
                <a:gd name="T24" fmla="*/ 157 w 64"/>
                <a:gd name="T25" fmla="*/ 1 h 23"/>
                <a:gd name="T26" fmla="*/ 140 w 64"/>
                <a:gd name="T27" fmla="*/ 2 h 23"/>
                <a:gd name="T28" fmla="*/ 136 w 64"/>
                <a:gd name="T29" fmla="*/ 2 h 23"/>
                <a:gd name="T30" fmla="*/ 127 w 64"/>
                <a:gd name="T31" fmla="*/ 3 h 23"/>
                <a:gd name="T32" fmla="*/ 118 w 64"/>
                <a:gd name="T33" fmla="*/ 16 h 23"/>
                <a:gd name="T34" fmla="*/ 110 w 64"/>
                <a:gd name="T35" fmla="*/ 16 h 23"/>
                <a:gd name="T36" fmla="*/ 103 w 64"/>
                <a:gd name="T37" fmla="*/ 18 h 23"/>
                <a:gd name="T38" fmla="*/ 93 w 64"/>
                <a:gd name="T39" fmla="*/ 20 h 23"/>
                <a:gd name="T40" fmla="*/ 88 w 64"/>
                <a:gd name="T41" fmla="*/ 23 h 23"/>
                <a:gd name="T42" fmla="*/ 77 w 64"/>
                <a:gd name="T43" fmla="*/ 26 h 23"/>
                <a:gd name="T44" fmla="*/ 69 w 64"/>
                <a:gd name="T45" fmla="*/ 29 h 23"/>
                <a:gd name="T46" fmla="*/ 60 w 64"/>
                <a:gd name="T47" fmla="*/ 33 h 23"/>
                <a:gd name="T48" fmla="*/ 52 w 64"/>
                <a:gd name="T49" fmla="*/ 37 h 23"/>
                <a:gd name="T50" fmla="*/ 49 w 64"/>
                <a:gd name="T51" fmla="*/ 42 h 23"/>
                <a:gd name="T52" fmla="*/ 39 w 64"/>
                <a:gd name="T53" fmla="*/ 47 h 23"/>
                <a:gd name="T54" fmla="*/ 29 w 64"/>
                <a:gd name="T55" fmla="*/ 51 h 23"/>
                <a:gd name="T56" fmla="*/ 22 w 64"/>
                <a:gd name="T57" fmla="*/ 53 h 23"/>
                <a:gd name="T58" fmla="*/ 3 w 64"/>
                <a:gd name="T59" fmla="*/ 60 h 23"/>
                <a:gd name="T60" fmla="*/ 1 w 64"/>
                <a:gd name="T61" fmla="*/ 68 h 23"/>
                <a:gd name="T62" fmla="*/ 0 w 64"/>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23">
                  <a:moveTo>
                    <a:pt x="63" y="2"/>
                  </a:moveTo>
                  <a:lnTo>
                    <a:pt x="59" y="1"/>
                  </a:lnTo>
                  <a:lnTo>
                    <a:pt x="57" y="1"/>
                  </a:lnTo>
                  <a:lnTo>
                    <a:pt x="55" y="1"/>
                  </a:lnTo>
                  <a:lnTo>
                    <a:pt x="52" y="0"/>
                  </a:lnTo>
                  <a:lnTo>
                    <a:pt x="50" y="0"/>
                  </a:lnTo>
                  <a:lnTo>
                    <a:pt x="48" y="0"/>
                  </a:lnTo>
                  <a:lnTo>
                    <a:pt x="46" y="0"/>
                  </a:lnTo>
                  <a:lnTo>
                    <a:pt x="44" y="0"/>
                  </a:lnTo>
                  <a:lnTo>
                    <a:pt x="42" y="0"/>
                  </a:lnTo>
                  <a:lnTo>
                    <a:pt x="40" y="1"/>
                  </a:lnTo>
                  <a:lnTo>
                    <a:pt x="38" y="1"/>
                  </a:lnTo>
                  <a:lnTo>
                    <a:pt x="36" y="1"/>
                  </a:lnTo>
                  <a:lnTo>
                    <a:pt x="33" y="2"/>
                  </a:lnTo>
                  <a:lnTo>
                    <a:pt x="31" y="2"/>
                  </a:lnTo>
                  <a:lnTo>
                    <a:pt x="30" y="3"/>
                  </a:lnTo>
                  <a:lnTo>
                    <a:pt x="27" y="4"/>
                  </a:lnTo>
                  <a:lnTo>
                    <a:pt x="26" y="4"/>
                  </a:lnTo>
                  <a:lnTo>
                    <a:pt x="24" y="5"/>
                  </a:lnTo>
                  <a:lnTo>
                    <a:pt x="22" y="6"/>
                  </a:lnTo>
                  <a:lnTo>
                    <a:pt x="20" y="7"/>
                  </a:lnTo>
                  <a:lnTo>
                    <a:pt x="18" y="8"/>
                  </a:lnTo>
                  <a:lnTo>
                    <a:pt x="16" y="9"/>
                  </a:lnTo>
                  <a:lnTo>
                    <a:pt x="14" y="10"/>
                  </a:lnTo>
                  <a:lnTo>
                    <a:pt x="12" y="11"/>
                  </a:lnTo>
                  <a:lnTo>
                    <a:pt x="11" y="12"/>
                  </a:lnTo>
                  <a:lnTo>
                    <a:pt x="9" y="14"/>
                  </a:lnTo>
                  <a:lnTo>
                    <a:pt x="7" y="15"/>
                  </a:lnTo>
                  <a:lnTo>
                    <a:pt x="5" y="16"/>
                  </a:lnTo>
                  <a:lnTo>
                    <a:pt x="3" y="18"/>
                  </a:lnTo>
                  <a:lnTo>
                    <a:pt x="1" y="20"/>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Freeform 16"/>
            <p:cNvSpPr>
              <a:spLocks/>
            </p:cNvSpPr>
            <p:nvPr/>
          </p:nvSpPr>
          <p:spPr bwMode="auto">
            <a:xfrm>
              <a:off x="5372" y="3119"/>
              <a:ext cx="445" cy="77"/>
            </a:xfrm>
            <a:custGeom>
              <a:avLst/>
              <a:gdLst>
                <a:gd name="T0" fmla="*/ 1796 w 381"/>
                <a:gd name="T1" fmla="*/ 203 h 69"/>
                <a:gd name="T2" fmla="*/ 1682 w 381"/>
                <a:gd name="T3" fmla="*/ 204 h 69"/>
                <a:gd name="T4" fmla="*/ 1630 w 381"/>
                <a:gd name="T5" fmla="*/ 204 h 69"/>
                <a:gd name="T6" fmla="*/ 1572 w 381"/>
                <a:gd name="T7" fmla="*/ 203 h 69"/>
                <a:gd name="T8" fmla="*/ 1517 w 381"/>
                <a:gd name="T9" fmla="*/ 201 h 69"/>
                <a:gd name="T10" fmla="*/ 1462 w 381"/>
                <a:gd name="T11" fmla="*/ 193 h 69"/>
                <a:gd name="T12" fmla="*/ 1406 w 381"/>
                <a:gd name="T13" fmla="*/ 189 h 69"/>
                <a:gd name="T14" fmla="*/ 1355 w 381"/>
                <a:gd name="T15" fmla="*/ 183 h 69"/>
                <a:gd name="T16" fmla="*/ 1296 w 381"/>
                <a:gd name="T17" fmla="*/ 180 h 69"/>
                <a:gd name="T18" fmla="*/ 1239 w 381"/>
                <a:gd name="T19" fmla="*/ 170 h 69"/>
                <a:gd name="T20" fmla="*/ 1178 w 381"/>
                <a:gd name="T21" fmla="*/ 163 h 69"/>
                <a:gd name="T22" fmla="*/ 1128 w 381"/>
                <a:gd name="T23" fmla="*/ 152 h 69"/>
                <a:gd name="T24" fmla="*/ 1073 w 381"/>
                <a:gd name="T25" fmla="*/ 147 h 69"/>
                <a:gd name="T26" fmla="*/ 1013 w 381"/>
                <a:gd name="T27" fmla="*/ 133 h 69"/>
                <a:gd name="T28" fmla="*/ 959 w 381"/>
                <a:gd name="T29" fmla="*/ 125 h 69"/>
                <a:gd name="T30" fmla="*/ 902 w 381"/>
                <a:gd name="T31" fmla="*/ 118 h 69"/>
                <a:gd name="T32" fmla="*/ 844 w 381"/>
                <a:gd name="T33" fmla="*/ 107 h 69"/>
                <a:gd name="T34" fmla="*/ 790 w 381"/>
                <a:gd name="T35" fmla="*/ 98 h 69"/>
                <a:gd name="T36" fmla="*/ 739 w 381"/>
                <a:gd name="T37" fmla="*/ 86 h 69"/>
                <a:gd name="T38" fmla="*/ 676 w 381"/>
                <a:gd name="T39" fmla="*/ 77 h 69"/>
                <a:gd name="T40" fmla="*/ 623 w 381"/>
                <a:gd name="T41" fmla="*/ 69 h 69"/>
                <a:gd name="T42" fmla="*/ 569 w 381"/>
                <a:gd name="T43" fmla="*/ 56 h 69"/>
                <a:gd name="T44" fmla="*/ 510 w 381"/>
                <a:gd name="T45" fmla="*/ 50 h 69"/>
                <a:gd name="T46" fmla="*/ 454 w 381"/>
                <a:gd name="T47" fmla="*/ 44 h 69"/>
                <a:gd name="T48" fmla="*/ 391 w 381"/>
                <a:gd name="T49" fmla="*/ 32 h 69"/>
                <a:gd name="T50" fmla="*/ 335 w 381"/>
                <a:gd name="T51" fmla="*/ 26 h 69"/>
                <a:gd name="T52" fmla="*/ 285 w 381"/>
                <a:gd name="T53" fmla="*/ 21 h 69"/>
                <a:gd name="T54" fmla="*/ 225 w 381"/>
                <a:gd name="T55" fmla="*/ 17 h 69"/>
                <a:gd name="T56" fmla="*/ 169 w 381"/>
                <a:gd name="T57" fmla="*/ 3 h 69"/>
                <a:gd name="T58" fmla="*/ 117 w 381"/>
                <a:gd name="T59" fmla="*/ 1 h 69"/>
                <a:gd name="T60" fmla="*/ 56 w 381"/>
                <a:gd name="T61" fmla="*/ 1 h 69"/>
                <a:gd name="T62" fmla="*/ 0 w 381"/>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69">
                  <a:moveTo>
                    <a:pt x="380" y="67"/>
                  </a:moveTo>
                  <a:lnTo>
                    <a:pt x="356" y="68"/>
                  </a:lnTo>
                  <a:lnTo>
                    <a:pt x="345" y="68"/>
                  </a:lnTo>
                  <a:lnTo>
                    <a:pt x="333" y="67"/>
                  </a:lnTo>
                  <a:lnTo>
                    <a:pt x="321" y="66"/>
                  </a:lnTo>
                  <a:lnTo>
                    <a:pt x="309" y="65"/>
                  </a:lnTo>
                  <a:lnTo>
                    <a:pt x="298" y="63"/>
                  </a:lnTo>
                  <a:lnTo>
                    <a:pt x="286" y="61"/>
                  </a:lnTo>
                  <a:lnTo>
                    <a:pt x="274" y="59"/>
                  </a:lnTo>
                  <a:lnTo>
                    <a:pt x="262" y="57"/>
                  </a:lnTo>
                  <a:lnTo>
                    <a:pt x="250" y="54"/>
                  </a:lnTo>
                  <a:lnTo>
                    <a:pt x="238" y="51"/>
                  </a:lnTo>
                  <a:lnTo>
                    <a:pt x="227" y="49"/>
                  </a:lnTo>
                  <a:lnTo>
                    <a:pt x="215" y="45"/>
                  </a:lnTo>
                  <a:lnTo>
                    <a:pt x="203" y="42"/>
                  </a:lnTo>
                  <a:lnTo>
                    <a:pt x="191" y="39"/>
                  </a:lnTo>
                  <a:lnTo>
                    <a:pt x="179" y="36"/>
                  </a:lnTo>
                  <a:lnTo>
                    <a:pt x="168" y="33"/>
                  </a:lnTo>
                  <a:lnTo>
                    <a:pt x="156" y="29"/>
                  </a:lnTo>
                  <a:lnTo>
                    <a:pt x="144" y="26"/>
                  </a:lnTo>
                  <a:lnTo>
                    <a:pt x="132" y="23"/>
                  </a:lnTo>
                  <a:lnTo>
                    <a:pt x="120" y="19"/>
                  </a:lnTo>
                  <a:lnTo>
                    <a:pt x="108" y="17"/>
                  </a:lnTo>
                  <a:lnTo>
                    <a:pt x="96" y="14"/>
                  </a:lnTo>
                  <a:lnTo>
                    <a:pt x="84" y="11"/>
                  </a:lnTo>
                  <a:lnTo>
                    <a:pt x="72" y="9"/>
                  </a:lnTo>
                  <a:lnTo>
                    <a:pt x="60" y="7"/>
                  </a:lnTo>
                  <a:lnTo>
                    <a:pt x="48" y="5"/>
                  </a:lnTo>
                  <a:lnTo>
                    <a:pt x="36" y="3"/>
                  </a:lnTo>
                  <a:lnTo>
                    <a:pt x="24" y="1"/>
                  </a:lnTo>
                  <a:lnTo>
                    <a:pt x="12" y="1"/>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Freeform 17"/>
            <p:cNvSpPr>
              <a:spLocks/>
            </p:cNvSpPr>
            <p:nvPr/>
          </p:nvSpPr>
          <p:spPr bwMode="auto">
            <a:xfrm>
              <a:off x="5437" y="3076"/>
              <a:ext cx="446" cy="33"/>
            </a:xfrm>
            <a:custGeom>
              <a:avLst/>
              <a:gdLst>
                <a:gd name="T0" fmla="*/ 1839 w 381"/>
                <a:gd name="T1" fmla="*/ 76 h 30"/>
                <a:gd name="T2" fmla="*/ 1718 w 381"/>
                <a:gd name="T3" fmla="*/ 74 h 30"/>
                <a:gd name="T4" fmla="*/ 1663 w 381"/>
                <a:gd name="T5" fmla="*/ 70 h 30"/>
                <a:gd name="T6" fmla="*/ 1606 w 381"/>
                <a:gd name="T7" fmla="*/ 70 h 30"/>
                <a:gd name="T8" fmla="*/ 1550 w 381"/>
                <a:gd name="T9" fmla="*/ 69 h 30"/>
                <a:gd name="T10" fmla="*/ 1489 w 381"/>
                <a:gd name="T11" fmla="*/ 69 h 30"/>
                <a:gd name="T12" fmla="*/ 1429 w 381"/>
                <a:gd name="T13" fmla="*/ 67 h 30"/>
                <a:gd name="T14" fmla="*/ 1372 w 381"/>
                <a:gd name="T15" fmla="*/ 67 h 30"/>
                <a:gd name="T16" fmla="*/ 1310 w 381"/>
                <a:gd name="T17" fmla="*/ 67 h 30"/>
                <a:gd name="T18" fmla="*/ 1254 w 381"/>
                <a:gd name="T19" fmla="*/ 63 h 30"/>
                <a:gd name="T20" fmla="*/ 1202 w 381"/>
                <a:gd name="T21" fmla="*/ 61 h 30"/>
                <a:gd name="T22" fmla="*/ 1144 w 381"/>
                <a:gd name="T23" fmla="*/ 61 h 30"/>
                <a:gd name="T24" fmla="*/ 1087 w 381"/>
                <a:gd name="T25" fmla="*/ 57 h 30"/>
                <a:gd name="T26" fmla="*/ 1027 w 381"/>
                <a:gd name="T27" fmla="*/ 57 h 30"/>
                <a:gd name="T28" fmla="*/ 969 w 381"/>
                <a:gd name="T29" fmla="*/ 55 h 30"/>
                <a:gd name="T30" fmla="*/ 914 w 381"/>
                <a:gd name="T31" fmla="*/ 52 h 30"/>
                <a:gd name="T32" fmla="*/ 850 w 381"/>
                <a:gd name="T33" fmla="*/ 50 h 30"/>
                <a:gd name="T34" fmla="*/ 798 w 381"/>
                <a:gd name="T35" fmla="*/ 50 h 30"/>
                <a:gd name="T36" fmla="*/ 740 w 381"/>
                <a:gd name="T37" fmla="*/ 47 h 30"/>
                <a:gd name="T38" fmla="*/ 682 w 381"/>
                <a:gd name="T39" fmla="*/ 45 h 30"/>
                <a:gd name="T40" fmla="*/ 620 w 381"/>
                <a:gd name="T41" fmla="*/ 43 h 30"/>
                <a:gd name="T42" fmla="*/ 571 w 381"/>
                <a:gd name="T43" fmla="*/ 41 h 30"/>
                <a:gd name="T44" fmla="*/ 514 w 381"/>
                <a:gd name="T45" fmla="*/ 34 h 30"/>
                <a:gd name="T46" fmla="*/ 453 w 381"/>
                <a:gd name="T47" fmla="*/ 31 h 30"/>
                <a:gd name="T48" fmla="*/ 394 w 381"/>
                <a:gd name="T49" fmla="*/ 28 h 30"/>
                <a:gd name="T50" fmla="*/ 337 w 381"/>
                <a:gd name="T51" fmla="*/ 25 h 30"/>
                <a:gd name="T52" fmla="*/ 283 w 381"/>
                <a:gd name="T53" fmla="*/ 21 h 30"/>
                <a:gd name="T54" fmla="*/ 224 w 381"/>
                <a:gd name="T55" fmla="*/ 19 h 30"/>
                <a:gd name="T56" fmla="*/ 166 w 381"/>
                <a:gd name="T57" fmla="*/ 15 h 30"/>
                <a:gd name="T58" fmla="*/ 111 w 381"/>
                <a:gd name="T59" fmla="*/ 3 h 30"/>
                <a:gd name="T60" fmla="*/ 55 w 381"/>
                <a:gd name="T61" fmla="*/ 2 h 30"/>
                <a:gd name="T62" fmla="*/ 0 w 381"/>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30">
                  <a:moveTo>
                    <a:pt x="380" y="29"/>
                  </a:moveTo>
                  <a:lnTo>
                    <a:pt x="356" y="28"/>
                  </a:lnTo>
                  <a:lnTo>
                    <a:pt x="344" y="27"/>
                  </a:lnTo>
                  <a:lnTo>
                    <a:pt x="332" y="27"/>
                  </a:lnTo>
                  <a:lnTo>
                    <a:pt x="320" y="26"/>
                  </a:lnTo>
                  <a:lnTo>
                    <a:pt x="308" y="26"/>
                  </a:lnTo>
                  <a:lnTo>
                    <a:pt x="296" y="25"/>
                  </a:lnTo>
                  <a:lnTo>
                    <a:pt x="284" y="25"/>
                  </a:lnTo>
                  <a:lnTo>
                    <a:pt x="272" y="25"/>
                  </a:lnTo>
                  <a:lnTo>
                    <a:pt x="260" y="24"/>
                  </a:lnTo>
                  <a:lnTo>
                    <a:pt x="249" y="23"/>
                  </a:lnTo>
                  <a:lnTo>
                    <a:pt x="237" y="23"/>
                  </a:lnTo>
                  <a:lnTo>
                    <a:pt x="225" y="22"/>
                  </a:lnTo>
                  <a:lnTo>
                    <a:pt x="213" y="22"/>
                  </a:lnTo>
                  <a:lnTo>
                    <a:pt x="201" y="21"/>
                  </a:lnTo>
                  <a:lnTo>
                    <a:pt x="189" y="20"/>
                  </a:lnTo>
                  <a:lnTo>
                    <a:pt x="177" y="19"/>
                  </a:lnTo>
                  <a:lnTo>
                    <a:pt x="165" y="19"/>
                  </a:lnTo>
                  <a:lnTo>
                    <a:pt x="153" y="18"/>
                  </a:lnTo>
                  <a:lnTo>
                    <a:pt x="141" y="17"/>
                  </a:lnTo>
                  <a:lnTo>
                    <a:pt x="129" y="16"/>
                  </a:lnTo>
                  <a:lnTo>
                    <a:pt x="118" y="15"/>
                  </a:lnTo>
                  <a:lnTo>
                    <a:pt x="106" y="13"/>
                  </a:lnTo>
                  <a:lnTo>
                    <a:pt x="94" y="12"/>
                  </a:lnTo>
                  <a:lnTo>
                    <a:pt x="82" y="11"/>
                  </a:lnTo>
                  <a:lnTo>
                    <a:pt x="70" y="10"/>
                  </a:lnTo>
                  <a:lnTo>
                    <a:pt x="58" y="8"/>
                  </a:lnTo>
                  <a:lnTo>
                    <a:pt x="46" y="7"/>
                  </a:lnTo>
                  <a:lnTo>
                    <a:pt x="34" y="5"/>
                  </a:lnTo>
                  <a:lnTo>
                    <a:pt x="23" y="3"/>
                  </a:lnTo>
                  <a:lnTo>
                    <a:pt x="11" y="2"/>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3" name="Freeform 18"/>
            <p:cNvSpPr>
              <a:spLocks/>
            </p:cNvSpPr>
            <p:nvPr/>
          </p:nvSpPr>
          <p:spPr bwMode="auto">
            <a:xfrm>
              <a:off x="5456" y="3011"/>
              <a:ext cx="482" cy="44"/>
            </a:xfrm>
            <a:custGeom>
              <a:avLst/>
              <a:gdLst>
                <a:gd name="T0" fmla="*/ 1976 w 412"/>
                <a:gd name="T1" fmla="*/ 0 h 39"/>
                <a:gd name="T2" fmla="*/ 1844 w 412"/>
                <a:gd name="T3" fmla="*/ 2 h 39"/>
                <a:gd name="T4" fmla="*/ 1783 w 412"/>
                <a:gd name="T5" fmla="*/ 2 h 39"/>
                <a:gd name="T6" fmla="*/ 1723 w 412"/>
                <a:gd name="T7" fmla="*/ 3 h 39"/>
                <a:gd name="T8" fmla="*/ 1665 w 412"/>
                <a:gd name="T9" fmla="*/ 16 h 39"/>
                <a:gd name="T10" fmla="*/ 1603 w 412"/>
                <a:gd name="T11" fmla="*/ 18 h 39"/>
                <a:gd name="T12" fmla="*/ 1536 w 412"/>
                <a:gd name="T13" fmla="*/ 20 h 39"/>
                <a:gd name="T14" fmla="*/ 1480 w 412"/>
                <a:gd name="T15" fmla="*/ 20 h 39"/>
                <a:gd name="T16" fmla="*/ 1419 w 412"/>
                <a:gd name="T17" fmla="*/ 23 h 39"/>
                <a:gd name="T18" fmla="*/ 1356 w 412"/>
                <a:gd name="T19" fmla="*/ 23 h 39"/>
                <a:gd name="T20" fmla="*/ 1294 w 412"/>
                <a:gd name="T21" fmla="*/ 26 h 39"/>
                <a:gd name="T22" fmla="*/ 1225 w 412"/>
                <a:gd name="T23" fmla="*/ 26 h 39"/>
                <a:gd name="T24" fmla="*/ 1165 w 412"/>
                <a:gd name="T25" fmla="*/ 29 h 39"/>
                <a:gd name="T26" fmla="*/ 1106 w 412"/>
                <a:gd name="T27" fmla="*/ 33 h 39"/>
                <a:gd name="T28" fmla="*/ 1040 w 412"/>
                <a:gd name="T29" fmla="*/ 33 h 39"/>
                <a:gd name="T30" fmla="*/ 983 w 412"/>
                <a:gd name="T31" fmla="*/ 37 h 39"/>
                <a:gd name="T32" fmla="*/ 924 w 412"/>
                <a:gd name="T33" fmla="*/ 42 h 39"/>
                <a:gd name="T34" fmla="*/ 851 w 412"/>
                <a:gd name="T35" fmla="*/ 42 h 39"/>
                <a:gd name="T36" fmla="*/ 798 w 412"/>
                <a:gd name="T37" fmla="*/ 43 h 39"/>
                <a:gd name="T38" fmla="*/ 736 w 412"/>
                <a:gd name="T39" fmla="*/ 47 h 39"/>
                <a:gd name="T40" fmla="*/ 675 w 412"/>
                <a:gd name="T41" fmla="*/ 49 h 39"/>
                <a:gd name="T42" fmla="*/ 614 w 412"/>
                <a:gd name="T43" fmla="*/ 53 h 39"/>
                <a:gd name="T44" fmla="*/ 548 w 412"/>
                <a:gd name="T45" fmla="*/ 60 h 39"/>
                <a:gd name="T46" fmla="*/ 489 w 412"/>
                <a:gd name="T47" fmla="*/ 68 h 39"/>
                <a:gd name="T48" fmla="*/ 421 w 412"/>
                <a:gd name="T49" fmla="*/ 70 h 39"/>
                <a:gd name="T50" fmla="*/ 365 w 412"/>
                <a:gd name="T51" fmla="*/ 77 h 39"/>
                <a:gd name="T52" fmla="*/ 305 w 412"/>
                <a:gd name="T53" fmla="*/ 86 h 39"/>
                <a:gd name="T54" fmla="*/ 242 w 412"/>
                <a:gd name="T55" fmla="*/ 89 h 39"/>
                <a:gd name="T56" fmla="*/ 179 w 412"/>
                <a:gd name="T57" fmla="*/ 98 h 39"/>
                <a:gd name="T58" fmla="*/ 120 w 412"/>
                <a:gd name="T59" fmla="*/ 109 h 39"/>
                <a:gd name="T60" fmla="*/ 56 w 412"/>
                <a:gd name="T61" fmla="*/ 115 h 39"/>
                <a:gd name="T62" fmla="*/ 0 w 412"/>
                <a:gd name="T63" fmla="*/ 127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39">
                  <a:moveTo>
                    <a:pt x="411" y="0"/>
                  </a:moveTo>
                  <a:lnTo>
                    <a:pt x="385" y="2"/>
                  </a:lnTo>
                  <a:lnTo>
                    <a:pt x="372" y="2"/>
                  </a:lnTo>
                  <a:lnTo>
                    <a:pt x="359" y="3"/>
                  </a:lnTo>
                  <a:lnTo>
                    <a:pt x="346" y="4"/>
                  </a:lnTo>
                  <a:lnTo>
                    <a:pt x="334" y="5"/>
                  </a:lnTo>
                  <a:lnTo>
                    <a:pt x="320" y="6"/>
                  </a:lnTo>
                  <a:lnTo>
                    <a:pt x="308" y="6"/>
                  </a:lnTo>
                  <a:lnTo>
                    <a:pt x="295" y="7"/>
                  </a:lnTo>
                  <a:lnTo>
                    <a:pt x="282" y="7"/>
                  </a:lnTo>
                  <a:lnTo>
                    <a:pt x="269" y="8"/>
                  </a:lnTo>
                  <a:lnTo>
                    <a:pt x="256" y="8"/>
                  </a:lnTo>
                  <a:lnTo>
                    <a:pt x="243" y="9"/>
                  </a:lnTo>
                  <a:lnTo>
                    <a:pt x="230" y="10"/>
                  </a:lnTo>
                  <a:lnTo>
                    <a:pt x="217" y="10"/>
                  </a:lnTo>
                  <a:lnTo>
                    <a:pt x="204" y="11"/>
                  </a:lnTo>
                  <a:lnTo>
                    <a:pt x="192" y="12"/>
                  </a:lnTo>
                  <a:lnTo>
                    <a:pt x="178" y="12"/>
                  </a:lnTo>
                  <a:lnTo>
                    <a:pt x="166" y="13"/>
                  </a:lnTo>
                  <a:lnTo>
                    <a:pt x="153" y="14"/>
                  </a:lnTo>
                  <a:lnTo>
                    <a:pt x="140" y="15"/>
                  </a:lnTo>
                  <a:lnTo>
                    <a:pt x="127" y="16"/>
                  </a:lnTo>
                  <a:lnTo>
                    <a:pt x="114" y="18"/>
                  </a:lnTo>
                  <a:lnTo>
                    <a:pt x="102" y="20"/>
                  </a:lnTo>
                  <a:lnTo>
                    <a:pt x="88" y="21"/>
                  </a:lnTo>
                  <a:lnTo>
                    <a:pt x="76" y="23"/>
                  </a:lnTo>
                  <a:lnTo>
                    <a:pt x="63" y="25"/>
                  </a:lnTo>
                  <a:lnTo>
                    <a:pt x="50" y="27"/>
                  </a:lnTo>
                  <a:lnTo>
                    <a:pt x="38" y="29"/>
                  </a:lnTo>
                  <a:lnTo>
                    <a:pt x="25" y="32"/>
                  </a:lnTo>
                  <a:lnTo>
                    <a:pt x="12" y="35"/>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Freeform 19"/>
            <p:cNvSpPr>
              <a:spLocks/>
            </p:cNvSpPr>
            <p:nvPr/>
          </p:nvSpPr>
          <p:spPr bwMode="auto">
            <a:xfrm>
              <a:off x="5473" y="2903"/>
              <a:ext cx="484" cy="109"/>
            </a:xfrm>
            <a:custGeom>
              <a:avLst/>
              <a:gdLst>
                <a:gd name="T0" fmla="*/ 2015 w 413"/>
                <a:gd name="T1" fmla="*/ 0 h 97"/>
                <a:gd name="T2" fmla="*/ 1898 w 413"/>
                <a:gd name="T3" fmla="*/ 1 h 97"/>
                <a:gd name="T4" fmla="*/ 1839 w 413"/>
                <a:gd name="T5" fmla="*/ 2 h 97"/>
                <a:gd name="T6" fmla="*/ 1779 w 413"/>
                <a:gd name="T7" fmla="*/ 2 h 97"/>
                <a:gd name="T8" fmla="*/ 1715 w 413"/>
                <a:gd name="T9" fmla="*/ 4 h 97"/>
                <a:gd name="T10" fmla="*/ 1655 w 413"/>
                <a:gd name="T11" fmla="*/ 19 h 97"/>
                <a:gd name="T12" fmla="*/ 1588 w 413"/>
                <a:gd name="T13" fmla="*/ 21 h 97"/>
                <a:gd name="T14" fmla="*/ 1526 w 413"/>
                <a:gd name="T15" fmla="*/ 27 h 97"/>
                <a:gd name="T16" fmla="*/ 1459 w 413"/>
                <a:gd name="T17" fmla="*/ 38 h 97"/>
                <a:gd name="T18" fmla="*/ 1391 w 413"/>
                <a:gd name="T19" fmla="*/ 44 h 97"/>
                <a:gd name="T20" fmla="*/ 1328 w 413"/>
                <a:gd name="T21" fmla="*/ 49 h 97"/>
                <a:gd name="T22" fmla="*/ 1261 w 413"/>
                <a:gd name="T23" fmla="*/ 62 h 97"/>
                <a:gd name="T24" fmla="*/ 1197 w 413"/>
                <a:gd name="T25" fmla="*/ 70 h 97"/>
                <a:gd name="T26" fmla="*/ 1132 w 413"/>
                <a:gd name="T27" fmla="*/ 84 h 97"/>
                <a:gd name="T28" fmla="*/ 1057 w 413"/>
                <a:gd name="T29" fmla="*/ 94 h 97"/>
                <a:gd name="T30" fmla="*/ 994 w 413"/>
                <a:gd name="T31" fmla="*/ 102 h 97"/>
                <a:gd name="T32" fmla="*/ 929 w 413"/>
                <a:gd name="T33" fmla="*/ 115 h 97"/>
                <a:gd name="T34" fmla="*/ 864 w 413"/>
                <a:gd name="T35" fmla="*/ 129 h 97"/>
                <a:gd name="T36" fmla="*/ 798 w 413"/>
                <a:gd name="T37" fmla="*/ 140 h 97"/>
                <a:gd name="T38" fmla="*/ 728 w 413"/>
                <a:gd name="T39" fmla="*/ 151 h 97"/>
                <a:gd name="T40" fmla="*/ 660 w 413"/>
                <a:gd name="T41" fmla="*/ 163 h 97"/>
                <a:gd name="T42" fmla="*/ 601 w 413"/>
                <a:gd name="T43" fmla="*/ 180 h 97"/>
                <a:gd name="T44" fmla="*/ 532 w 413"/>
                <a:gd name="T45" fmla="*/ 188 h 97"/>
                <a:gd name="T46" fmla="*/ 477 w 413"/>
                <a:gd name="T47" fmla="*/ 203 h 97"/>
                <a:gd name="T48" fmla="*/ 409 w 413"/>
                <a:gd name="T49" fmla="*/ 215 h 97"/>
                <a:gd name="T50" fmla="*/ 347 w 413"/>
                <a:gd name="T51" fmla="*/ 228 h 97"/>
                <a:gd name="T52" fmla="*/ 287 w 413"/>
                <a:gd name="T53" fmla="*/ 242 h 97"/>
                <a:gd name="T54" fmla="*/ 226 w 413"/>
                <a:gd name="T55" fmla="*/ 256 h 97"/>
                <a:gd name="T56" fmla="*/ 166 w 413"/>
                <a:gd name="T57" fmla="*/ 272 h 97"/>
                <a:gd name="T58" fmla="*/ 118 w 413"/>
                <a:gd name="T59" fmla="*/ 280 h 97"/>
                <a:gd name="T60" fmla="*/ 55 w 413"/>
                <a:gd name="T61" fmla="*/ 294 h 97"/>
                <a:gd name="T62" fmla="*/ 0 w 413"/>
                <a:gd name="T63" fmla="*/ 308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97">
                  <a:moveTo>
                    <a:pt x="412" y="0"/>
                  </a:moveTo>
                  <a:lnTo>
                    <a:pt x="388" y="1"/>
                  </a:lnTo>
                  <a:lnTo>
                    <a:pt x="376" y="2"/>
                  </a:lnTo>
                  <a:lnTo>
                    <a:pt x="364" y="2"/>
                  </a:lnTo>
                  <a:lnTo>
                    <a:pt x="351" y="4"/>
                  </a:lnTo>
                  <a:lnTo>
                    <a:pt x="338" y="6"/>
                  </a:lnTo>
                  <a:lnTo>
                    <a:pt x="325" y="7"/>
                  </a:lnTo>
                  <a:lnTo>
                    <a:pt x="312" y="9"/>
                  </a:lnTo>
                  <a:lnTo>
                    <a:pt x="299" y="12"/>
                  </a:lnTo>
                  <a:lnTo>
                    <a:pt x="285" y="14"/>
                  </a:lnTo>
                  <a:lnTo>
                    <a:pt x="272" y="16"/>
                  </a:lnTo>
                  <a:lnTo>
                    <a:pt x="258" y="20"/>
                  </a:lnTo>
                  <a:lnTo>
                    <a:pt x="245" y="22"/>
                  </a:lnTo>
                  <a:lnTo>
                    <a:pt x="231" y="26"/>
                  </a:lnTo>
                  <a:lnTo>
                    <a:pt x="217" y="29"/>
                  </a:lnTo>
                  <a:lnTo>
                    <a:pt x="204" y="32"/>
                  </a:lnTo>
                  <a:lnTo>
                    <a:pt x="190" y="36"/>
                  </a:lnTo>
                  <a:lnTo>
                    <a:pt x="177" y="40"/>
                  </a:lnTo>
                  <a:lnTo>
                    <a:pt x="163" y="43"/>
                  </a:lnTo>
                  <a:lnTo>
                    <a:pt x="149" y="47"/>
                  </a:lnTo>
                  <a:lnTo>
                    <a:pt x="136" y="51"/>
                  </a:lnTo>
                  <a:lnTo>
                    <a:pt x="123" y="55"/>
                  </a:lnTo>
                  <a:lnTo>
                    <a:pt x="109" y="59"/>
                  </a:lnTo>
                  <a:lnTo>
                    <a:pt x="97" y="63"/>
                  </a:lnTo>
                  <a:lnTo>
                    <a:pt x="84" y="67"/>
                  </a:lnTo>
                  <a:lnTo>
                    <a:pt x="71" y="71"/>
                  </a:lnTo>
                  <a:lnTo>
                    <a:pt x="59" y="75"/>
                  </a:lnTo>
                  <a:lnTo>
                    <a:pt x="46" y="80"/>
                  </a:lnTo>
                  <a:lnTo>
                    <a:pt x="34" y="84"/>
                  </a:lnTo>
                  <a:lnTo>
                    <a:pt x="23" y="88"/>
                  </a:lnTo>
                  <a:lnTo>
                    <a:pt x="11" y="92"/>
                  </a:lnTo>
                  <a:lnTo>
                    <a:pt x="0" y="9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Freeform 20"/>
            <p:cNvSpPr>
              <a:spLocks/>
            </p:cNvSpPr>
            <p:nvPr/>
          </p:nvSpPr>
          <p:spPr bwMode="auto">
            <a:xfrm>
              <a:off x="5501" y="2796"/>
              <a:ext cx="446" cy="152"/>
            </a:xfrm>
            <a:custGeom>
              <a:avLst/>
              <a:gdLst>
                <a:gd name="T0" fmla="*/ 1839 w 381"/>
                <a:gd name="T1" fmla="*/ 0 h 135"/>
                <a:gd name="T2" fmla="*/ 1737 w 381"/>
                <a:gd name="T3" fmla="*/ 48 h 135"/>
                <a:gd name="T4" fmla="*/ 1693 w 381"/>
                <a:gd name="T5" fmla="*/ 69 h 135"/>
                <a:gd name="T6" fmla="*/ 1639 w 381"/>
                <a:gd name="T7" fmla="*/ 93 h 135"/>
                <a:gd name="T8" fmla="*/ 1587 w 381"/>
                <a:gd name="T9" fmla="*/ 111 h 135"/>
                <a:gd name="T10" fmla="*/ 1532 w 381"/>
                <a:gd name="T11" fmla="*/ 129 h 135"/>
                <a:gd name="T12" fmla="*/ 1473 w 381"/>
                <a:gd name="T13" fmla="*/ 145 h 135"/>
                <a:gd name="T14" fmla="*/ 1421 w 381"/>
                <a:gd name="T15" fmla="*/ 163 h 135"/>
                <a:gd name="T16" fmla="*/ 1363 w 381"/>
                <a:gd name="T17" fmla="*/ 181 h 135"/>
                <a:gd name="T18" fmla="*/ 1303 w 381"/>
                <a:gd name="T19" fmla="*/ 200 h 135"/>
                <a:gd name="T20" fmla="*/ 1248 w 381"/>
                <a:gd name="T21" fmla="*/ 213 h 135"/>
                <a:gd name="T22" fmla="*/ 1187 w 381"/>
                <a:gd name="T23" fmla="*/ 227 h 135"/>
                <a:gd name="T24" fmla="*/ 1131 w 381"/>
                <a:gd name="T25" fmla="*/ 240 h 135"/>
                <a:gd name="T26" fmla="*/ 1070 w 381"/>
                <a:gd name="T27" fmla="*/ 253 h 135"/>
                <a:gd name="T28" fmla="*/ 1010 w 381"/>
                <a:gd name="T29" fmla="*/ 262 h 135"/>
                <a:gd name="T30" fmla="*/ 948 w 381"/>
                <a:gd name="T31" fmla="*/ 275 h 135"/>
                <a:gd name="T32" fmla="*/ 886 w 381"/>
                <a:gd name="T33" fmla="*/ 285 h 135"/>
                <a:gd name="T34" fmla="*/ 826 w 381"/>
                <a:gd name="T35" fmla="*/ 295 h 135"/>
                <a:gd name="T36" fmla="*/ 763 w 381"/>
                <a:gd name="T37" fmla="*/ 306 h 135"/>
                <a:gd name="T38" fmla="*/ 705 w 381"/>
                <a:gd name="T39" fmla="*/ 316 h 135"/>
                <a:gd name="T40" fmla="*/ 647 w 381"/>
                <a:gd name="T41" fmla="*/ 329 h 135"/>
                <a:gd name="T42" fmla="*/ 579 w 381"/>
                <a:gd name="T43" fmla="*/ 340 h 135"/>
                <a:gd name="T44" fmla="*/ 515 w 381"/>
                <a:gd name="T45" fmla="*/ 345 h 135"/>
                <a:gd name="T46" fmla="*/ 455 w 381"/>
                <a:gd name="T47" fmla="*/ 356 h 135"/>
                <a:gd name="T48" fmla="*/ 403 w 381"/>
                <a:gd name="T49" fmla="*/ 368 h 135"/>
                <a:gd name="T50" fmla="*/ 337 w 381"/>
                <a:gd name="T51" fmla="*/ 374 h 135"/>
                <a:gd name="T52" fmla="*/ 283 w 381"/>
                <a:gd name="T53" fmla="*/ 386 h 135"/>
                <a:gd name="T54" fmla="*/ 224 w 381"/>
                <a:gd name="T55" fmla="*/ 394 h 135"/>
                <a:gd name="T56" fmla="*/ 166 w 381"/>
                <a:gd name="T57" fmla="*/ 406 h 135"/>
                <a:gd name="T58" fmla="*/ 111 w 381"/>
                <a:gd name="T59" fmla="*/ 417 h 135"/>
                <a:gd name="T60" fmla="*/ 55 w 381"/>
                <a:gd name="T61" fmla="*/ 422 h 135"/>
                <a:gd name="T62" fmla="*/ 0 w 381"/>
                <a:gd name="T63" fmla="*/ 437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35">
                  <a:moveTo>
                    <a:pt x="380" y="0"/>
                  </a:moveTo>
                  <a:lnTo>
                    <a:pt x="360" y="15"/>
                  </a:lnTo>
                  <a:lnTo>
                    <a:pt x="350" y="21"/>
                  </a:lnTo>
                  <a:lnTo>
                    <a:pt x="339" y="28"/>
                  </a:lnTo>
                  <a:lnTo>
                    <a:pt x="328" y="34"/>
                  </a:lnTo>
                  <a:lnTo>
                    <a:pt x="317" y="40"/>
                  </a:lnTo>
                  <a:lnTo>
                    <a:pt x="305" y="45"/>
                  </a:lnTo>
                  <a:lnTo>
                    <a:pt x="294" y="51"/>
                  </a:lnTo>
                  <a:lnTo>
                    <a:pt x="282" y="55"/>
                  </a:lnTo>
                  <a:lnTo>
                    <a:pt x="270" y="60"/>
                  </a:lnTo>
                  <a:lnTo>
                    <a:pt x="258" y="65"/>
                  </a:lnTo>
                  <a:lnTo>
                    <a:pt x="246" y="69"/>
                  </a:lnTo>
                  <a:lnTo>
                    <a:pt x="233" y="73"/>
                  </a:lnTo>
                  <a:lnTo>
                    <a:pt x="221" y="77"/>
                  </a:lnTo>
                  <a:lnTo>
                    <a:pt x="209" y="81"/>
                  </a:lnTo>
                  <a:lnTo>
                    <a:pt x="196" y="84"/>
                  </a:lnTo>
                  <a:lnTo>
                    <a:pt x="183" y="87"/>
                  </a:lnTo>
                  <a:lnTo>
                    <a:pt x="171" y="91"/>
                  </a:lnTo>
                  <a:lnTo>
                    <a:pt x="158" y="94"/>
                  </a:lnTo>
                  <a:lnTo>
                    <a:pt x="145" y="97"/>
                  </a:lnTo>
                  <a:lnTo>
                    <a:pt x="133" y="100"/>
                  </a:lnTo>
                  <a:lnTo>
                    <a:pt x="120" y="103"/>
                  </a:lnTo>
                  <a:lnTo>
                    <a:pt x="107" y="106"/>
                  </a:lnTo>
                  <a:lnTo>
                    <a:pt x="95" y="109"/>
                  </a:lnTo>
                  <a:lnTo>
                    <a:pt x="83" y="112"/>
                  </a:lnTo>
                  <a:lnTo>
                    <a:pt x="70" y="115"/>
                  </a:lnTo>
                  <a:lnTo>
                    <a:pt x="58" y="118"/>
                  </a:lnTo>
                  <a:lnTo>
                    <a:pt x="46" y="121"/>
                  </a:lnTo>
                  <a:lnTo>
                    <a:pt x="34" y="124"/>
                  </a:lnTo>
                  <a:lnTo>
                    <a:pt x="23" y="127"/>
                  </a:lnTo>
                  <a:lnTo>
                    <a:pt x="11" y="130"/>
                  </a:lnTo>
                  <a:lnTo>
                    <a:pt x="0" y="13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6" name="Freeform 21"/>
            <p:cNvSpPr>
              <a:spLocks/>
            </p:cNvSpPr>
            <p:nvPr/>
          </p:nvSpPr>
          <p:spPr bwMode="auto">
            <a:xfrm>
              <a:off x="5492" y="2710"/>
              <a:ext cx="410" cy="194"/>
            </a:xfrm>
            <a:custGeom>
              <a:avLst/>
              <a:gdLst>
                <a:gd name="T0" fmla="*/ 1699 w 350"/>
                <a:gd name="T1" fmla="*/ 0 h 172"/>
                <a:gd name="T2" fmla="*/ 1600 w 350"/>
                <a:gd name="T3" fmla="*/ 60 h 172"/>
                <a:gd name="T4" fmla="*/ 1553 w 350"/>
                <a:gd name="T5" fmla="*/ 89 h 172"/>
                <a:gd name="T6" fmla="*/ 1504 w 350"/>
                <a:gd name="T7" fmla="*/ 115 h 172"/>
                <a:gd name="T8" fmla="*/ 1451 w 350"/>
                <a:gd name="T9" fmla="*/ 141 h 172"/>
                <a:gd name="T10" fmla="*/ 1407 w 350"/>
                <a:gd name="T11" fmla="*/ 166 h 172"/>
                <a:gd name="T12" fmla="*/ 1360 w 350"/>
                <a:gd name="T13" fmla="*/ 188 h 172"/>
                <a:gd name="T14" fmla="*/ 1305 w 350"/>
                <a:gd name="T15" fmla="*/ 211 h 172"/>
                <a:gd name="T16" fmla="*/ 1256 w 350"/>
                <a:gd name="T17" fmla="*/ 229 h 172"/>
                <a:gd name="T18" fmla="*/ 1201 w 350"/>
                <a:gd name="T19" fmla="*/ 253 h 172"/>
                <a:gd name="T20" fmla="*/ 1144 w 350"/>
                <a:gd name="T21" fmla="*/ 270 h 172"/>
                <a:gd name="T22" fmla="*/ 1096 w 350"/>
                <a:gd name="T23" fmla="*/ 290 h 172"/>
                <a:gd name="T24" fmla="*/ 1044 w 350"/>
                <a:gd name="T25" fmla="*/ 306 h 172"/>
                <a:gd name="T26" fmla="*/ 992 w 350"/>
                <a:gd name="T27" fmla="*/ 325 h 172"/>
                <a:gd name="T28" fmla="*/ 937 w 350"/>
                <a:gd name="T29" fmla="*/ 341 h 172"/>
                <a:gd name="T30" fmla="*/ 888 w 350"/>
                <a:gd name="T31" fmla="*/ 352 h 172"/>
                <a:gd name="T32" fmla="*/ 827 w 350"/>
                <a:gd name="T33" fmla="*/ 369 h 172"/>
                <a:gd name="T34" fmla="*/ 771 w 350"/>
                <a:gd name="T35" fmla="*/ 385 h 172"/>
                <a:gd name="T36" fmla="*/ 722 w 350"/>
                <a:gd name="T37" fmla="*/ 396 h 172"/>
                <a:gd name="T38" fmla="*/ 665 w 350"/>
                <a:gd name="T39" fmla="*/ 414 h 172"/>
                <a:gd name="T40" fmla="*/ 616 w 350"/>
                <a:gd name="T41" fmla="*/ 422 h 172"/>
                <a:gd name="T42" fmla="*/ 561 w 350"/>
                <a:gd name="T43" fmla="*/ 438 h 172"/>
                <a:gd name="T44" fmla="*/ 501 w 350"/>
                <a:gd name="T45" fmla="*/ 448 h 172"/>
                <a:gd name="T46" fmla="*/ 451 w 350"/>
                <a:gd name="T47" fmla="*/ 467 h 172"/>
                <a:gd name="T48" fmla="*/ 389 w 350"/>
                <a:gd name="T49" fmla="*/ 476 h 172"/>
                <a:gd name="T50" fmla="*/ 336 w 350"/>
                <a:gd name="T51" fmla="*/ 490 h 172"/>
                <a:gd name="T52" fmla="*/ 274 w 350"/>
                <a:gd name="T53" fmla="*/ 501 h 172"/>
                <a:gd name="T54" fmla="*/ 224 w 350"/>
                <a:gd name="T55" fmla="*/ 514 h 172"/>
                <a:gd name="T56" fmla="*/ 169 w 350"/>
                <a:gd name="T57" fmla="*/ 528 h 172"/>
                <a:gd name="T58" fmla="*/ 111 w 350"/>
                <a:gd name="T59" fmla="*/ 546 h 172"/>
                <a:gd name="T60" fmla="*/ 55 w 350"/>
                <a:gd name="T61" fmla="*/ 557 h 172"/>
                <a:gd name="T62" fmla="*/ 0 w 350"/>
                <a:gd name="T63" fmla="*/ 570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0" h="172">
                  <a:moveTo>
                    <a:pt x="349" y="0"/>
                  </a:moveTo>
                  <a:lnTo>
                    <a:pt x="329" y="18"/>
                  </a:lnTo>
                  <a:lnTo>
                    <a:pt x="319" y="27"/>
                  </a:lnTo>
                  <a:lnTo>
                    <a:pt x="309" y="35"/>
                  </a:lnTo>
                  <a:lnTo>
                    <a:pt x="299" y="42"/>
                  </a:lnTo>
                  <a:lnTo>
                    <a:pt x="289" y="50"/>
                  </a:lnTo>
                  <a:lnTo>
                    <a:pt x="279" y="57"/>
                  </a:lnTo>
                  <a:lnTo>
                    <a:pt x="268" y="63"/>
                  </a:lnTo>
                  <a:lnTo>
                    <a:pt x="258" y="69"/>
                  </a:lnTo>
                  <a:lnTo>
                    <a:pt x="247" y="75"/>
                  </a:lnTo>
                  <a:lnTo>
                    <a:pt x="236" y="81"/>
                  </a:lnTo>
                  <a:lnTo>
                    <a:pt x="225" y="87"/>
                  </a:lnTo>
                  <a:lnTo>
                    <a:pt x="215" y="92"/>
                  </a:lnTo>
                  <a:lnTo>
                    <a:pt x="204" y="97"/>
                  </a:lnTo>
                  <a:lnTo>
                    <a:pt x="193" y="102"/>
                  </a:lnTo>
                  <a:lnTo>
                    <a:pt x="182" y="106"/>
                  </a:lnTo>
                  <a:lnTo>
                    <a:pt x="171" y="111"/>
                  </a:lnTo>
                  <a:lnTo>
                    <a:pt x="159" y="115"/>
                  </a:lnTo>
                  <a:lnTo>
                    <a:pt x="148" y="119"/>
                  </a:lnTo>
                  <a:lnTo>
                    <a:pt x="137" y="123"/>
                  </a:lnTo>
                  <a:lnTo>
                    <a:pt x="126" y="127"/>
                  </a:lnTo>
                  <a:lnTo>
                    <a:pt x="115" y="131"/>
                  </a:lnTo>
                  <a:lnTo>
                    <a:pt x="103" y="135"/>
                  </a:lnTo>
                  <a:lnTo>
                    <a:pt x="92" y="139"/>
                  </a:lnTo>
                  <a:lnTo>
                    <a:pt x="80" y="143"/>
                  </a:lnTo>
                  <a:lnTo>
                    <a:pt x="69" y="147"/>
                  </a:lnTo>
                  <a:lnTo>
                    <a:pt x="57" y="150"/>
                  </a:lnTo>
                  <a:lnTo>
                    <a:pt x="46" y="154"/>
                  </a:lnTo>
                  <a:lnTo>
                    <a:pt x="35" y="158"/>
                  </a:lnTo>
                  <a:lnTo>
                    <a:pt x="23" y="163"/>
                  </a:lnTo>
                  <a:lnTo>
                    <a:pt x="11" y="167"/>
                  </a:lnTo>
                  <a:lnTo>
                    <a:pt x="0" y="1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7" name="Freeform 22"/>
            <p:cNvSpPr>
              <a:spLocks/>
            </p:cNvSpPr>
            <p:nvPr/>
          </p:nvSpPr>
          <p:spPr bwMode="auto">
            <a:xfrm>
              <a:off x="5456" y="2656"/>
              <a:ext cx="408" cy="228"/>
            </a:xfrm>
            <a:custGeom>
              <a:avLst/>
              <a:gdLst>
                <a:gd name="T0" fmla="*/ 1658 w 349"/>
                <a:gd name="T1" fmla="*/ 0 h 202"/>
                <a:gd name="T2" fmla="*/ 1550 w 349"/>
                <a:gd name="T3" fmla="*/ 29 h 202"/>
                <a:gd name="T4" fmla="*/ 1499 w 349"/>
                <a:gd name="T5" fmla="*/ 49 h 202"/>
                <a:gd name="T6" fmla="*/ 1446 w 349"/>
                <a:gd name="T7" fmla="*/ 68 h 202"/>
                <a:gd name="T8" fmla="*/ 1391 w 349"/>
                <a:gd name="T9" fmla="*/ 87 h 202"/>
                <a:gd name="T10" fmla="*/ 1334 w 349"/>
                <a:gd name="T11" fmla="*/ 105 h 202"/>
                <a:gd name="T12" fmla="*/ 1286 w 349"/>
                <a:gd name="T13" fmla="*/ 125 h 202"/>
                <a:gd name="T14" fmla="*/ 1237 w 349"/>
                <a:gd name="T15" fmla="*/ 147 h 202"/>
                <a:gd name="T16" fmla="*/ 1181 w 349"/>
                <a:gd name="T17" fmla="*/ 166 h 202"/>
                <a:gd name="T18" fmla="*/ 1132 w 349"/>
                <a:gd name="T19" fmla="*/ 188 h 202"/>
                <a:gd name="T20" fmla="*/ 1076 w 349"/>
                <a:gd name="T21" fmla="*/ 211 h 202"/>
                <a:gd name="T22" fmla="*/ 1030 w 349"/>
                <a:gd name="T23" fmla="*/ 235 h 202"/>
                <a:gd name="T24" fmla="*/ 983 w 349"/>
                <a:gd name="T25" fmla="*/ 257 h 202"/>
                <a:gd name="T26" fmla="*/ 925 w 349"/>
                <a:gd name="T27" fmla="*/ 284 h 202"/>
                <a:gd name="T28" fmla="*/ 876 w 349"/>
                <a:gd name="T29" fmla="*/ 305 h 202"/>
                <a:gd name="T30" fmla="*/ 825 w 349"/>
                <a:gd name="T31" fmla="*/ 327 h 202"/>
                <a:gd name="T32" fmla="*/ 773 w 349"/>
                <a:gd name="T33" fmla="*/ 353 h 202"/>
                <a:gd name="T34" fmla="*/ 726 w 349"/>
                <a:gd name="T35" fmla="*/ 374 h 202"/>
                <a:gd name="T36" fmla="*/ 673 w 349"/>
                <a:gd name="T37" fmla="*/ 398 h 202"/>
                <a:gd name="T38" fmla="*/ 622 w 349"/>
                <a:gd name="T39" fmla="*/ 422 h 202"/>
                <a:gd name="T40" fmla="*/ 573 w 349"/>
                <a:gd name="T41" fmla="*/ 446 h 202"/>
                <a:gd name="T42" fmla="*/ 517 w 349"/>
                <a:gd name="T43" fmla="*/ 467 h 202"/>
                <a:gd name="T44" fmla="*/ 469 w 349"/>
                <a:gd name="T45" fmla="*/ 491 h 202"/>
                <a:gd name="T46" fmla="*/ 419 w 349"/>
                <a:gd name="T47" fmla="*/ 514 h 202"/>
                <a:gd name="T48" fmla="*/ 366 w 349"/>
                <a:gd name="T49" fmla="*/ 530 h 202"/>
                <a:gd name="T50" fmla="*/ 313 w 349"/>
                <a:gd name="T51" fmla="*/ 556 h 202"/>
                <a:gd name="T52" fmla="*/ 262 w 349"/>
                <a:gd name="T53" fmla="*/ 578 h 202"/>
                <a:gd name="T54" fmla="*/ 209 w 349"/>
                <a:gd name="T55" fmla="*/ 596 h 202"/>
                <a:gd name="T56" fmla="*/ 162 w 349"/>
                <a:gd name="T57" fmla="*/ 616 h 202"/>
                <a:gd name="T58" fmla="*/ 104 w 349"/>
                <a:gd name="T59" fmla="*/ 638 h 202"/>
                <a:gd name="T60" fmla="*/ 55 w 349"/>
                <a:gd name="T61" fmla="*/ 655 h 202"/>
                <a:gd name="T62" fmla="*/ 0 w 349"/>
                <a:gd name="T63" fmla="*/ 673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9" h="202">
                  <a:moveTo>
                    <a:pt x="348" y="0"/>
                  </a:moveTo>
                  <a:lnTo>
                    <a:pt x="325" y="9"/>
                  </a:lnTo>
                  <a:lnTo>
                    <a:pt x="314" y="15"/>
                  </a:lnTo>
                  <a:lnTo>
                    <a:pt x="303" y="20"/>
                  </a:lnTo>
                  <a:lnTo>
                    <a:pt x="292" y="26"/>
                  </a:lnTo>
                  <a:lnTo>
                    <a:pt x="280" y="31"/>
                  </a:lnTo>
                  <a:lnTo>
                    <a:pt x="270" y="37"/>
                  </a:lnTo>
                  <a:lnTo>
                    <a:pt x="259" y="44"/>
                  </a:lnTo>
                  <a:lnTo>
                    <a:pt x="248" y="50"/>
                  </a:lnTo>
                  <a:lnTo>
                    <a:pt x="237" y="57"/>
                  </a:lnTo>
                  <a:lnTo>
                    <a:pt x="226" y="63"/>
                  </a:lnTo>
                  <a:lnTo>
                    <a:pt x="216" y="70"/>
                  </a:lnTo>
                  <a:lnTo>
                    <a:pt x="205" y="77"/>
                  </a:lnTo>
                  <a:lnTo>
                    <a:pt x="194" y="84"/>
                  </a:lnTo>
                  <a:lnTo>
                    <a:pt x="184" y="91"/>
                  </a:lnTo>
                  <a:lnTo>
                    <a:pt x="173" y="98"/>
                  </a:lnTo>
                  <a:lnTo>
                    <a:pt x="162" y="105"/>
                  </a:lnTo>
                  <a:lnTo>
                    <a:pt x="152" y="112"/>
                  </a:lnTo>
                  <a:lnTo>
                    <a:pt x="141" y="119"/>
                  </a:lnTo>
                  <a:lnTo>
                    <a:pt x="131" y="126"/>
                  </a:lnTo>
                  <a:lnTo>
                    <a:pt x="120" y="133"/>
                  </a:lnTo>
                  <a:lnTo>
                    <a:pt x="109" y="139"/>
                  </a:lnTo>
                  <a:lnTo>
                    <a:pt x="98" y="146"/>
                  </a:lnTo>
                  <a:lnTo>
                    <a:pt x="88" y="153"/>
                  </a:lnTo>
                  <a:lnTo>
                    <a:pt x="77" y="159"/>
                  </a:lnTo>
                  <a:lnTo>
                    <a:pt x="66" y="166"/>
                  </a:lnTo>
                  <a:lnTo>
                    <a:pt x="55" y="172"/>
                  </a:lnTo>
                  <a:lnTo>
                    <a:pt x="44" y="178"/>
                  </a:lnTo>
                  <a:lnTo>
                    <a:pt x="33" y="184"/>
                  </a:lnTo>
                  <a:lnTo>
                    <a:pt x="22" y="190"/>
                  </a:lnTo>
                  <a:lnTo>
                    <a:pt x="11" y="195"/>
                  </a:lnTo>
                  <a:lnTo>
                    <a:pt x="0" y="20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8" name="Freeform 23"/>
            <p:cNvSpPr>
              <a:spLocks/>
            </p:cNvSpPr>
            <p:nvPr/>
          </p:nvSpPr>
          <p:spPr bwMode="auto">
            <a:xfrm>
              <a:off x="5243" y="2630"/>
              <a:ext cx="556" cy="264"/>
            </a:xfrm>
            <a:custGeom>
              <a:avLst/>
              <a:gdLst>
                <a:gd name="T0" fmla="*/ 2292 w 475"/>
                <a:gd name="T1" fmla="*/ 16 h 234"/>
                <a:gd name="T2" fmla="*/ 2217 w 475"/>
                <a:gd name="T3" fmla="*/ 1 h 234"/>
                <a:gd name="T4" fmla="*/ 2176 w 475"/>
                <a:gd name="T5" fmla="*/ 0 h 234"/>
                <a:gd name="T6" fmla="*/ 2143 w 475"/>
                <a:gd name="T7" fmla="*/ 0 h 234"/>
                <a:gd name="T8" fmla="*/ 2100 w 475"/>
                <a:gd name="T9" fmla="*/ 1 h 234"/>
                <a:gd name="T10" fmla="*/ 2062 w 475"/>
                <a:gd name="T11" fmla="*/ 2 h 234"/>
                <a:gd name="T12" fmla="*/ 2024 w 475"/>
                <a:gd name="T13" fmla="*/ 16 h 234"/>
                <a:gd name="T14" fmla="*/ 1983 w 475"/>
                <a:gd name="T15" fmla="*/ 20 h 234"/>
                <a:gd name="T16" fmla="*/ 1943 w 475"/>
                <a:gd name="T17" fmla="*/ 33 h 234"/>
                <a:gd name="T18" fmla="*/ 1903 w 475"/>
                <a:gd name="T19" fmla="*/ 43 h 234"/>
                <a:gd name="T20" fmla="*/ 1866 w 475"/>
                <a:gd name="T21" fmla="*/ 55 h 234"/>
                <a:gd name="T22" fmla="*/ 1818 w 475"/>
                <a:gd name="T23" fmla="*/ 70 h 234"/>
                <a:gd name="T24" fmla="*/ 1782 w 475"/>
                <a:gd name="T25" fmla="*/ 86 h 234"/>
                <a:gd name="T26" fmla="*/ 1737 w 475"/>
                <a:gd name="T27" fmla="*/ 100 h 234"/>
                <a:gd name="T28" fmla="*/ 1698 w 475"/>
                <a:gd name="T29" fmla="*/ 115 h 234"/>
                <a:gd name="T30" fmla="*/ 1662 w 475"/>
                <a:gd name="T31" fmla="*/ 139 h 234"/>
                <a:gd name="T32" fmla="*/ 1618 w 475"/>
                <a:gd name="T33" fmla="*/ 157 h 234"/>
                <a:gd name="T34" fmla="*/ 1577 w 475"/>
                <a:gd name="T35" fmla="*/ 177 h 234"/>
                <a:gd name="T36" fmla="*/ 1533 w 475"/>
                <a:gd name="T37" fmla="*/ 191 h 234"/>
                <a:gd name="T38" fmla="*/ 1496 w 475"/>
                <a:gd name="T39" fmla="*/ 212 h 234"/>
                <a:gd name="T40" fmla="*/ 1453 w 475"/>
                <a:gd name="T41" fmla="*/ 231 h 234"/>
                <a:gd name="T42" fmla="*/ 1420 w 475"/>
                <a:gd name="T43" fmla="*/ 255 h 234"/>
                <a:gd name="T44" fmla="*/ 1382 w 475"/>
                <a:gd name="T45" fmla="*/ 274 h 234"/>
                <a:gd name="T46" fmla="*/ 1341 w 475"/>
                <a:gd name="T47" fmla="*/ 290 h 234"/>
                <a:gd name="T48" fmla="*/ 1302 w 475"/>
                <a:gd name="T49" fmla="*/ 309 h 234"/>
                <a:gd name="T50" fmla="*/ 1272 w 475"/>
                <a:gd name="T51" fmla="*/ 329 h 234"/>
                <a:gd name="T52" fmla="*/ 1236 w 475"/>
                <a:gd name="T53" fmla="*/ 346 h 234"/>
                <a:gd name="T54" fmla="*/ 1196 w 475"/>
                <a:gd name="T55" fmla="*/ 368 h 234"/>
                <a:gd name="T56" fmla="*/ 1164 w 475"/>
                <a:gd name="T57" fmla="*/ 384 h 234"/>
                <a:gd name="T58" fmla="*/ 1132 w 475"/>
                <a:gd name="T59" fmla="*/ 396 h 234"/>
                <a:gd name="T60" fmla="*/ 1100 w 475"/>
                <a:gd name="T61" fmla="*/ 415 h 234"/>
                <a:gd name="T62" fmla="*/ 1070 w 475"/>
                <a:gd name="T63" fmla="*/ 425 h 234"/>
                <a:gd name="T64" fmla="*/ 1000 w 475"/>
                <a:gd name="T65" fmla="*/ 455 h 234"/>
                <a:gd name="T66" fmla="*/ 969 w 475"/>
                <a:gd name="T67" fmla="*/ 468 h 234"/>
                <a:gd name="T68" fmla="*/ 938 w 475"/>
                <a:gd name="T69" fmla="*/ 479 h 234"/>
                <a:gd name="T70" fmla="*/ 902 w 475"/>
                <a:gd name="T71" fmla="*/ 494 h 234"/>
                <a:gd name="T72" fmla="*/ 871 w 475"/>
                <a:gd name="T73" fmla="*/ 508 h 234"/>
                <a:gd name="T74" fmla="*/ 844 w 475"/>
                <a:gd name="T75" fmla="*/ 526 h 234"/>
                <a:gd name="T76" fmla="*/ 803 w 475"/>
                <a:gd name="T77" fmla="*/ 534 h 234"/>
                <a:gd name="T78" fmla="*/ 771 w 475"/>
                <a:gd name="T79" fmla="*/ 547 h 234"/>
                <a:gd name="T80" fmla="*/ 744 w 475"/>
                <a:gd name="T81" fmla="*/ 560 h 234"/>
                <a:gd name="T82" fmla="*/ 707 w 475"/>
                <a:gd name="T83" fmla="*/ 575 h 234"/>
                <a:gd name="T84" fmla="*/ 678 w 475"/>
                <a:gd name="T85" fmla="*/ 593 h 234"/>
                <a:gd name="T86" fmla="*/ 648 w 475"/>
                <a:gd name="T87" fmla="*/ 598 h 234"/>
                <a:gd name="T88" fmla="*/ 616 w 475"/>
                <a:gd name="T89" fmla="*/ 616 h 234"/>
                <a:gd name="T90" fmla="*/ 579 w 475"/>
                <a:gd name="T91" fmla="*/ 625 h 234"/>
                <a:gd name="T92" fmla="*/ 544 w 475"/>
                <a:gd name="T93" fmla="*/ 639 h 234"/>
                <a:gd name="T94" fmla="*/ 514 w 475"/>
                <a:gd name="T95" fmla="*/ 649 h 234"/>
                <a:gd name="T96" fmla="*/ 481 w 475"/>
                <a:gd name="T97" fmla="*/ 659 h 234"/>
                <a:gd name="T98" fmla="*/ 452 w 475"/>
                <a:gd name="T99" fmla="*/ 672 h 234"/>
                <a:gd name="T100" fmla="*/ 417 w 475"/>
                <a:gd name="T101" fmla="*/ 679 h 234"/>
                <a:gd name="T102" fmla="*/ 377 w 475"/>
                <a:gd name="T103" fmla="*/ 695 h 234"/>
                <a:gd name="T104" fmla="*/ 348 w 475"/>
                <a:gd name="T105" fmla="*/ 703 h 234"/>
                <a:gd name="T106" fmla="*/ 313 w 475"/>
                <a:gd name="T107" fmla="*/ 711 h 234"/>
                <a:gd name="T108" fmla="*/ 283 w 475"/>
                <a:gd name="T109" fmla="*/ 722 h 234"/>
                <a:gd name="T110" fmla="*/ 246 w 475"/>
                <a:gd name="T111" fmla="*/ 732 h 234"/>
                <a:gd name="T112" fmla="*/ 214 w 475"/>
                <a:gd name="T113" fmla="*/ 738 h 234"/>
                <a:gd name="T114" fmla="*/ 171 w 475"/>
                <a:gd name="T115" fmla="*/ 750 h 234"/>
                <a:gd name="T116" fmla="*/ 142 w 475"/>
                <a:gd name="T117" fmla="*/ 757 h 234"/>
                <a:gd name="T118" fmla="*/ 105 w 475"/>
                <a:gd name="T119" fmla="*/ 760 h 234"/>
                <a:gd name="T120" fmla="*/ 66 w 475"/>
                <a:gd name="T121" fmla="*/ 766 h 234"/>
                <a:gd name="T122" fmla="*/ 34 w 475"/>
                <a:gd name="T123" fmla="*/ 775 h 234"/>
                <a:gd name="T124" fmla="*/ 0 w 475"/>
                <a:gd name="T125" fmla="*/ 781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34">
                  <a:moveTo>
                    <a:pt x="474" y="4"/>
                  </a:moveTo>
                  <a:lnTo>
                    <a:pt x="459" y="1"/>
                  </a:lnTo>
                  <a:lnTo>
                    <a:pt x="451" y="0"/>
                  </a:lnTo>
                  <a:lnTo>
                    <a:pt x="443" y="0"/>
                  </a:lnTo>
                  <a:lnTo>
                    <a:pt x="435" y="1"/>
                  </a:lnTo>
                  <a:lnTo>
                    <a:pt x="427" y="2"/>
                  </a:lnTo>
                  <a:lnTo>
                    <a:pt x="419" y="4"/>
                  </a:lnTo>
                  <a:lnTo>
                    <a:pt x="411" y="6"/>
                  </a:lnTo>
                  <a:lnTo>
                    <a:pt x="402" y="10"/>
                  </a:lnTo>
                  <a:lnTo>
                    <a:pt x="394" y="13"/>
                  </a:lnTo>
                  <a:lnTo>
                    <a:pt x="386" y="17"/>
                  </a:lnTo>
                  <a:lnTo>
                    <a:pt x="377" y="21"/>
                  </a:lnTo>
                  <a:lnTo>
                    <a:pt x="369" y="25"/>
                  </a:lnTo>
                  <a:lnTo>
                    <a:pt x="360" y="30"/>
                  </a:lnTo>
                  <a:lnTo>
                    <a:pt x="352" y="35"/>
                  </a:lnTo>
                  <a:lnTo>
                    <a:pt x="344" y="41"/>
                  </a:lnTo>
                  <a:lnTo>
                    <a:pt x="335" y="46"/>
                  </a:lnTo>
                  <a:lnTo>
                    <a:pt x="327" y="52"/>
                  </a:lnTo>
                  <a:lnTo>
                    <a:pt x="318" y="58"/>
                  </a:lnTo>
                  <a:lnTo>
                    <a:pt x="310" y="64"/>
                  </a:lnTo>
                  <a:lnTo>
                    <a:pt x="302" y="70"/>
                  </a:lnTo>
                  <a:lnTo>
                    <a:pt x="294" y="76"/>
                  </a:lnTo>
                  <a:lnTo>
                    <a:pt x="286" y="82"/>
                  </a:lnTo>
                  <a:lnTo>
                    <a:pt x="278" y="87"/>
                  </a:lnTo>
                  <a:lnTo>
                    <a:pt x="270" y="93"/>
                  </a:lnTo>
                  <a:lnTo>
                    <a:pt x="263" y="99"/>
                  </a:lnTo>
                  <a:lnTo>
                    <a:pt x="256" y="104"/>
                  </a:lnTo>
                  <a:lnTo>
                    <a:pt x="248" y="110"/>
                  </a:lnTo>
                  <a:lnTo>
                    <a:pt x="241" y="114"/>
                  </a:lnTo>
                  <a:lnTo>
                    <a:pt x="234" y="119"/>
                  </a:lnTo>
                  <a:lnTo>
                    <a:pt x="228" y="124"/>
                  </a:lnTo>
                  <a:lnTo>
                    <a:pt x="221" y="128"/>
                  </a:lnTo>
                  <a:lnTo>
                    <a:pt x="208" y="136"/>
                  </a:lnTo>
                  <a:lnTo>
                    <a:pt x="201" y="140"/>
                  </a:lnTo>
                  <a:lnTo>
                    <a:pt x="194" y="144"/>
                  </a:lnTo>
                  <a:lnTo>
                    <a:pt x="187" y="148"/>
                  </a:lnTo>
                  <a:lnTo>
                    <a:pt x="180" y="152"/>
                  </a:lnTo>
                  <a:lnTo>
                    <a:pt x="174" y="156"/>
                  </a:lnTo>
                  <a:lnTo>
                    <a:pt x="167" y="160"/>
                  </a:lnTo>
                  <a:lnTo>
                    <a:pt x="160" y="164"/>
                  </a:lnTo>
                  <a:lnTo>
                    <a:pt x="154" y="168"/>
                  </a:lnTo>
                  <a:lnTo>
                    <a:pt x="147" y="172"/>
                  </a:lnTo>
                  <a:lnTo>
                    <a:pt x="140" y="176"/>
                  </a:lnTo>
                  <a:lnTo>
                    <a:pt x="134" y="180"/>
                  </a:lnTo>
                  <a:lnTo>
                    <a:pt x="127" y="184"/>
                  </a:lnTo>
                  <a:lnTo>
                    <a:pt x="120" y="187"/>
                  </a:lnTo>
                  <a:lnTo>
                    <a:pt x="113" y="191"/>
                  </a:lnTo>
                  <a:lnTo>
                    <a:pt x="106" y="194"/>
                  </a:lnTo>
                  <a:lnTo>
                    <a:pt x="100" y="198"/>
                  </a:lnTo>
                  <a:lnTo>
                    <a:pt x="93" y="201"/>
                  </a:lnTo>
                  <a:lnTo>
                    <a:pt x="86" y="204"/>
                  </a:lnTo>
                  <a:lnTo>
                    <a:pt x="79" y="208"/>
                  </a:lnTo>
                  <a:lnTo>
                    <a:pt x="72" y="210"/>
                  </a:lnTo>
                  <a:lnTo>
                    <a:pt x="65" y="213"/>
                  </a:lnTo>
                  <a:lnTo>
                    <a:pt x="58" y="216"/>
                  </a:lnTo>
                  <a:lnTo>
                    <a:pt x="51" y="219"/>
                  </a:lnTo>
                  <a:lnTo>
                    <a:pt x="44" y="221"/>
                  </a:lnTo>
                  <a:lnTo>
                    <a:pt x="36" y="224"/>
                  </a:lnTo>
                  <a:lnTo>
                    <a:pt x="29" y="226"/>
                  </a:lnTo>
                  <a:lnTo>
                    <a:pt x="22" y="228"/>
                  </a:lnTo>
                  <a:lnTo>
                    <a:pt x="14" y="230"/>
                  </a:lnTo>
                  <a:lnTo>
                    <a:pt x="7" y="232"/>
                  </a:lnTo>
                  <a:lnTo>
                    <a:pt x="0" y="23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Freeform 24"/>
            <p:cNvSpPr>
              <a:spLocks/>
            </p:cNvSpPr>
            <p:nvPr/>
          </p:nvSpPr>
          <p:spPr bwMode="auto">
            <a:xfrm>
              <a:off x="5288" y="2883"/>
              <a:ext cx="187" cy="12"/>
            </a:xfrm>
            <a:custGeom>
              <a:avLst/>
              <a:gdLst>
                <a:gd name="T0" fmla="*/ 802 w 159"/>
                <a:gd name="T1" fmla="*/ 0 h 11"/>
                <a:gd name="T2" fmla="*/ 749 w 159"/>
                <a:gd name="T3" fmla="*/ 0 h 11"/>
                <a:gd name="T4" fmla="*/ 726 w 159"/>
                <a:gd name="T5" fmla="*/ 1 h 11"/>
                <a:gd name="T6" fmla="*/ 704 w 159"/>
                <a:gd name="T7" fmla="*/ 2 h 11"/>
                <a:gd name="T8" fmla="*/ 670 w 159"/>
                <a:gd name="T9" fmla="*/ 2 h 11"/>
                <a:gd name="T10" fmla="*/ 655 w 159"/>
                <a:gd name="T11" fmla="*/ 2 h 11"/>
                <a:gd name="T12" fmla="*/ 629 w 159"/>
                <a:gd name="T13" fmla="*/ 3 h 11"/>
                <a:gd name="T14" fmla="*/ 602 w 159"/>
                <a:gd name="T15" fmla="*/ 4 h 11"/>
                <a:gd name="T16" fmla="*/ 580 w 159"/>
                <a:gd name="T17" fmla="*/ 4 h 11"/>
                <a:gd name="T18" fmla="*/ 553 w 159"/>
                <a:gd name="T19" fmla="*/ 5 h 11"/>
                <a:gd name="T20" fmla="*/ 525 w 159"/>
                <a:gd name="T21" fmla="*/ 16 h 11"/>
                <a:gd name="T22" fmla="*/ 497 w 159"/>
                <a:gd name="T23" fmla="*/ 16 h 11"/>
                <a:gd name="T24" fmla="*/ 480 w 159"/>
                <a:gd name="T25" fmla="*/ 16 h 11"/>
                <a:gd name="T26" fmla="*/ 453 w 159"/>
                <a:gd name="T27" fmla="*/ 17 h 11"/>
                <a:gd name="T28" fmla="*/ 423 w 159"/>
                <a:gd name="T29" fmla="*/ 19 h 11"/>
                <a:gd name="T30" fmla="*/ 400 w 159"/>
                <a:gd name="T31" fmla="*/ 19 h 11"/>
                <a:gd name="T32" fmla="*/ 372 w 159"/>
                <a:gd name="T33" fmla="*/ 19 h 11"/>
                <a:gd name="T34" fmla="*/ 348 w 159"/>
                <a:gd name="T35" fmla="*/ 21 h 11"/>
                <a:gd name="T36" fmla="*/ 327 w 159"/>
                <a:gd name="T37" fmla="*/ 21 h 11"/>
                <a:gd name="T38" fmla="*/ 296 w 159"/>
                <a:gd name="T39" fmla="*/ 23 h 11"/>
                <a:gd name="T40" fmla="*/ 278 w 159"/>
                <a:gd name="T41" fmla="*/ 23 h 11"/>
                <a:gd name="T42" fmla="*/ 251 w 159"/>
                <a:gd name="T43" fmla="*/ 23 h 11"/>
                <a:gd name="T44" fmla="*/ 228 w 159"/>
                <a:gd name="T45" fmla="*/ 23 h 11"/>
                <a:gd name="T46" fmla="*/ 201 w 159"/>
                <a:gd name="T47" fmla="*/ 23 h 11"/>
                <a:gd name="T48" fmla="*/ 175 w 159"/>
                <a:gd name="T49" fmla="*/ 23 h 11"/>
                <a:gd name="T50" fmla="*/ 149 w 159"/>
                <a:gd name="T51" fmla="*/ 23 h 11"/>
                <a:gd name="T52" fmla="*/ 123 w 159"/>
                <a:gd name="T53" fmla="*/ 23 h 11"/>
                <a:gd name="T54" fmla="*/ 103 w 159"/>
                <a:gd name="T55" fmla="*/ 23 h 11"/>
                <a:gd name="T56" fmla="*/ 76 w 159"/>
                <a:gd name="T57" fmla="*/ 23 h 11"/>
                <a:gd name="T58" fmla="*/ 49 w 159"/>
                <a:gd name="T59" fmla="*/ 23 h 11"/>
                <a:gd name="T60" fmla="*/ 25 w 159"/>
                <a:gd name="T61" fmla="*/ 23 h 11"/>
                <a:gd name="T62" fmla="*/ 0 w 159"/>
                <a:gd name="T63" fmla="*/ 21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9" h="11">
                  <a:moveTo>
                    <a:pt x="158" y="0"/>
                  </a:moveTo>
                  <a:lnTo>
                    <a:pt x="148" y="0"/>
                  </a:lnTo>
                  <a:lnTo>
                    <a:pt x="143" y="1"/>
                  </a:lnTo>
                  <a:lnTo>
                    <a:pt x="139" y="2"/>
                  </a:lnTo>
                  <a:lnTo>
                    <a:pt x="133" y="2"/>
                  </a:lnTo>
                  <a:lnTo>
                    <a:pt x="129" y="2"/>
                  </a:lnTo>
                  <a:lnTo>
                    <a:pt x="124" y="3"/>
                  </a:lnTo>
                  <a:lnTo>
                    <a:pt x="119" y="4"/>
                  </a:lnTo>
                  <a:lnTo>
                    <a:pt x="114" y="4"/>
                  </a:lnTo>
                  <a:lnTo>
                    <a:pt x="109" y="5"/>
                  </a:lnTo>
                  <a:lnTo>
                    <a:pt x="104" y="6"/>
                  </a:lnTo>
                  <a:lnTo>
                    <a:pt x="99" y="6"/>
                  </a:lnTo>
                  <a:lnTo>
                    <a:pt x="94" y="6"/>
                  </a:lnTo>
                  <a:lnTo>
                    <a:pt x="89" y="7"/>
                  </a:lnTo>
                  <a:lnTo>
                    <a:pt x="84" y="8"/>
                  </a:lnTo>
                  <a:lnTo>
                    <a:pt x="79" y="8"/>
                  </a:lnTo>
                  <a:lnTo>
                    <a:pt x="74" y="8"/>
                  </a:lnTo>
                  <a:lnTo>
                    <a:pt x="69" y="9"/>
                  </a:lnTo>
                  <a:lnTo>
                    <a:pt x="65" y="9"/>
                  </a:lnTo>
                  <a:lnTo>
                    <a:pt x="59" y="10"/>
                  </a:lnTo>
                  <a:lnTo>
                    <a:pt x="55" y="10"/>
                  </a:lnTo>
                  <a:lnTo>
                    <a:pt x="49" y="10"/>
                  </a:lnTo>
                  <a:lnTo>
                    <a:pt x="45" y="10"/>
                  </a:lnTo>
                  <a:lnTo>
                    <a:pt x="40" y="10"/>
                  </a:lnTo>
                  <a:lnTo>
                    <a:pt x="35" y="10"/>
                  </a:lnTo>
                  <a:lnTo>
                    <a:pt x="30" y="10"/>
                  </a:lnTo>
                  <a:lnTo>
                    <a:pt x="25" y="10"/>
                  </a:lnTo>
                  <a:lnTo>
                    <a:pt x="20" y="10"/>
                  </a:lnTo>
                  <a:lnTo>
                    <a:pt x="15" y="10"/>
                  </a:lnTo>
                  <a:lnTo>
                    <a:pt x="10" y="10"/>
                  </a:lnTo>
                  <a:lnTo>
                    <a:pt x="5" y="10"/>
                  </a:lnTo>
                  <a:lnTo>
                    <a:pt x="0" y="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0" name="Freeform 25"/>
            <p:cNvSpPr>
              <a:spLocks/>
            </p:cNvSpPr>
            <p:nvPr/>
          </p:nvSpPr>
          <p:spPr bwMode="auto">
            <a:xfrm>
              <a:off x="5075" y="3033"/>
              <a:ext cx="261" cy="130"/>
            </a:xfrm>
            <a:custGeom>
              <a:avLst/>
              <a:gdLst>
                <a:gd name="T0" fmla="*/ 0 w 223"/>
                <a:gd name="T1" fmla="*/ 0 h 115"/>
                <a:gd name="T2" fmla="*/ 56 w 223"/>
                <a:gd name="T3" fmla="*/ 0 h 115"/>
                <a:gd name="T4" fmla="*/ 90 w 223"/>
                <a:gd name="T5" fmla="*/ 1 h 115"/>
                <a:gd name="T6" fmla="*/ 121 w 223"/>
                <a:gd name="T7" fmla="*/ 2 h 115"/>
                <a:gd name="T8" fmla="*/ 163 w 223"/>
                <a:gd name="T9" fmla="*/ 3 h 115"/>
                <a:gd name="T10" fmla="*/ 194 w 223"/>
                <a:gd name="T11" fmla="*/ 18 h 115"/>
                <a:gd name="T12" fmla="*/ 227 w 223"/>
                <a:gd name="T13" fmla="*/ 23 h 115"/>
                <a:gd name="T14" fmla="*/ 266 w 223"/>
                <a:gd name="T15" fmla="*/ 29 h 115"/>
                <a:gd name="T16" fmla="*/ 307 w 223"/>
                <a:gd name="T17" fmla="*/ 37 h 115"/>
                <a:gd name="T18" fmla="*/ 343 w 223"/>
                <a:gd name="T19" fmla="*/ 45 h 115"/>
                <a:gd name="T20" fmla="*/ 377 w 223"/>
                <a:gd name="T21" fmla="*/ 53 h 115"/>
                <a:gd name="T22" fmla="*/ 420 w 223"/>
                <a:gd name="T23" fmla="*/ 66 h 115"/>
                <a:gd name="T24" fmla="*/ 455 w 223"/>
                <a:gd name="T25" fmla="*/ 77 h 115"/>
                <a:gd name="T26" fmla="*/ 499 w 223"/>
                <a:gd name="T27" fmla="*/ 87 h 115"/>
                <a:gd name="T28" fmla="*/ 533 w 223"/>
                <a:gd name="T29" fmla="*/ 98 h 115"/>
                <a:gd name="T30" fmla="*/ 576 w 223"/>
                <a:gd name="T31" fmla="*/ 111 h 115"/>
                <a:gd name="T32" fmla="*/ 616 w 223"/>
                <a:gd name="T33" fmla="*/ 125 h 115"/>
                <a:gd name="T34" fmla="*/ 652 w 223"/>
                <a:gd name="T35" fmla="*/ 140 h 115"/>
                <a:gd name="T36" fmla="*/ 684 w 223"/>
                <a:gd name="T37" fmla="*/ 158 h 115"/>
                <a:gd name="T38" fmla="*/ 724 w 223"/>
                <a:gd name="T39" fmla="*/ 177 h 115"/>
                <a:gd name="T40" fmla="*/ 758 w 223"/>
                <a:gd name="T41" fmla="*/ 187 h 115"/>
                <a:gd name="T42" fmla="*/ 797 w 223"/>
                <a:gd name="T43" fmla="*/ 203 h 115"/>
                <a:gd name="T44" fmla="*/ 827 w 223"/>
                <a:gd name="T45" fmla="*/ 223 h 115"/>
                <a:gd name="T46" fmla="*/ 866 w 223"/>
                <a:gd name="T47" fmla="*/ 239 h 115"/>
                <a:gd name="T48" fmla="*/ 893 w 223"/>
                <a:gd name="T49" fmla="*/ 255 h 115"/>
                <a:gd name="T50" fmla="*/ 923 w 223"/>
                <a:gd name="T51" fmla="*/ 272 h 115"/>
                <a:gd name="T52" fmla="*/ 950 w 223"/>
                <a:gd name="T53" fmla="*/ 292 h 115"/>
                <a:gd name="T54" fmla="*/ 982 w 223"/>
                <a:gd name="T55" fmla="*/ 310 h 115"/>
                <a:gd name="T56" fmla="*/ 1000 w 223"/>
                <a:gd name="T57" fmla="*/ 330 h 115"/>
                <a:gd name="T58" fmla="*/ 1026 w 223"/>
                <a:gd name="T59" fmla="*/ 350 h 115"/>
                <a:gd name="T60" fmla="*/ 1045 w 223"/>
                <a:gd name="T61" fmla="*/ 366 h 115"/>
                <a:gd name="T62" fmla="*/ 1071 w 223"/>
                <a:gd name="T63" fmla="*/ 39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3" h="115">
                  <a:moveTo>
                    <a:pt x="0" y="0"/>
                  </a:moveTo>
                  <a:lnTo>
                    <a:pt x="12" y="0"/>
                  </a:lnTo>
                  <a:lnTo>
                    <a:pt x="19" y="1"/>
                  </a:lnTo>
                  <a:lnTo>
                    <a:pt x="25" y="2"/>
                  </a:lnTo>
                  <a:lnTo>
                    <a:pt x="33" y="3"/>
                  </a:lnTo>
                  <a:lnTo>
                    <a:pt x="40" y="5"/>
                  </a:lnTo>
                  <a:lnTo>
                    <a:pt x="47" y="7"/>
                  </a:lnTo>
                  <a:lnTo>
                    <a:pt x="55" y="9"/>
                  </a:lnTo>
                  <a:lnTo>
                    <a:pt x="63" y="11"/>
                  </a:lnTo>
                  <a:lnTo>
                    <a:pt x="71" y="13"/>
                  </a:lnTo>
                  <a:lnTo>
                    <a:pt x="79" y="16"/>
                  </a:lnTo>
                  <a:lnTo>
                    <a:pt x="87" y="19"/>
                  </a:lnTo>
                  <a:lnTo>
                    <a:pt x="95" y="23"/>
                  </a:lnTo>
                  <a:lnTo>
                    <a:pt x="103" y="26"/>
                  </a:lnTo>
                  <a:lnTo>
                    <a:pt x="111" y="29"/>
                  </a:lnTo>
                  <a:lnTo>
                    <a:pt x="119" y="33"/>
                  </a:lnTo>
                  <a:lnTo>
                    <a:pt x="127" y="37"/>
                  </a:lnTo>
                  <a:lnTo>
                    <a:pt x="135" y="41"/>
                  </a:lnTo>
                  <a:lnTo>
                    <a:pt x="142" y="46"/>
                  </a:lnTo>
                  <a:lnTo>
                    <a:pt x="150" y="51"/>
                  </a:lnTo>
                  <a:lnTo>
                    <a:pt x="157" y="55"/>
                  </a:lnTo>
                  <a:lnTo>
                    <a:pt x="165" y="60"/>
                  </a:lnTo>
                  <a:lnTo>
                    <a:pt x="172" y="65"/>
                  </a:lnTo>
                  <a:lnTo>
                    <a:pt x="179" y="70"/>
                  </a:lnTo>
                  <a:lnTo>
                    <a:pt x="185" y="75"/>
                  </a:lnTo>
                  <a:lnTo>
                    <a:pt x="191" y="80"/>
                  </a:lnTo>
                  <a:lnTo>
                    <a:pt x="197" y="86"/>
                  </a:lnTo>
                  <a:lnTo>
                    <a:pt x="203" y="91"/>
                  </a:lnTo>
                  <a:lnTo>
                    <a:pt x="208" y="97"/>
                  </a:lnTo>
                  <a:lnTo>
                    <a:pt x="213" y="103"/>
                  </a:lnTo>
                  <a:lnTo>
                    <a:pt x="217" y="108"/>
                  </a:lnTo>
                  <a:lnTo>
                    <a:pt x="222" y="11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1" name="Freeform 26"/>
            <p:cNvSpPr>
              <a:spLocks/>
            </p:cNvSpPr>
            <p:nvPr/>
          </p:nvSpPr>
          <p:spPr bwMode="auto">
            <a:xfrm>
              <a:off x="5104" y="2964"/>
              <a:ext cx="297" cy="134"/>
            </a:xfrm>
            <a:custGeom>
              <a:avLst/>
              <a:gdLst>
                <a:gd name="T0" fmla="*/ 0 w 254"/>
                <a:gd name="T1" fmla="*/ 16 h 119"/>
                <a:gd name="T2" fmla="*/ 64 w 254"/>
                <a:gd name="T3" fmla="*/ 0 h 119"/>
                <a:gd name="T4" fmla="*/ 94 w 254"/>
                <a:gd name="T5" fmla="*/ 0 h 119"/>
                <a:gd name="T6" fmla="*/ 139 w 254"/>
                <a:gd name="T7" fmla="*/ 0 h 119"/>
                <a:gd name="T8" fmla="*/ 170 w 254"/>
                <a:gd name="T9" fmla="*/ 0 h 119"/>
                <a:gd name="T10" fmla="*/ 209 w 254"/>
                <a:gd name="T11" fmla="*/ 1 h 119"/>
                <a:gd name="T12" fmla="*/ 246 w 254"/>
                <a:gd name="T13" fmla="*/ 3 h 119"/>
                <a:gd name="T14" fmla="*/ 288 w 254"/>
                <a:gd name="T15" fmla="*/ 18 h 119"/>
                <a:gd name="T16" fmla="*/ 332 w 254"/>
                <a:gd name="T17" fmla="*/ 23 h 119"/>
                <a:gd name="T18" fmla="*/ 372 w 254"/>
                <a:gd name="T19" fmla="*/ 33 h 119"/>
                <a:gd name="T20" fmla="*/ 417 w 254"/>
                <a:gd name="T21" fmla="*/ 43 h 119"/>
                <a:gd name="T22" fmla="*/ 455 w 254"/>
                <a:gd name="T23" fmla="*/ 53 h 119"/>
                <a:gd name="T24" fmla="*/ 500 w 254"/>
                <a:gd name="T25" fmla="*/ 68 h 119"/>
                <a:gd name="T26" fmla="*/ 544 w 254"/>
                <a:gd name="T27" fmla="*/ 78 h 119"/>
                <a:gd name="T28" fmla="*/ 585 w 254"/>
                <a:gd name="T29" fmla="*/ 93 h 119"/>
                <a:gd name="T30" fmla="*/ 636 w 254"/>
                <a:gd name="T31" fmla="*/ 110 h 119"/>
                <a:gd name="T32" fmla="*/ 677 w 254"/>
                <a:gd name="T33" fmla="*/ 125 h 119"/>
                <a:gd name="T34" fmla="*/ 725 w 254"/>
                <a:gd name="T35" fmla="*/ 140 h 119"/>
                <a:gd name="T36" fmla="*/ 759 w 254"/>
                <a:gd name="T37" fmla="*/ 159 h 119"/>
                <a:gd name="T38" fmla="*/ 800 w 254"/>
                <a:gd name="T39" fmla="*/ 178 h 119"/>
                <a:gd name="T40" fmla="*/ 848 w 254"/>
                <a:gd name="T41" fmla="*/ 189 h 119"/>
                <a:gd name="T42" fmla="*/ 886 w 254"/>
                <a:gd name="T43" fmla="*/ 207 h 119"/>
                <a:gd name="T44" fmla="*/ 921 w 254"/>
                <a:gd name="T45" fmla="*/ 227 h 119"/>
                <a:gd name="T46" fmla="*/ 963 w 254"/>
                <a:gd name="T47" fmla="*/ 244 h 119"/>
                <a:gd name="T48" fmla="*/ 994 w 254"/>
                <a:gd name="T49" fmla="*/ 260 h 119"/>
                <a:gd name="T50" fmla="*/ 1037 w 254"/>
                <a:gd name="T51" fmla="*/ 284 h 119"/>
                <a:gd name="T52" fmla="*/ 1068 w 254"/>
                <a:gd name="T53" fmla="*/ 304 h 119"/>
                <a:gd name="T54" fmla="*/ 1099 w 254"/>
                <a:gd name="T55" fmla="*/ 320 h 119"/>
                <a:gd name="T56" fmla="*/ 1133 w 254"/>
                <a:gd name="T57" fmla="*/ 332 h 119"/>
                <a:gd name="T58" fmla="*/ 1160 w 254"/>
                <a:gd name="T59" fmla="*/ 354 h 119"/>
                <a:gd name="T60" fmla="*/ 1182 w 254"/>
                <a:gd name="T61" fmla="*/ 370 h 119"/>
                <a:gd name="T62" fmla="*/ 1211 w 254"/>
                <a:gd name="T63" fmla="*/ 386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119">
                  <a:moveTo>
                    <a:pt x="0" y="4"/>
                  </a:moveTo>
                  <a:lnTo>
                    <a:pt x="13" y="0"/>
                  </a:lnTo>
                  <a:lnTo>
                    <a:pt x="20" y="0"/>
                  </a:lnTo>
                  <a:lnTo>
                    <a:pt x="28" y="0"/>
                  </a:lnTo>
                  <a:lnTo>
                    <a:pt x="36" y="0"/>
                  </a:lnTo>
                  <a:lnTo>
                    <a:pt x="44" y="1"/>
                  </a:lnTo>
                  <a:lnTo>
                    <a:pt x="52" y="3"/>
                  </a:lnTo>
                  <a:lnTo>
                    <a:pt x="61" y="5"/>
                  </a:lnTo>
                  <a:lnTo>
                    <a:pt x="69" y="7"/>
                  </a:lnTo>
                  <a:lnTo>
                    <a:pt x="78" y="10"/>
                  </a:lnTo>
                  <a:lnTo>
                    <a:pt x="87" y="13"/>
                  </a:lnTo>
                  <a:lnTo>
                    <a:pt x="96" y="16"/>
                  </a:lnTo>
                  <a:lnTo>
                    <a:pt x="105" y="20"/>
                  </a:lnTo>
                  <a:lnTo>
                    <a:pt x="114" y="24"/>
                  </a:lnTo>
                  <a:lnTo>
                    <a:pt x="123" y="28"/>
                  </a:lnTo>
                  <a:lnTo>
                    <a:pt x="133" y="33"/>
                  </a:lnTo>
                  <a:lnTo>
                    <a:pt x="142" y="38"/>
                  </a:lnTo>
                  <a:lnTo>
                    <a:pt x="151" y="42"/>
                  </a:lnTo>
                  <a:lnTo>
                    <a:pt x="159" y="48"/>
                  </a:lnTo>
                  <a:lnTo>
                    <a:pt x="168" y="53"/>
                  </a:lnTo>
                  <a:lnTo>
                    <a:pt x="177" y="58"/>
                  </a:lnTo>
                  <a:lnTo>
                    <a:pt x="185" y="64"/>
                  </a:lnTo>
                  <a:lnTo>
                    <a:pt x="193" y="69"/>
                  </a:lnTo>
                  <a:lnTo>
                    <a:pt x="201" y="75"/>
                  </a:lnTo>
                  <a:lnTo>
                    <a:pt x="209" y="80"/>
                  </a:lnTo>
                  <a:lnTo>
                    <a:pt x="217" y="86"/>
                  </a:lnTo>
                  <a:lnTo>
                    <a:pt x="223" y="92"/>
                  </a:lnTo>
                  <a:lnTo>
                    <a:pt x="230" y="97"/>
                  </a:lnTo>
                  <a:lnTo>
                    <a:pt x="237" y="102"/>
                  </a:lnTo>
                  <a:lnTo>
                    <a:pt x="242" y="108"/>
                  </a:lnTo>
                  <a:lnTo>
                    <a:pt x="248" y="113"/>
                  </a:lnTo>
                  <a:lnTo>
                    <a:pt x="253" y="11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Freeform 27"/>
            <p:cNvSpPr>
              <a:spLocks/>
            </p:cNvSpPr>
            <p:nvPr/>
          </p:nvSpPr>
          <p:spPr bwMode="auto">
            <a:xfrm>
              <a:off x="5187" y="2920"/>
              <a:ext cx="297" cy="81"/>
            </a:xfrm>
            <a:custGeom>
              <a:avLst/>
              <a:gdLst>
                <a:gd name="T0" fmla="*/ 0 w 254"/>
                <a:gd name="T1" fmla="*/ 18 h 72"/>
                <a:gd name="T2" fmla="*/ 75 w 254"/>
                <a:gd name="T3" fmla="*/ 1 h 72"/>
                <a:gd name="T4" fmla="*/ 104 w 254"/>
                <a:gd name="T5" fmla="*/ 1 h 72"/>
                <a:gd name="T6" fmla="*/ 143 w 254"/>
                <a:gd name="T7" fmla="*/ 0 h 72"/>
                <a:gd name="T8" fmla="*/ 179 w 254"/>
                <a:gd name="T9" fmla="*/ 0 h 72"/>
                <a:gd name="T10" fmla="*/ 223 w 254"/>
                <a:gd name="T11" fmla="*/ 1 h 72"/>
                <a:gd name="T12" fmla="*/ 261 w 254"/>
                <a:gd name="T13" fmla="*/ 2 h 72"/>
                <a:gd name="T14" fmla="*/ 293 w 254"/>
                <a:gd name="T15" fmla="*/ 3 h 72"/>
                <a:gd name="T16" fmla="*/ 333 w 254"/>
                <a:gd name="T17" fmla="*/ 18 h 72"/>
                <a:gd name="T18" fmla="*/ 372 w 254"/>
                <a:gd name="T19" fmla="*/ 23 h 72"/>
                <a:gd name="T20" fmla="*/ 412 w 254"/>
                <a:gd name="T21" fmla="*/ 29 h 72"/>
                <a:gd name="T22" fmla="*/ 453 w 254"/>
                <a:gd name="T23" fmla="*/ 37 h 72"/>
                <a:gd name="T24" fmla="*/ 488 w 254"/>
                <a:gd name="T25" fmla="*/ 43 h 72"/>
                <a:gd name="T26" fmla="*/ 531 w 254"/>
                <a:gd name="T27" fmla="*/ 53 h 72"/>
                <a:gd name="T28" fmla="*/ 571 w 254"/>
                <a:gd name="T29" fmla="*/ 61 h 72"/>
                <a:gd name="T30" fmla="*/ 606 w 254"/>
                <a:gd name="T31" fmla="*/ 77 h 72"/>
                <a:gd name="T32" fmla="*/ 648 w 254"/>
                <a:gd name="T33" fmla="*/ 87 h 72"/>
                <a:gd name="T34" fmla="*/ 682 w 254"/>
                <a:gd name="T35" fmla="*/ 98 h 72"/>
                <a:gd name="T36" fmla="*/ 726 w 254"/>
                <a:gd name="T37" fmla="*/ 110 h 72"/>
                <a:gd name="T38" fmla="*/ 765 w 254"/>
                <a:gd name="T39" fmla="*/ 118 h 72"/>
                <a:gd name="T40" fmla="*/ 800 w 254"/>
                <a:gd name="T41" fmla="*/ 128 h 72"/>
                <a:gd name="T42" fmla="*/ 842 w 254"/>
                <a:gd name="T43" fmla="*/ 141 h 72"/>
                <a:gd name="T44" fmla="*/ 877 w 254"/>
                <a:gd name="T45" fmla="*/ 150 h 72"/>
                <a:gd name="T46" fmla="*/ 919 w 254"/>
                <a:gd name="T47" fmla="*/ 162 h 72"/>
                <a:gd name="T48" fmla="*/ 955 w 254"/>
                <a:gd name="T49" fmla="*/ 178 h 72"/>
                <a:gd name="T50" fmla="*/ 993 w 254"/>
                <a:gd name="T51" fmla="*/ 182 h 72"/>
                <a:gd name="T52" fmla="*/ 1025 w 254"/>
                <a:gd name="T53" fmla="*/ 190 h 72"/>
                <a:gd name="T54" fmla="*/ 1068 w 254"/>
                <a:gd name="T55" fmla="*/ 204 h 72"/>
                <a:gd name="T56" fmla="*/ 1101 w 254"/>
                <a:gd name="T57" fmla="*/ 213 h 72"/>
                <a:gd name="T58" fmla="*/ 1135 w 254"/>
                <a:gd name="T59" fmla="*/ 216 h 72"/>
                <a:gd name="T60" fmla="*/ 1179 w 254"/>
                <a:gd name="T61" fmla="*/ 226 h 72"/>
                <a:gd name="T62" fmla="*/ 1211 w 254"/>
                <a:gd name="T63" fmla="*/ 23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4" h="72">
                  <a:moveTo>
                    <a:pt x="0" y="5"/>
                  </a:moveTo>
                  <a:lnTo>
                    <a:pt x="15" y="1"/>
                  </a:lnTo>
                  <a:lnTo>
                    <a:pt x="22" y="1"/>
                  </a:lnTo>
                  <a:lnTo>
                    <a:pt x="30" y="0"/>
                  </a:lnTo>
                  <a:lnTo>
                    <a:pt x="38" y="0"/>
                  </a:lnTo>
                  <a:lnTo>
                    <a:pt x="46" y="1"/>
                  </a:lnTo>
                  <a:lnTo>
                    <a:pt x="54" y="2"/>
                  </a:lnTo>
                  <a:lnTo>
                    <a:pt x="62" y="3"/>
                  </a:lnTo>
                  <a:lnTo>
                    <a:pt x="70" y="5"/>
                  </a:lnTo>
                  <a:lnTo>
                    <a:pt x="78" y="7"/>
                  </a:lnTo>
                  <a:lnTo>
                    <a:pt x="86" y="9"/>
                  </a:lnTo>
                  <a:lnTo>
                    <a:pt x="94" y="11"/>
                  </a:lnTo>
                  <a:lnTo>
                    <a:pt x="102" y="13"/>
                  </a:lnTo>
                  <a:lnTo>
                    <a:pt x="111" y="16"/>
                  </a:lnTo>
                  <a:lnTo>
                    <a:pt x="119" y="19"/>
                  </a:lnTo>
                  <a:lnTo>
                    <a:pt x="127" y="23"/>
                  </a:lnTo>
                  <a:lnTo>
                    <a:pt x="135" y="26"/>
                  </a:lnTo>
                  <a:lnTo>
                    <a:pt x="143" y="29"/>
                  </a:lnTo>
                  <a:lnTo>
                    <a:pt x="152" y="33"/>
                  </a:lnTo>
                  <a:lnTo>
                    <a:pt x="160" y="36"/>
                  </a:lnTo>
                  <a:lnTo>
                    <a:pt x="168" y="39"/>
                  </a:lnTo>
                  <a:lnTo>
                    <a:pt x="176" y="43"/>
                  </a:lnTo>
                  <a:lnTo>
                    <a:pt x="184" y="46"/>
                  </a:lnTo>
                  <a:lnTo>
                    <a:pt x="192" y="50"/>
                  </a:lnTo>
                  <a:lnTo>
                    <a:pt x="200" y="53"/>
                  </a:lnTo>
                  <a:lnTo>
                    <a:pt x="208" y="56"/>
                  </a:lnTo>
                  <a:lnTo>
                    <a:pt x="215" y="59"/>
                  </a:lnTo>
                  <a:lnTo>
                    <a:pt x="223" y="62"/>
                  </a:lnTo>
                  <a:lnTo>
                    <a:pt x="231" y="65"/>
                  </a:lnTo>
                  <a:lnTo>
                    <a:pt x="238" y="67"/>
                  </a:lnTo>
                  <a:lnTo>
                    <a:pt x="246" y="69"/>
                  </a:lnTo>
                  <a:lnTo>
                    <a:pt x="253" y="7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3" name="Freeform 28"/>
            <p:cNvSpPr>
              <a:spLocks/>
            </p:cNvSpPr>
            <p:nvPr/>
          </p:nvSpPr>
          <p:spPr bwMode="auto">
            <a:xfrm>
              <a:off x="5665" y="2150"/>
              <a:ext cx="171" cy="271"/>
            </a:xfrm>
            <a:custGeom>
              <a:avLst/>
              <a:gdLst>
                <a:gd name="T0" fmla="*/ 705 w 146"/>
                <a:gd name="T1" fmla="*/ 0 h 240"/>
                <a:gd name="T2" fmla="*/ 648 w 146"/>
                <a:gd name="T3" fmla="*/ 1 h 240"/>
                <a:gd name="T4" fmla="*/ 622 w 146"/>
                <a:gd name="T5" fmla="*/ 3 h 240"/>
                <a:gd name="T6" fmla="*/ 601 w 146"/>
                <a:gd name="T7" fmla="*/ 18 h 240"/>
                <a:gd name="T8" fmla="*/ 579 w 146"/>
                <a:gd name="T9" fmla="*/ 26 h 240"/>
                <a:gd name="T10" fmla="*/ 560 w 146"/>
                <a:gd name="T11" fmla="*/ 37 h 240"/>
                <a:gd name="T12" fmla="*/ 542 w 146"/>
                <a:gd name="T13" fmla="*/ 49 h 240"/>
                <a:gd name="T14" fmla="*/ 531 w 146"/>
                <a:gd name="T15" fmla="*/ 62 h 240"/>
                <a:gd name="T16" fmla="*/ 513 w 146"/>
                <a:gd name="T17" fmla="*/ 79 h 240"/>
                <a:gd name="T18" fmla="*/ 501 w 146"/>
                <a:gd name="T19" fmla="*/ 98 h 240"/>
                <a:gd name="T20" fmla="*/ 491 w 146"/>
                <a:gd name="T21" fmla="*/ 113 h 240"/>
                <a:gd name="T22" fmla="*/ 480 w 146"/>
                <a:gd name="T23" fmla="*/ 130 h 240"/>
                <a:gd name="T24" fmla="*/ 476 w 146"/>
                <a:gd name="T25" fmla="*/ 151 h 240"/>
                <a:gd name="T26" fmla="*/ 459 w 146"/>
                <a:gd name="T27" fmla="*/ 171 h 240"/>
                <a:gd name="T28" fmla="*/ 453 w 146"/>
                <a:gd name="T29" fmla="*/ 189 h 240"/>
                <a:gd name="T30" fmla="*/ 449 w 146"/>
                <a:gd name="T31" fmla="*/ 211 h 240"/>
                <a:gd name="T32" fmla="*/ 440 w 146"/>
                <a:gd name="T33" fmla="*/ 230 h 240"/>
                <a:gd name="T34" fmla="*/ 432 w 146"/>
                <a:gd name="T35" fmla="*/ 254 h 240"/>
                <a:gd name="T36" fmla="*/ 428 w 146"/>
                <a:gd name="T37" fmla="*/ 272 h 240"/>
                <a:gd name="T38" fmla="*/ 419 w 146"/>
                <a:gd name="T39" fmla="*/ 292 h 240"/>
                <a:gd name="T40" fmla="*/ 413 w 146"/>
                <a:gd name="T41" fmla="*/ 314 h 240"/>
                <a:gd name="T42" fmla="*/ 406 w 146"/>
                <a:gd name="T43" fmla="*/ 332 h 240"/>
                <a:gd name="T44" fmla="*/ 395 w 146"/>
                <a:gd name="T45" fmla="*/ 355 h 240"/>
                <a:gd name="T46" fmla="*/ 388 w 146"/>
                <a:gd name="T47" fmla="*/ 368 h 240"/>
                <a:gd name="T48" fmla="*/ 376 w 146"/>
                <a:gd name="T49" fmla="*/ 387 h 240"/>
                <a:gd name="T50" fmla="*/ 369 w 146"/>
                <a:gd name="T51" fmla="*/ 412 h 240"/>
                <a:gd name="T52" fmla="*/ 360 w 146"/>
                <a:gd name="T53" fmla="*/ 421 h 240"/>
                <a:gd name="T54" fmla="*/ 347 w 146"/>
                <a:gd name="T55" fmla="*/ 437 h 240"/>
                <a:gd name="T56" fmla="*/ 335 w 146"/>
                <a:gd name="T57" fmla="*/ 453 h 240"/>
                <a:gd name="T58" fmla="*/ 315 w 146"/>
                <a:gd name="T59" fmla="*/ 465 h 240"/>
                <a:gd name="T60" fmla="*/ 306 w 146"/>
                <a:gd name="T61" fmla="*/ 475 h 240"/>
                <a:gd name="T62" fmla="*/ 283 w 146"/>
                <a:gd name="T63" fmla="*/ 482 h 240"/>
                <a:gd name="T64" fmla="*/ 253 w 146"/>
                <a:gd name="T65" fmla="*/ 493 h 240"/>
                <a:gd name="T66" fmla="*/ 234 w 146"/>
                <a:gd name="T67" fmla="*/ 502 h 240"/>
                <a:gd name="T68" fmla="*/ 224 w 146"/>
                <a:gd name="T69" fmla="*/ 512 h 240"/>
                <a:gd name="T70" fmla="*/ 208 w 146"/>
                <a:gd name="T71" fmla="*/ 514 h 240"/>
                <a:gd name="T72" fmla="*/ 191 w 146"/>
                <a:gd name="T73" fmla="*/ 525 h 240"/>
                <a:gd name="T74" fmla="*/ 178 w 146"/>
                <a:gd name="T75" fmla="*/ 527 h 240"/>
                <a:gd name="T76" fmla="*/ 166 w 146"/>
                <a:gd name="T77" fmla="*/ 536 h 240"/>
                <a:gd name="T78" fmla="*/ 146 w 146"/>
                <a:gd name="T79" fmla="*/ 544 h 240"/>
                <a:gd name="T80" fmla="*/ 139 w 146"/>
                <a:gd name="T81" fmla="*/ 550 h 240"/>
                <a:gd name="T82" fmla="*/ 121 w 146"/>
                <a:gd name="T83" fmla="*/ 557 h 240"/>
                <a:gd name="T84" fmla="*/ 111 w 146"/>
                <a:gd name="T85" fmla="*/ 567 h 240"/>
                <a:gd name="T86" fmla="*/ 103 w 146"/>
                <a:gd name="T87" fmla="*/ 578 h 240"/>
                <a:gd name="T88" fmla="*/ 88 w 146"/>
                <a:gd name="T89" fmla="*/ 580 h 240"/>
                <a:gd name="T90" fmla="*/ 77 w 146"/>
                <a:gd name="T91" fmla="*/ 594 h 240"/>
                <a:gd name="T92" fmla="*/ 66 w 146"/>
                <a:gd name="T93" fmla="*/ 601 h 240"/>
                <a:gd name="T94" fmla="*/ 56 w 146"/>
                <a:gd name="T95" fmla="*/ 610 h 240"/>
                <a:gd name="T96" fmla="*/ 48 w 146"/>
                <a:gd name="T97" fmla="*/ 621 h 240"/>
                <a:gd name="T98" fmla="*/ 40 w 146"/>
                <a:gd name="T99" fmla="*/ 629 h 240"/>
                <a:gd name="T100" fmla="*/ 34 w 146"/>
                <a:gd name="T101" fmla="*/ 645 h 240"/>
                <a:gd name="T102" fmla="*/ 25 w 146"/>
                <a:gd name="T103" fmla="*/ 654 h 240"/>
                <a:gd name="T104" fmla="*/ 21 w 146"/>
                <a:gd name="T105" fmla="*/ 664 h 240"/>
                <a:gd name="T106" fmla="*/ 18 w 146"/>
                <a:gd name="T107" fmla="*/ 678 h 240"/>
                <a:gd name="T108" fmla="*/ 2 w 146"/>
                <a:gd name="T109" fmla="*/ 689 h 240"/>
                <a:gd name="T110" fmla="*/ 1 w 146"/>
                <a:gd name="T111" fmla="*/ 701 h 240"/>
                <a:gd name="T112" fmla="*/ 1 w 146"/>
                <a:gd name="T113" fmla="*/ 713 h 240"/>
                <a:gd name="T114" fmla="*/ 0 w 146"/>
                <a:gd name="T115" fmla="*/ 728 h 240"/>
                <a:gd name="T116" fmla="*/ 0 w 146"/>
                <a:gd name="T117" fmla="*/ 740 h 240"/>
                <a:gd name="T118" fmla="*/ 1 w 146"/>
                <a:gd name="T119" fmla="*/ 758 h 240"/>
                <a:gd name="T120" fmla="*/ 1 w 146"/>
                <a:gd name="T121" fmla="*/ 771 h 240"/>
                <a:gd name="T122" fmla="*/ 1 w 146"/>
                <a:gd name="T123" fmla="*/ 783 h 240"/>
                <a:gd name="T124" fmla="*/ 18 w 146"/>
                <a:gd name="T125" fmla="*/ 805 h 2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6" h="240">
                  <a:moveTo>
                    <a:pt x="145" y="0"/>
                  </a:moveTo>
                  <a:lnTo>
                    <a:pt x="133" y="1"/>
                  </a:lnTo>
                  <a:lnTo>
                    <a:pt x="128" y="3"/>
                  </a:lnTo>
                  <a:lnTo>
                    <a:pt x="123" y="5"/>
                  </a:lnTo>
                  <a:lnTo>
                    <a:pt x="119" y="8"/>
                  </a:lnTo>
                  <a:lnTo>
                    <a:pt x="115" y="11"/>
                  </a:lnTo>
                  <a:lnTo>
                    <a:pt x="112" y="15"/>
                  </a:lnTo>
                  <a:lnTo>
                    <a:pt x="109" y="19"/>
                  </a:lnTo>
                  <a:lnTo>
                    <a:pt x="105" y="24"/>
                  </a:lnTo>
                  <a:lnTo>
                    <a:pt x="103" y="29"/>
                  </a:lnTo>
                  <a:lnTo>
                    <a:pt x="101" y="34"/>
                  </a:lnTo>
                  <a:lnTo>
                    <a:pt x="99" y="39"/>
                  </a:lnTo>
                  <a:lnTo>
                    <a:pt x="97" y="45"/>
                  </a:lnTo>
                  <a:lnTo>
                    <a:pt x="95" y="51"/>
                  </a:lnTo>
                  <a:lnTo>
                    <a:pt x="93" y="57"/>
                  </a:lnTo>
                  <a:lnTo>
                    <a:pt x="92" y="63"/>
                  </a:lnTo>
                  <a:lnTo>
                    <a:pt x="91" y="69"/>
                  </a:lnTo>
                  <a:lnTo>
                    <a:pt x="89" y="75"/>
                  </a:lnTo>
                  <a:lnTo>
                    <a:pt x="88" y="81"/>
                  </a:lnTo>
                  <a:lnTo>
                    <a:pt x="86" y="87"/>
                  </a:lnTo>
                  <a:lnTo>
                    <a:pt x="85" y="93"/>
                  </a:lnTo>
                  <a:lnTo>
                    <a:pt x="83" y="99"/>
                  </a:lnTo>
                  <a:lnTo>
                    <a:pt x="82" y="105"/>
                  </a:lnTo>
                  <a:lnTo>
                    <a:pt x="80" y="110"/>
                  </a:lnTo>
                  <a:lnTo>
                    <a:pt x="78" y="115"/>
                  </a:lnTo>
                  <a:lnTo>
                    <a:pt x="76" y="121"/>
                  </a:lnTo>
                  <a:lnTo>
                    <a:pt x="74" y="125"/>
                  </a:lnTo>
                  <a:lnTo>
                    <a:pt x="71" y="130"/>
                  </a:lnTo>
                  <a:lnTo>
                    <a:pt x="69" y="134"/>
                  </a:lnTo>
                  <a:lnTo>
                    <a:pt x="65" y="137"/>
                  </a:lnTo>
                  <a:lnTo>
                    <a:pt x="62" y="141"/>
                  </a:lnTo>
                  <a:lnTo>
                    <a:pt x="58" y="143"/>
                  </a:lnTo>
                  <a:lnTo>
                    <a:pt x="52" y="147"/>
                  </a:lnTo>
                  <a:lnTo>
                    <a:pt x="49" y="149"/>
                  </a:lnTo>
                  <a:lnTo>
                    <a:pt x="46" y="151"/>
                  </a:lnTo>
                  <a:lnTo>
                    <a:pt x="43" y="153"/>
                  </a:lnTo>
                  <a:lnTo>
                    <a:pt x="39" y="155"/>
                  </a:lnTo>
                  <a:lnTo>
                    <a:pt x="37" y="157"/>
                  </a:lnTo>
                  <a:lnTo>
                    <a:pt x="34" y="159"/>
                  </a:lnTo>
                  <a:lnTo>
                    <a:pt x="31" y="161"/>
                  </a:lnTo>
                  <a:lnTo>
                    <a:pt x="28" y="163"/>
                  </a:lnTo>
                  <a:lnTo>
                    <a:pt x="25" y="166"/>
                  </a:lnTo>
                  <a:lnTo>
                    <a:pt x="23" y="168"/>
                  </a:lnTo>
                  <a:lnTo>
                    <a:pt x="21" y="171"/>
                  </a:lnTo>
                  <a:lnTo>
                    <a:pt x="18" y="173"/>
                  </a:lnTo>
                  <a:lnTo>
                    <a:pt x="16" y="176"/>
                  </a:lnTo>
                  <a:lnTo>
                    <a:pt x="14" y="179"/>
                  </a:lnTo>
                  <a:lnTo>
                    <a:pt x="12" y="181"/>
                  </a:lnTo>
                  <a:lnTo>
                    <a:pt x="10" y="184"/>
                  </a:lnTo>
                  <a:lnTo>
                    <a:pt x="8" y="187"/>
                  </a:lnTo>
                  <a:lnTo>
                    <a:pt x="7" y="191"/>
                  </a:lnTo>
                  <a:lnTo>
                    <a:pt x="5" y="194"/>
                  </a:lnTo>
                  <a:lnTo>
                    <a:pt x="4" y="197"/>
                  </a:lnTo>
                  <a:lnTo>
                    <a:pt x="3" y="201"/>
                  </a:lnTo>
                  <a:lnTo>
                    <a:pt x="2" y="204"/>
                  </a:lnTo>
                  <a:lnTo>
                    <a:pt x="1" y="208"/>
                  </a:lnTo>
                  <a:lnTo>
                    <a:pt x="1" y="212"/>
                  </a:lnTo>
                  <a:lnTo>
                    <a:pt x="0" y="216"/>
                  </a:lnTo>
                  <a:lnTo>
                    <a:pt x="0" y="220"/>
                  </a:lnTo>
                  <a:lnTo>
                    <a:pt x="1" y="225"/>
                  </a:lnTo>
                  <a:lnTo>
                    <a:pt x="1" y="229"/>
                  </a:lnTo>
                  <a:lnTo>
                    <a:pt x="1" y="233"/>
                  </a:lnTo>
                  <a:lnTo>
                    <a:pt x="3" y="23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Freeform 29"/>
            <p:cNvSpPr>
              <a:spLocks/>
            </p:cNvSpPr>
            <p:nvPr/>
          </p:nvSpPr>
          <p:spPr bwMode="auto">
            <a:xfrm>
              <a:off x="5453" y="2022"/>
              <a:ext cx="272" cy="474"/>
            </a:xfrm>
            <a:custGeom>
              <a:avLst/>
              <a:gdLst>
                <a:gd name="T0" fmla="*/ 1100 w 232"/>
                <a:gd name="T1" fmla="*/ 68 h 420"/>
                <a:gd name="T2" fmla="*/ 1054 w 232"/>
                <a:gd name="T3" fmla="*/ 125 h 420"/>
                <a:gd name="T4" fmla="*/ 999 w 232"/>
                <a:gd name="T5" fmla="*/ 166 h 420"/>
                <a:gd name="T6" fmla="*/ 943 w 232"/>
                <a:gd name="T7" fmla="*/ 204 h 420"/>
                <a:gd name="T8" fmla="*/ 877 w 232"/>
                <a:gd name="T9" fmla="*/ 230 h 420"/>
                <a:gd name="T10" fmla="*/ 810 w 232"/>
                <a:gd name="T11" fmla="*/ 255 h 420"/>
                <a:gd name="T12" fmla="*/ 736 w 232"/>
                <a:gd name="T13" fmla="*/ 270 h 420"/>
                <a:gd name="T14" fmla="*/ 660 w 232"/>
                <a:gd name="T15" fmla="*/ 288 h 420"/>
                <a:gd name="T16" fmla="*/ 589 w 232"/>
                <a:gd name="T17" fmla="*/ 305 h 420"/>
                <a:gd name="T18" fmla="*/ 516 w 232"/>
                <a:gd name="T19" fmla="*/ 324 h 420"/>
                <a:gd name="T20" fmla="*/ 453 w 232"/>
                <a:gd name="T21" fmla="*/ 343 h 420"/>
                <a:gd name="T22" fmla="*/ 382 w 232"/>
                <a:gd name="T23" fmla="*/ 367 h 420"/>
                <a:gd name="T24" fmla="*/ 320 w 232"/>
                <a:gd name="T25" fmla="*/ 395 h 420"/>
                <a:gd name="T26" fmla="*/ 273 w 232"/>
                <a:gd name="T27" fmla="*/ 437 h 420"/>
                <a:gd name="T28" fmla="*/ 233 w 232"/>
                <a:gd name="T29" fmla="*/ 484 h 420"/>
                <a:gd name="T30" fmla="*/ 199 w 232"/>
                <a:gd name="T31" fmla="*/ 545 h 420"/>
                <a:gd name="T32" fmla="*/ 190 w 232"/>
                <a:gd name="T33" fmla="*/ 578 h 420"/>
                <a:gd name="T34" fmla="*/ 170 w 232"/>
                <a:gd name="T35" fmla="*/ 611 h 420"/>
                <a:gd name="T36" fmla="*/ 162 w 232"/>
                <a:gd name="T37" fmla="*/ 652 h 420"/>
                <a:gd name="T38" fmla="*/ 141 w 232"/>
                <a:gd name="T39" fmla="*/ 694 h 420"/>
                <a:gd name="T40" fmla="*/ 120 w 232"/>
                <a:gd name="T41" fmla="*/ 740 h 420"/>
                <a:gd name="T42" fmla="*/ 101 w 232"/>
                <a:gd name="T43" fmla="*/ 793 h 420"/>
                <a:gd name="T44" fmla="*/ 77 w 232"/>
                <a:gd name="T45" fmla="*/ 852 h 420"/>
                <a:gd name="T46" fmla="*/ 56 w 232"/>
                <a:gd name="T47" fmla="*/ 902 h 420"/>
                <a:gd name="T48" fmla="*/ 47 w 232"/>
                <a:gd name="T49" fmla="*/ 954 h 420"/>
                <a:gd name="T50" fmla="*/ 29 w 232"/>
                <a:gd name="T51" fmla="*/ 999 h 420"/>
                <a:gd name="T52" fmla="*/ 18 w 232"/>
                <a:gd name="T53" fmla="*/ 1048 h 420"/>
                <a:gd name="T54" fmla="*/ 1 w 232"/>
                <a:gd name="T55" fmla="*/ 1089 h 420"/>
                <a:gd name="T56" fmla="*/ 0 w 232"/>
                <a:gd name="T57" fmla="*/ 1126 h 420"/>
                <a:gd name="T58" fmla="*/ 0 w 232"/>
                <a:gd name="T59" fmla="*/ 1156 h 420"/>
                <a:gd name="T60" fmla="*/ 0 w 232"/>
                <a:gd name="T61" fmla="*/ 1176 h 420"/>
                <a:gd name="T62" fmla="*/ 21 w 232"/>
                <a:gd name="T63" fmla="*/ 1193 h 420"/>
                <a:gd name="T64" fmla="*/ 34 w 232"/>
                <a:gd name="T65" fmla="*/ 1200 h 420"/>
                <a:gd name="T66" fmla="*/ 55 w 232"/>
                <a:gd name="T67" fmla="*/ 1215 h 420"/>
                <a:gd name="T68" fmla="*/ 77 w 232"/>
                <a:gd name="T69" fmla="*/ 1227 h 420"/>
                <a:gd name="T70" fmla="*/ 106 w 232"/>
                <a:gd name="T71" fmla="*/ 1241 h 420"/>
                <a:gd name="T72" fmla="*/ 142 w 232"/>
                <a:gd name="T73" fmla="*/ 1254 h 420"/>
                <a:gd name="T74" fmla="*/ 170 w 232"/>
                <a:gd name="T75" fmla="*/ 1272 h 420"/>
                <a:gd name="T76" fmla="*/ 206 w 232"/>
                <a:gd name="T77" fmla="*/ 1290 h 420"/>
                <a:gd name="T78" fmla="*/ 242 w 232"/>
                <a:gd name="T79" fmla="*/ 1305 h 420"/>
                <a:gd name="T80" fmla="*/ 273 w 232"/>
                <a:gd name="T81" fmla="*/ 1322 h 420"/>
                <a:gd name="T82" fmla="*/ 311 w 232"/>
                <a:gd name="T83" fmla="*/ 1337 h 420"/>
                <a:gd name="T84" fmla="*/ 344 w 232"/>
                <a:gd name="T85" fmla="*/ 1353 h 420"/>
                <a:gd name="T86" fmla="*/ 368 w 232"/>
                <a:gd name="T87" fmla="*/ 1366 h 420"/>
                <a:gd name="T88" fmla="*/ 394 w 232"/>
                <a:gd name="T89" fmla="*/ 1384 h 420"/>
                <a:gd name="T90" fmla="*/ 420 w 232"/>
                <a:gd name="T91" fmla="*/ 1394 h 420"/>
                <a:gd name="T92" fmla="*/ 437 w 232"/>
                <a:gd name="T93" fmla="*/ 1408 h 4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2" h="420">
                  <a:moveTo>
                    <a:pt x="231" y="0"/>
                  </a:moveTo>
                  <a:lnTo>
                    <a:pt x="224" y="20"/>
                  </a:lnTo>
                  <a:lnTo>
                    <a:pt x="220" y="29"/>
                  </a:lnTo>
                  <a:lnTo>
                    <a:pt x="215" y="37"/>
                  </a:lnTo>
                  <a:lnTo>
                    <a:pt x="210" y="44"/>
                  </a:lnTo>
                  <a:lnTo>
                    <a:pt x="204" y="50"/>
                  </a:lnTo>
                  <a:lnTo>
                    <a:pt x="198" y="56"/>
                  </a:lnTo>
                  <a:lnTo>
                    <a:pt x="192" y="61"/>
                  </a:lnTo>
                  <a:lnTo>
                    <a:pt x="186" y="65"/>
                  </a:lnTo>
                  <a:lnTo>
                    <a:pt x="179" y="69"/>
                  </a:lnTo>
                  <a:lnTo>
                    <a:pt x="172" y="73"/>
                  </a:lnTo>
                  <a:lnTo>
                    <a:pt x="165" y="76"/>
                  </a:lnTo>
                  <a:lnTo>
                    <a:pt x="158" y="79"/>
                  </a:lnTo>
                  <a:lnTo>
                    <a:pt x="150" y="81"/>
                  </a:lnTo>
                  <a:lnTo>
                    <a:pt x="142" y="84"/>
                  </a:lnTo>
                  <a:lnTo>
                    <a:pt x="135" y="86"/>
                  </a:lnTo>
                  <a:lnTo>
                    <a:pt x="128" y="89"/>
                  </a:lnTo>
                  <a:lnTo>
                    <a:pt x="120" y="91"/>
                  </a:lnTo>
                  <a:lnTo>
                    <a:pt x="113" y="93"/>
                  </a:lnTo>
                  <a:lnTo>
                    <a:pt x="106" y="96"/>
                  </a:lnTo>
                  <a:lnTo>
                    <a:pt x="98" y="99"/>
                  </a:lnTo>
                  <a:lnTo>
                    <a:pt x="92" y="102"/>
                  </a:lnTo>
                  <a:lnTo>
                    <a:pt x="85" y="105"/>
                  </a:lnTo>
                  <a:lnTo>
                    <a:pt x="78" y="109"/>
                  </a:lnTo>
                  <a:lnTo>
                    <a:pt x="72" y="113"/>
                  </a:lnTo>
                  <a:lnTo>
                    <a:pt x="66" y="118"/>
                  </a:lnTo>
                  <a:lnTo>
                    <a:pt x="61" y="123"/>
                  </a:lnTo>
                  <a:lnTo>
                    <a:pt x="56" y="130"/>
                  </a:lnTo>
                  <a:lnTo>
                    <a:pt x="52" y="137"/>
                  </a:lnTo>
                  <a:lnTo>
                    <a:pt x="48" y="144"/>
                  </a:lnTo>
                  <a:lnTo>
                    <a:pt x="44" y="153"/>
                  </a:lnTo>
                  <a:lnTo>
                    <a:pt x="41" y="162"/>
                  </a:lnTo>
                  <a:lnTo>
                    <a:pt x="39" y="168"/>
                  </a:lnTo>
                  <a:lnTo>
                    <a:pt x="38" y="172"/>
                  </a:lnTo>
                  <a:lnTo>
                    <a:pt x="37" y="177"/>
                  </a:lnTo>
                  <a:lnTo>
                    <a:pt x="35" y="182"/>
                  </a:lnTo>
                  <a:lnTo>
                    <a:pt x="34" y="188"/>
                  </a:lnTo>
                  <a:lnTo>
                    <a:pt x="32" y="194"/>
                  </a:lnTo>
                  <a:lnTo>
                    <a:pt x="30" y="200"/>
                  </a:lnTo>
                  <a:lnTo>
                    <a:pt x="28" y="207"/>
                  </a:lnTo>
                  <a:lnTo>
                    <a:pt x="26" y="214"/>
                  </a:lnTo>
                  <a:lnTo>
                    <a:pt x="24" y="221"/>
                  </a:lnTo>
                  <a:lnTo>
                    <a:pt x="22" y="229"/>
                  </a:lnTo>
                  <a:lnTo>
                    <a:pt x="20" y="237"/>
                  </a:lnTo>
                  <a:lnTo>
                    <a:pt x="18" y="245"/>
                  </a:lnTo>
                  <a:lnTo>
                    <a:pt x="16" y="253"/>
                  </a:lnTo>
                  <a:lnTo>
                    <a:pt x="14" y="261"/>
                  </a:lnTo>
                  <a:lnTo>
                    <a:pt x="12" y="269"/>
                  </a:lnTo>
                  <a:lnTo>
                    <a:pt x="10" y="276"/>
                  </a:lnTo>
                  <a:lnTo>
                    <a:pt x="9" y="284"/>
                  </a:lnTo>
                  <a:lnTo>
                    <a:pt x="7" y="292"/>
                  </a:lnTo>
                  <a:lnTo>
                    <a:pt x="6" y="299"/>
                  </a:lnTo>
                  <a:lnTo>
                    <a:pt x="4" y="306"/>
                  </a:lnTo>
                  <a:lnTo>
                    <a:pt x="3" y="313"/>
                  </a:lnTo>
                  <a:lnTo>
                    <a:pt x="2" y="319"/>
                  </a:lnTo>
                  <a:lnTo>
                    <a:pt x="1" y="325"/>
                  </a:lnTo>
                  <a:lnTo>
                    <a:pt x="0" y="331"/>
                  </a:lnTo>
                  <a:lnTo>
                    <a:pt x="0" y="336"/>
                  </a:lnTo>
                  <a:lnTo>
                    <a:pt x="0" y="341"/>
                  </a:lnTo>
                  <a:lnTo>
                    <a:pt x="0" y="345"/>
                  </a:lnTo>
                  <a:lnTo>
                    <a:pt x="0" y="348"/>
                  </a:lnTo>
                  <a:lnTo>
                    <a:pt x="0" y="351"/>
                  </a:lnTo>
                  <a:lnTo>
                    <a:pt x="2" y="353"/>
                  </a:lnTo>
                  <a:lnTo>
                    <a:pt x="4" y="355"/>
                  </a:lnTo>
                  <a:lnTo>
                    <a:pt x="5" y="357"/>
                  </a:lnTo>
                  <a:lnTo>
                    <a:pt x="7" y="358"/>
                  </a:lnTo>
                  <a:lnTo>
                    <a:pt x="9" y="360"/>
                  </a:lnTo>
                  <a:lnTo>
                    <a:pt x="11" y="362"/>
                  </a:lnTo>
                  <a:lnTo>
                    <a:pt x="14" y="364"/>
                  </a:lnTo>
                  <a:lnTo>
                    <a:pt x="16" y="366"/>
                  </a:lnTo>
                  <a:lnTo>
                    <a:pt x="19" y="368"/>
                  </a:lnTo>
                  <a:lnTo>
                    <a:pt x="22" y="370"/>
                  </a:lnTo>
                  <a:lnTo>
                    <a:pt x="25" y="373"/>
                  </a:lnTo>
                  <a:lnTo>
                    <a:pt x="29" y="375"/>
                  </a:lnTo>
                  <a:lnTo>
                    <a:pt x="32" y="377"/>
                  </a:lnTo>
                  <a:lnTo>
                    <a:pt x="35" y="380"/>
                  </a:lnTo>
                  <a:lnTo>
                    <a:pt x="39" y="382"/>
                  </a:lnTo>
                  <a:lnTo>
                    <a:pt x="42" y="385"/>
                  </a:lnTo>
                  <a:lnTo>
                    <a:pt x="46" y="387"/>
                  </a:lnTo>
                  <a:lnTo>
                    <a:pt x="49" y="389"/>
                  </a:lnTo>
                  <a:lnTo>
                    <a:pt x="53" y="392"/>
                  </a:lnTo>
                  <a:lnTo>
                    <a:pt x="56" y="394"/>
                  </a:lnTo>
                  <a:lnTo>
                    <a:pt x="60" y="397"/>
                  </a:lnTo>
                  <a:lnTo>
                    <a:pt x="63" y="399"/>
                  </a:lnTo>
                  <a:lnTo>
                    <a:pt x="66" y="401"/>
                  </a:lnTo>
                  <a:lnTo>
                    <a:pt x="70" y="403"/>
                  </a:lnTo>
                  <a:lnTo>
                    <a:pt x="72" y="406"/>
                  </a:lnTo>
                  <a:lnTo>
                    <a:pt x="75" y="408"/>
                  </a:lnTo>
                  <a:lnTo>
                    <a:pt x="78" y="410"/>
                  </a:lnTo>
                  <a:lnTo>
                    <a:pt x="81" y="412"/>
                  </a:lnTo>
                  <a:lnTo>
                    <a:pt x="83" y="414"/>
                  </a:lnTo>
                  <a:lnTo>
                    <a:pt x="85" y="416"/>
                  </a:lnTo>
                  <a:lnTo>
                    <a:pt x="87" y="417"/>
                  </a:lnTo>
                  <a:lnTo>
                    <a:pt x="89" y="4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5" name="Freeform 30"/>
            <p:cNvSpPr>
              <a:spLocks/>
            </p:cNvSpPr>
            <p:nvPr/>
          </p:nvSpPr>
          <p:spPr bwMode="auto">
            <a:xfrm>
              <a:off x="4751" y="2312"/>
              <a:ext cx="103" cy="88"/>
            </a:xfrm>
            <a:custGeom>
              <a:avLst/>
              <a:gdLst>
                <a:gd name="T0" fmla="*/ 0 w 88"/>
                <a:gd name="T1" fmla="*/ 257 h 78"/>
                <a:gd name="T2" fmla="*/ 34 w 88"/>
                <a:gd name="T3" fmla="*/ 246 h 78"/>
                <a:gd name="T4" fmla="*/ 48 w 88"/>
                <a:gd name="T5" fmla="*/ 239 h 78"/>
                <a:gd name="T6" fmla="*/ 66 w 88"/>
                <a:gd name="T7" fmla="*/ 231 h 78"/>
                <a:gd name="T8" fmla="*/ 81 w 88"/>
                <a:gd name="T9" fmla="*/ 228 h 78"/>
                <a:gd name="T10" fmla="*/ 95 w 88"/>
                <a:gd name="T11" fmla="*/ 218 h 78"/>
                <a:gd name="T12" fmla="*/ 105 w 88"/>
                <a:gd name="T13" fmla="*/ 211 h 78"/>
                <a:gd name="T14" fmla="*/ 121 w 88"/>
                <a:gd name="T15" fmla="*/ 204 h 78"/>
                <a:gd name="T16" fmla="*/ 139 w 88"/>
                <a:gd name="T17" fmla="*/ 191 h 78"/>
                <a:gd name="T18" fmla="*/ 144 w 88"/>
                <a:gd name="T19" fmla="*/ 182 h 78"/>
                <a:gd name="T20" fmla="*/ 152 w 88"/>
                <a:gd name="T21" fmla="*/ 179 h 78"/>
                <a:gd name="T22" fmla="*/ 166 w 88"/>
                <a:gd name="T23" fmla="*/ 166 h 78"/>
                <a:gd name="T24" fmla="*/ 178 w 88"/>
                <a:gd name="T25" fmla="*/ 159 h 78"/>
                <a:gd name="T26" fmla="*/ 191 w 88"/>
                <a:gd name="T27" fmla="*/ 147 h 78"/>
                <a:gd name="T28" fmla="*/ 198 w 88"/>
                <a:gd name="T29" fmla="*/ 139 h 78"/>
                <a:gd name="T30" fmla="*/ 208 w 88"/>
                <a:gd name="T31" fmla="*/ 127 h 78"/>
                <a:gd name="T32" fmla="*/ 218 w 88"/>
                <a:gd name="T33" fmla="*/ 115 h 78"/>
                <a:gd name="T34" fmla="*/ 227 w 88"/>
                <a:gd name="T35" fmla="*/ 109 h 78"/>
                <a:gd name="T36" fmla="*/ 234 w 88"/>
                <a:gd name="T37" fmla="*/ 100 h 78"/>
                <a:gd name="T38" fmla="*/ 250 w 88"/>
                <a:gd name="T39" fmla="*/ 89 h 78"/>
                <a:gd name="T40" fmla="*/ 262 w 88"/>
                <a:gd name="T41" fmla="*/ 79 h 78"/>
                <a:gd name="T42" fmla="*/ 272 w 88"/>
                <a:gd name="T43" fmla="*/ 70 h 78"/>
                <a:gd name="T44" fmla="*/ 283 w 88"/>
                <a:gd name="T45" fmla="*/ 60 h 78"/>
                <a:gd name="T46" fmla="*/ 293 w 88"/>
                <a:gd name="T47" fmla="*/ 53 h 78"/>
                <a:gd name="T48" fmla="*/ 311 w 88"/>
                <a:gd name="T49" fmla="*/ 47 h 78"/>
                <a:gd name="T50" fmla="*/ 318 w 88"/>
                <a:gd name="T51" fmla="*/ 37 h 78"/>
                <a:gd name="T52" fmla="*/ 332 w 88"/>
                <a:gd name="T53" fmla="*/ 29 h 78"/>
                <a:gd name="T54" fmla="*/ 348 w 88"/>
                <a:gd name="T55" fmla="*/ 23 h 78"/>
                <a:gd name="T56" fmla="*/ 366 w 88"/>
                <a:gd name="T57" fmla="*/ 18 h 78"/>
                <a:gd name="T58" fmla="*/ 377 w 88"/>
                <a:gd name="T59" fmla="*/ 3 h 78"/>
                <a:gd name="T60" fmla="*/ 401 w 88"/>
                <a:gd name="T61" fmla="*/ 2 h 78"/>
                <a:gd name="T62" fmla="*/ 420 w 88"/>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8" h="78">
                  <a:moveTo>
                    <a:pt x="0" y="77"/>
                  </a:moveTo>
                  <a:lnTo>
                    <a:pt x="7" y="74"/>
                  </a:lnTo>
                  <a:lnTo>
                    <a:pt x="10" y="72"/>
                  </a:lnTo>
                  <a:lnTo>
                    <a:pt x="14" y="70"/>
                  </a:lnTo>
                  <a:lnTo>
                    <a:pt x="17" y="68"/>
                  </a:lnTo>
                  <a:lnTo>
                    <a:pt x="20" y="66"/>
                  </a:lnTo>
                  <a:lnTo>
                    <a:pt x="22" y="63"/>
                  </a:lnTo>
                  <a:lnTo>
                    <a:pt x="25" y="61"/>
                  </a:lnTo>
                  <a:lnTo>
                    <a:pt x="28" y="58"/>
                  </a:lnTo>
                  <a:lnTo>
                    <a:pt x="30" y="55"/>
                  </a:lnTo>
                  <a:lnTo>
                    <a:pt x="32" y="53"/>
                  </a:lnTo>
                  <a:lnTo>
                    <a:pt x="34" y="50"/>
                  </a:lnTo>
                  <a:lnTo>
                    <a:pt x="37" y="47"/>
                  </a:lnTo>
                  <a:lnTo>
                    <a:pt x="39" y="44"/>
                  </a:lnTo>
                  <a:lnTo>
                    <a:pt x="41" y="41"/>
                  </a:lnTo>
                  <a:lnTo>
                    <a:pt x="43" y="38"/>
                  </a:lnTo>
                  <a:lnTo>
                    <a:pt x="45" y="35"/>
                  </a:lnTo>
                  <a:lnTo>
                    <a:pt x="47" y="32"/>
                  </a:lnTo>
                  <a:lnTo>
                    <a:pt x="49" y="30"/>
                  </a:lnTo>
                  <a:lnTo>
                    <a:pt x="52" y="27"/>
                  </a:lnTo>
                  <a:lnTo>
                    <a:pt x="54" y="24"/>
                  </a:lnTo>
                  <a:lnTo>
                    <a:pt x="56" y="21"/>
                  </a:lnTo>
                  <a:lnTo>
                    <a:pt x="58" y="18"/>
                  </a:lnTo>
                  <a:lnTo>
                    <a:pt x="61" y="16"/>
                  </a:lnTo>
                  <a:lnTo>
                    <a:pt x="64" y="14"/>
                  </a:lnTo>
                  <a:lnTo>
                    <a:pt x="66" y="11"/>
                  </a:lnTo>
                  <a:lnTo>
                    <a:pt x="69" y="9"/>
                  </a:lnTo>
                  <a:lnTo>
                    <a:pt x="72" y="7"/>
                  </a:lnTo>
                  <a:lnTo>
                    <a:pt x="76" y="5"/>
                  </a:lnTo>
                  <a:lnTo>
                    <a:pt x="79" y="3"/>
                  </a:lnTo>
                  <a:lnTo>
                    <a:pt x="83" y="2"/>
                  </a:lnTo>
                  <a:lnTo>
                    <a:pt x="87"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6" name="Freeform 31"/>
            <p:cNvSpPr>
              <a:spLocks/>
            </p:cNvSpPr>
            <p:nvPr/>
          </p:nvSpPr>
          <p:spPr bwMode="auto">
            <a:xfrm>
              <a:off x="4195" y="2377"/>
              <a:ext cx="817" cy="453"/>
            </a:xfrm>
            <a:custGeom>
              <a:avLst/>
              <a:gdLst>
                <a:gd name="T0" fmla="*/ 3314 w 698"/>
                <a:gd name="T1" fmla="*/ 85 h 401"/>
                <a:gd name="T2" fmla="*/ 3349 w 698"/>
                <a:gd name="T3" fmla="*/ 158 h 401"/>
                <a:gd name="T4" fmla="*/ 3366 w 698"/>
                <a:gd name="T5" fmla="*/ 215 h 401"/>
                <a:gd name="T6" fmla="*/ 3349 w 698"/>
                <a:gd name="T7" fmla="*/ 268 h 401"/>
                <a:gd name="T8" fmla="*/ 3314 w 698"/>
                <a:gd name="T9" fmla="*/ 308 h 401"/>
                <a:gd name="T10" fmla="*/ 3268 w 698"/>
                <a:gd name="T11" fmla="*/ 345 h 401"/>
                <a:gd name="T12" fmla="*/ 3200 w 698"/>
                <a:gd name="T13" fmla="*/ 368 h 401"/>
                <a:gd name="T14" fmla="*/ 3136 w 698"/>
                <a:gd name="T15" fmla="*/ 398 h 401"/>
                <a:gd name="T16" fmla="*/ 3047 w 698"/>
                <a:gd name="T17" fmla="*/ 416 h 401"/>
                <a:gd name="T18" fmla="*/ 2960 w 698"/>
                <a:gd name="T19" fmla="*/ 441 h 401"/>
                <a:gd name="T20" fmla="*/ 2871 w 698"/>
                <a:gd name="T21" fmla="*/ 456 h 401"/>
                <a:gd name="T22" fmla="*/ 2786 w 698"/>
                <a:gd name="T23" fmla="*/ 470 h 401"/>
                <a:gd name="T24" fmla="*/ 2703 w 698"/>
                <a:gd name="T25" fmla="*/ 493 h 401"/>
                <a:gd name="T26" fmla="*/ 2630 w 698"/>
                <a:gd name="T27" fmla="*/ 515 h 401"/>
                <a:gd name="T28" fmla="*/ 2566 w 698"/>
                <a:gd name="T29" fmla="*/ 548 h 401"/>
                <a:gd name="T30" fmla="*/ 2521 w 698"/>
                <a:gd name="T31" fmla="*/ 578 h 401"/>
                <a:gd name="T32" fmla="*/ 2474 w 698"/>
                <a:gd name="T33" fmla="*/ 620 h 401"/>
                <a:gd name="T34" fmla="*/ 2444 w 698"/>
                <a:gd name="T35" fmla="*/ 646 h 401"/>
                <a:gd name="T36" fmla="*/ 2418 w 698"/>
                <a:gd name="T37" fmla="*/ 670 h 401"/>
                <a:gd name="T38" fmla="*/ 2388 w 698"/>
                <a:gd name="T39" fmla="*/ 690 h 401"/>
                <a:gd name="T40" fmla="*/ 2369 w 698"/>
                <a:gd name="T41" fmla="*/ 712 h 401"/>
                <a:gd name="T42" fmla="*/ 2336 w 698"/>
                <a:gd name="T43" fmla="*/ 737 h 401"/>
                <a:gd name="T44" fmla="*/ 2304 w 698"/>
                <a:gd name="T45" fmla="*/ 756 h 401"/>
                <a:gd name="T46" fmla="*/ 2277 w 698"/>
                <a:gd name="T47" fmla="*/ 770 h 401"/>
                <a:gd name="T48" fmla="*/ 2245 w 698"/>
                <a:gd name="T49" fmla="*/ 790 h 401"/>
                <a:gd name="T50" fmla="*/ 2215 w 698"/>
                <a:gd name="T51" fmla="*/ 804 h 401"/>
                <a:gd name="T52" fmla="*/ 2176 w 698"/>
                <a:gd name="T53" fmla="*/ 818 h 401"/>
                <a:gd name="T54" fmla="*/ 2137 w 698"/>
                <a:gd name="T55" fmla="*/ 834 h 401"/>
                <a:gd name="T56" fmla="*/ 2100 w 698"/>
                <a:gd name="T57" fmla="*/ 846 h 401"/>
                <a:gd name="T58" fmla="*/ 2060 w 698"/>
                <a:gd name="T59" fmla="*/ 855 h 401"/>
                <a:gd name="T60" fmla="*/ 2007 w 698"/>
                <a:gd name="T61" fmla="*/ 865 h 401"/>
                <a:gd name="T62" fmla="*/ 1942 w 698"/>
                <a:gd name="T63" fmla="*/ 870 h 401"/>
                <a:gd name="T64" fmla="*/ 1896 w 698"/>
                <a:gd name="T65" fmla="*/ 880 h 401"/>
                <a:gd name="T66" fmla="*/ 1859 w 698"/>
                <a:gd name="T67" fmla="*/ 882 h 401"/>
                <a:gd name="T68" fmla="*/ 1815 w 698"/>
                <a:gd name="T69" fmla="*/ 892 h 401"/>
                <a:gd name="T70" fmla="*/ 1777 w 698"/>
                <a:gd name="T71" fmla="*/ 894 h 401"/>
                <a:gd name="T72" fmla="*/ 1737 w 698"/>
                <a:gd name="T73" fmla="*/ 897 h 401"/>
                <a:gd name="T74" fmla="*/ 1701 w 698"/>
                <a:gd name="T75" fmla="*/ 904 h 401"/>
                <a:gd name="T76" fmla="*/ 1664 w 698"/>
                <a:gd name="T77" fmla="*/ 908 h 401"/>
                <a:gd name="T78" fmla="*/ 1626 w 698"/>
                <a:gd name="T79" fmla="*/ 918 h 401"/>
                <a:gd name="T80" fmla="*/ 1593 w 698"/>
                <a:gd name="T81" fmla="*/ 926 h 401"/>
                <a:gd name="T82" fmla="*/ 1556 w 698"/>
                <a:gd name="T83" fmla="*/ 941 h 401"/>
                <a:gd name="T84" fmla="*/ 1522 w 698"/>
                <a:gd name="T85" fmla="*/ 947 h 401"/>
                <a:gd name="T86" fmla="*/ 1482 w 698"/>
                <a:gd name="T87" fmla="*/ 965 h 401"/>
                <a:gd name="T88" fmla="*/ 1447 w 698"/>
                <a:gd name="T89" fmla="*/ 983 h 401"/>
                <a:gd name="T90" fmla="*/ 1408 w 698"/>
                <a:gd name="T91" fmla="*/ 1008 h 401"/>
                <a:gd name="T92" fmla="*/ 1376 w 698"/>
                <a:gd name="T93" fmla="*/ 1026 h 401"/>
                <a:gd name="T94" fmla="*/ 1254 w 698"/>
                <a:gd name="T95" fmla="*/ 1096 h 401"/>
                <a:gd name="T96" fmla="*/ 1170 w 698"/>
                <a:gd name="T97" fmla="*/ 1127 h 401"/>
                <a:gd name="T98" fmla="*/ 1087 w 698"/>
                <a:gd name="T99" fmla="*/ 1158 h 401"/>
                <a:gd name="T100" fmla="*/ 1000 w 698"/>
                <a:gd name="T101" fmla="*/ 1179 h 401"/>
                <a:gd name="T102" fmla="*/ 915 w 698"/>
                <a:gd name="T103" fmla="*/ 1196 h 401"/>
                <a:gd name="T104" fmla="*/ 828 w 698"/>
                <a:gd name="T105" fmla="*/ 1204 h 401"/>
                <a:gd name="T106" fmla="*/ 744 w 698"/>
                <a:gd name="T107" fmla="*/ 1219 h 401"/>
                <a:gd name="T108" fmla="*/ 657 w 698"/>
                <a:gd name="T109" fmla="*/ 1222 h 401"/>
                <a:gd name="T110" fmla="*/ 571 w 698"/>
                <a:gd name="T111" fmla="*/ 1230 h 401"/>
                <a:gd name="T112" fmla="*/ 479 w 698"/>
                <a:gd name="T113" fmla="*/ 1232 h 401"/>
                <a:gd name="T114" fmla="*/ 389 w 698"/>
                <a:gd name="T115" fmla="*/ 1247 h 401"/>
                <a:gd name="T116" fmla="*/ 307 w 698"/>
                <a:gd name="T117" fmla="*/ 1254 h 401"/>
                <a:gd name="T118" fmla="*/ 218 w 698"/>
                <a:gd name="T119" fmla="*/ 1280 h 401"/>
                <a:gd name="T120" fmla="*/ 123 w 698"/>
                <a:gd name="T121" fmla="*/ 1303 h 401"/>
                <a:gd name="T122" fmla="*/ 47 w 698"/>
                <a:gd name="T123" fmla="*/ 1334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98" h="401">
                  <a:moveTo>
                    <a:pt x="673" y="0"/>
                  </a:moveTo>
                  <a:lnTo>
                    <a:pt x="687" y="24"/>
                  </a:lnTo>
                  <a:lnTo>
                    <a:pt x="691" y="36"/>
                  </a:lnTo>
                  <a:lnTo>
                    <a:pt x="694" y="46"/>
                  </a:lnTo>
                  <a:lnTo>
                    <a:pt x="696" y="55"/>
                  </a:lnTo>
                  <a:lnTo>
                    <a:pt x="697" y="64"/>
                  </a:lnTo>
                  <a:lnTo>
                    <a:pt x="696" y="72"/>
                  </a:lnTo>
                  <a:lnTo>
                    <a:pt x="694" y="79"/>
                  </a:lnTo>
                  <a:lnTo>
                    <a:pt x="691" y="85"/>
                  </a:lnTo>
                  <a:lnTo>
                    <a:pt x="687" y="91"/>
                  </a:lnTo>
                  <a:lnTo>
                    <a:pt x="683" y="97"/>
                  </a:lnTo>
                  <a:lnTo>
                    <a:pt x="677" y="102"/>
                  </a:lnTo>
                  <a:lnTo>
                    <a:pt x="671" y="106"/>
                  </a:lnTo>
                  <a:lnTo>
                    <a:pt x="664" y="110"/>
                  </a:lnTo>
                  <a:lnTo>
                    <a:pt x="657" y="114"/>
                  </a:lnTo>
                  <a:lnTo>
                    <a:pt x="649" y="118"/>
                  </a:lnTo>
                  <a:lnTo>
                    <a:pt x="640" y="121"/>
                  </a:lnTo>
                  <a:lnTo>
                    <a:pt x="631" y="124"/>
                  </a:lnTo>
                  <a:lnTo>
                    <a:pt x="623" y="127"/>
                  </a:lnTo>
                  <a:lnTo>
                    <a:pt x="613" y="130"/>
                  </a:lnTo>
                  <a:lnTo>
                    <a:pt x="604" y="132"/>
                  </a:lnTo>
                  <a:lnTo>
                    <a:pt x="595" y="135"/>
                  </a:lnTo>
                  <a:lnTo>
                    <a:pt x="586" y="138"/>
                  </a:lnTo>
                  <a:lnTo>
                    <a:pt x="577" y="140"/>
                  </a:lnTo>
                  <a:lnTo>
                    <a:pt x="569" y="143"/>
                  </a:lnTo>
                  <a:lnTo>
                    <a:pt x="560" y="146"/>
                  </a:lnTo>
                  <a:lnTo>
                    <a:pt x="552" y="150"/>
                  </a:lnTo>
                  <a:lnTo>
                    <a:pt x="545" y="153"/>
                  </a:lnTo>
                  <a:lnTo>
                    <a:pt x="538" y="157"/>
                  </a:lnTo>
                  <a:lnTo>
                    <a:pt x="532" y="161"/>
                  </a:lnTo>
                  <a:lnTo>
                    <a:pt x="527" y="166"/>
                  </a:lnTo>
                  <a:lnTo>
                    <a:pt x="522" y="171"/>
                  </a:lnTo>
                  <a:lnTo>
                    <a:pt x="516" y="179"/>
                  </a:lnTo>
                  <a:lnTo>
                    <a:pt x="513" y="183"/>
                  </a:lnTo>
                  <a:lnTo>
                    <a:pt x="510" y="186"/>
                  </a:lnTo>
                  <a:lnTo>
                    <a:pt x="507" y="190"/>
                  </a:lnTo>
                  <a:lnTo>
                    <a:pt x="504" y="194"/>
                  </a:lnTo>
                  <a:lnTo>
                    <a:pt x="501" y="198"/>
                  </a:lnTo>
                  <a:lnTo>
                    <a:pt x="498" y="201"/>
                  </a:lnTo>
                  <a:lnTo>
                    <a:pt x="495" y="204"/>
                  </a:lnTo>
                  <a:lnTo>
                    <a:pt x="493" y="208"/>
                  </a:lnTo>
                  <a:lnTo>
                    <a:pt x="490" y="211"/>
                  </a:lnTo>
                  <a:lnTo>
                    <a:pt x="487" y="214"/>
                  </a:lnTo>
                  <a:lnTo>
                    <a:pt x="484" y="217"/>
                  </a:lnTo>
                  <a:lnTo>
                    <a:pt x="481" y="220"/>
                  </a:lnTo>
                  <a:lnTo>
                    <a:pt x="478" y="223"/>
                  </a:lnTo>
                  <a:lnTo>
                    <a:pt x="475" y="226"/>
                  </a:lnTo>
                  <a:lnTo>
                    <a:pt x="472" y="228"/>
                  </a:lnTo>
                  <a:lnTo>
                    <a:pt x="469" y="231"/>
                  </a:lnTo>
                  <a:lnTo>
                    <a:pt x="465" y="233"/>
                  </a:lnTo>
                  <a:lnTo>
                    <a:pt x="462" y="236"/>
                  </a:lnTo>
                  <a:lnTo>
                    <a:pt x="459" y="238"/>
                  </a:lnTo>
                  <a:lnTo>
                    <a:pt x="455" y="240"/>
                  </a:lnTo>
                  <a:lnTo>
                    <a:pt x="451" y="242"/>
                  </a:lnTo>
                  <a:lnTo>
                    <a:pt x="447" y="244"/>
                  </a:lnTo>
                  <a:lnTo>
                    <a:pt x="443" y="246"/>
                  </a:lnTo>
                  <a:lnTo>
                    <a:pt x="439" y="248"/>
                  </a:lnTo>
                  <a:lnTo>
                    <a:pt x="435" y="250"/>
                  </a:lnTo>
                  <a:lnTo>
                    <a:pt x="431" y="251"/>
                  </a:lnTo>
                  <a:lnTo>
                    <a:pt x="426" y="253"/>
                  </a:lnTo>
                  <a:lnTo>
                    <a:pt x="421" y="254"/>
                  </a:lnTo>
                  <a:lnTo>
                    <a:pt x="416" y="256"/>
                  </a:lnTo>
                  <a:lnTo>
                    <a:pt x="411" y="257"/>
                  </a:lnTo>
                  <a:lnTo>
                    <a:pt x="402" y="258"/>
                  </a:lnTo>
                  <a:lnTo>
                    <a:pt x="397" y="259"/>
                  </a:lnTo>
                  <a:lnTo>
                    <a:pt x="393" y="260"/>
                  </a:lnTo>
                  <a:lnTo>
                    <a:pt x="389" y="261"/>
                  </a:lnTo>
                  <a:lnTo>
                    <a:pt x="385" y="261"/>
                  </a:lnTo>
                  <a:lnTo>
                    <a:pt x="380" y="262"/>
                  </a:lnTo>
                  <a:lnTo>
                    <a:pt x="376" y="263"/>
                  </a:lnTo>
                  <a:lnTo>
                    <a:pt x="372" y="263"/>
                  </a:lnTo>
                  <a:lnTo>
                    <a:pt x="368" y="264"/>
                  </a:lnTo>
                  <a:lnTo>
                    <a:pt x="364" y="265"/>
                  </a:lnTo>
                  <a:lnTo>
                    <a:pt x="360" y="265"/>
                  </a:lnTo>
                  <a:lnTo>
                    <a:pt x="356" y="266"/>
                  </a:lnTo>
                  <a:lnTo>
                    <a:pt x="353" y="267"/>
                  </a:lnTo>
                  <a:lnTo>
                    <a:pt x="349" y="268"/>
                  </a:lnTo>
                  <a:lnTo>
                    <a:pt x="345" y="269"/>
                  </a:lnTo>
                  <a:lnTo>
                    <a:pt x="341" y="270"/>
                  </a:lnTo>
                  <a:lnTo>
                    <a:pt x="337" y="271"/>
                  </a:lnTo>
                  <a:lnTo>
                    <a:pt x="334" y="272"/>
                  </a:lnTo>
                  <a:lnTo>
                    <a:pt x="330" y="274"/>
                  </a:lnTo>
                  <a:lnTo>
                    <a:pt x="326" y="275"/>
                  </a:lnTo>
                  <a:lnTo>
                    <a:pt x="323" y="277"/>
                  </a:lnTo>
                  <a:lnTo>
                    <a:pt x="319" y="279"/>
                  </a:lnTo>
                  <a:lnTo>
                    <a:pt x="315" y="281"/>
                  </a:lnTo>
                  <a:lnTo>
                    <a:pt x="311" y="283"/>
                  </a:lnTo>
                  <a:lnTo>
                    <a:pt x="307" y="285"/>
                  </a:lnTo>
                  <a:lnTo>
                    <a:pt x="304" y="288"/>
                  </a:lnTo>
                  <a:lnTo>
                    <a:pt x="300" y="291"/>
                  </a:lnTo>
                  <a:lnTo>
                    <a:pt x="296" y="294"/>
                  </a:lnTo>
                  <a:lnTo>
                    <a:pt x="292" y="297"/>
                  </a:lnTo>
                  <a:lnTo>
                    <a:pt x="288" y="300"/>
                  </a:lnTo>
                  <a:lnTo>
                    <a:pt x="285" y="304"/>
                  </a:lnTo>
                  <a:lnTo>
                    <a:pt x="268" y="318"/>
                  </a:lnTo>
                  <a:lnTo>
                    <a:pt x="260" y="324"/>
                  </a:lnTo>
                  <a:lnTo>
                    <a:pt x="251" y="330"/>
                  </a:lnTo>
                  <a:lnTo>
                    <a:pt x="243" y="334"/>
                  </a:lnTo>
                  <a:lnTo>
                    <a:pt x="234" y="339"/>
                  </a:lnTo>
                  <a:lnTo>
                    <a:pt x="225" y="342"/>
                  </a:lnTo>
                  <a:lnTo>
                    <a:pt x="217" y="346"/>
                  </a:lnTo>
                  <a:lnTo>
                    <a:pt x="208" y="348"/>
                  </a:lnTo>
                  <a:lnTo>
                    <a:pt x="199" y="351"/>
                  </a:lnTo>
                  <a:lnTo>
                    <a:pt x="190" y="353"/>
                  </a:lnTo>
                  <a:lnTo>
                    <a:pt x="181" y="354"/>
                  </a:lnTo>
                  <a:lnTo>
                    <a:pt x="172" y="356"/>
                  </a:lnTo>
                  <a:lnTo>
                    <a:pt x="163" y="358"/>
                  </a:lnTo>
                  <a:lnTo>
                    <a:pt x="154" y="359"/>
                  </a:lnTo>
                  <a:lnTo>
                    <a:pt x="145" y="360"/>
                  </a:lnTo>
                  <a:lnTo>
                    <a:pt x="136" y="361"/>
                  </a:lnTo>
                  <a:lnTo>
                    <a:pt x="127" y="362"/>
                  </a:lnTo>
                  <a:lnTo>
                    <a:pt x="118" y="363"/>
                  </a:lnTo>
                  <a:lnTo>
                    <a:pt x="109" y="364"/>
                  </a:lnTo>
                  <a:lnTo>
                    <a:pt x="99" y="365"/>
                  </a:lnTo>
                  <a:lnTo>
                    <a:pt x="90" y="366"/>
                  </a:lnTo>
                  <a:lnTo>
                    <a:pt x="81" y="368"/>
                  </a:lnTo>
                  <a:lnTo>
                    <a:pt x="72" y="370"/>
                  </a:lnTo>
                  <a:lnTo>
                    <a:pt x="63" y="372"/>
                  </a:lnTo>
                  <a:lnTo>
                    <a:pt x="53" y="374"/>
                  </a:lnTo>
                  <a:lnTo>
                    <a:pt x="45" y="378"/>
                  </a:lnTo>
                  <a:lnTo>
                    <a:pt x="35" y="381"/>
                  </a:lnTo>
                  <a:lnTo>
                    <a:pt x="26" y="385"/>
                  </a:lnTo>
                  <a:lnTo>
                    <a:pt x="17" y="389"/>
                  </a:lnTo>
                  <a:lnTo>
                    <a:pt x="9" y="394"/>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7" name="Freeform 32"/>
            <p:cNvSpPr>
              <a:spLocks/>
            </p:cNvSpPr>
            <p:nvPr/>
          </p:nvSpPr>
          <p:spPr bwMode="auto">
            <a:xfrm>
              <a:off x="4139" y="1291"/>
              <a:ext cx="216" cy="699"/>
            </a:xfrm>
            <a:custGeom>
              <a:avLst/>
              <a:gdLst>
                <a:gd name="T0" fmla="*/ 21 w 184"/>
                <a:gd name="T1" fmla="*/ 37 h 620"/>
                <a:gd name="T2" fmla="*/ 34 w 184"/>
                <a:gd name="T3" fmla="*/ 86 h 620"/>
                <a:gd name="T4" fmla="*/ 55 w 184"/>
                <a:gd name="T5" fmla="*/ 139 h 620"/>
                <a:gd name="T6" fmla="*/ 68 w 184"/>
                <a:gd name="T7" fmla="*/ 189 h 620"/>
                <a:gd name="T8" fmla="*/ 86 w 184"/>
                <a:gd name="T9" fmla="*/ 251 h 620"/>
                <a:gd name="T10" fmla="*/ 104 w 184"/>
                <a:gd name="T11" fmla="*/ 306 h 620"/>
                <a:gd name="T12" fmla="*/ 122 w 184"/>
                <a:gd name="T13" fmla="*/ 360 h 620"/>
                <a:gd name="T14" fmla="*/ 143 w 184"/>
                <a:gd name="T15" fmla="*/ 409 h 620"/>
                <a:gd name="T16" fmla="*/ 171 w 184"/>
                <a:gd name="T17" fmla="*/ 449 h 620"/>
                <a:gd name="T18" fmla="*/ 208 w 184"/>
                <a:gd name="T19" fmla="*/ 487 h 620"/>
                <a:gd name="T20" fmla="*/ 271 w 184"/>
                <a:gd name="T21" fmla="*/ 520 h 620"/>
                <a:gd name="T22" fmla="*/ 318 w 184"/>
                <a:gd name="T23" fmla="*/ 541 h 620"/>
                <a:gd name="T24" fmla="*/ 366 w 184"/>
                <a:gd name="T25" fmla="*/ 552 h 620"/>
                <a:gd name="T26" fmla="*/ 403 w 184"/>
                <a:gd name="T27" fmla="*/ 569 h 620"/>
                <a:gd name="T28" fmla="*/ 438 w 184"/>
                <a:gd name="T29" fmla="*/ 576 h 620"/>
                <a:gd name="T30" fmla="*/ 473 w 184"/>
                <a:gd name="T31" fmla="*/ 586 h 620"/>
                <a:gd name="T32" fmla="*/ 492 w 184"/>
                <a:gd name="T33" fmla="*/ 600 h 620"/>
                <a:gd name="T34" fmla="*/ 514 w 184"/>
                <a:gd name="T35" fmla="*/ 629 h 620"/>
                <a:gd name="T36" fmla="*/ 533 w 184"/>
                <a:gd name="T37" fmla="*/ 656 h 620"/>
                <a:gd name="T38" fmla="*/ 541 w 184"/>
                <a:gd name="T39" fmla="*/ 698 h 620"/>
                <a:gd name="T40" fmla="*/ 553 w 184"/>
                <a:gd name="T41" fmla="*/ 760 h 620"/>
                <a:gd name="T42" fmla="*/ 553 w 184"/>
                <a:gd name="T43" fmla="*/ 839 h 620"/>
                <a:gd name="T44" fmla="*/ 553 w 184"/>
                <a:gd name="T45" fmla="*/ 891 h 620"/>
                <a:gd name="T46" fmla="*/ 553 w 184"/>
                <a:gd name="T47" fmla="*/ 940 h 620"/>
                <a:gd name="T48" fmla="*/ 553 w 184"/>
                <a:gd name="T49" fmla="*/ 980 h 620"/>
                <a:gd name="T50" fmla="*/ 561 w 184"/>
                <a:gd name="T51" fmla="*/ 1017 h 620"/>
                <a:gd name="T52" fmla="*/ 566 w 184"/>
                <a:gd name="T53" fmla="*/ 1060 h 620"/>
                <a:gd name="T54" fmla="*/ 580 w 184"/>
                <a:gd name="T55" fmla="*/ 1091 h 620"/>
                <a:gd name="T56" fmla="*/ 603 w 184"/>
                <a:gd name="T57" fmla="*/ 1129 h 620"/>
                <a:gd name="T58" fmla="*/ 639 w 184"/>
                <a:gd name="T59" fmla="*/ 1170 h 620"/>
                <a:gd name="T60" fmla="*/ 689 w 184"/>
                <a:gd name="T61" fmla="*/ 1219 h 620"/>
                <a:gd name="T62" fmla="*/ 745 w 184"/>
                <a:gd name="T63" fmla="*/ 1256 h 620"/>
                <a:gd name="T64" fmla="*/ 779 w 184"/>
                <a:gd name="T65" fmla="*/ 1273 h 620"/>
                <a:gd name="T66" fmla="*/ 809 w 184"/>
                <a:gd name="T67" fmla="*/ 1285 h 620"/>
                <a:gd name="T68" fmla="*/ 831 w 184"/>
                <a:gd name="T69" fmla="*/ 1289 h 620"/>
                <a:gd name="T70" fmla="*/ 855 w 184"/>
                <a:gd name="T71" fmla="*/ 1291 h 620"/>
                <a:gd name="T72" fmla="*/ 875 w 184"/>
                <a:gd name="T73" fmla="*/ 1295 h 620"/>
                <a:gd name="T74" fmla="*/ 887 w 184"/>
                <a:gd name="T75" fmla="*/ 1307 h 620"/>
                <a:gd name="T76" fmla="*/ 898 w 184"/>
                <a:gd name="T77" fmla="*/ 1325 h 620"/>
                <a:gd name="T78" fmla="*/ 905 w 184"/>
                <a:gd name="T79" fmla="*/ 1348 h 620"/>
                <a:gd name="T80" fmla="*/ 909 w 184"/>
                <a:gd name="T81" fmla="*/ 1386 h 620"/>
                <a:gd name="T82" fmla="*/ 905 w 184"/>
                <a:gd name="T83" fmla="*/ 1460 h 620"/>
                <a:gd name="T84" fmla="*/ 887 w 184"/>
                <a:gd name="T85" fmla="*/ 1519 h 620"/>
                <a:gd name="T86" fmla="*/ 875 w 184"/>
                <a:gd name="T87" fmla="*/ 1576 h 620"/>
                <a:gd name="T88" fmla="*/ 850 w 184"/>
                <a:gd name="T89" fmla="*/ 1634 h 620"/>
                <a:gd name="T90" fmla="*/ 830 w 184"/>
                <a:gd name="T91" fmla="*/ 1688 h 620"/>
                <a:gd name="T92" fmla="*/ 808 w 184"/>
                <a:gd name="T93" fmla="*/ 1745 h 620"/>
                <a:gd name="T94" fmla="*/ 794 w 184"/>
                <a:gd name="T95" fmla="*/ 1802 h 620"/>
                <a:gd name="T96" fmla="*/ 774 w 184"/>
                <a:gd name="T97" fmla="*/ 1859 h 620"/>
                <a:gd name="T98" fmla="*/ 771 w 184"/>
                <a:gd name="T99" fmla="*/ 1922 h 620"/>
                <a:gd name="T100" fmla="*/ 771 w 184"/>
                <a:gd name="T101" fmla="*/ 1987 h 620"/>
                <a:gd name="T102" fmla="*/ 794 w 184"/>
                <a:gd name="T103" fmla="*/ 2054 h 6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4" h="620">
                  <a:moveTo>
                    <a:pt x="0" y="0"/>
                  </a:moveTo>
                  <a:lnTo>
                    <a:pt x="3" y="7"/>
                  </a:lnTo>
                  <a:lnTo>
                    <a:pt x="4" y="11"/>
                  </a:lnTo>
                  <a:lnTo>
                    <a:pt x="5" y="16"/>
                  </a:lnTo>
                  <a:lnTo>
                    <a:pt x="6" y="21"/>
                  </a:lnTo>
                  <a:lnTo>
                    <a:pt x="7" y="25"/>
                  </a:lnTo>
                  <a:lnTo>
                    <a:pt x="8" y="31"/>
                  </a:lnTo>
                  <a:lnTo>
                    <a:pt x="9" y="36"/>
                  </a:lnTo>
                  <a:lnTo>
                    <a:pt x="11" y="41"/>
                  </a:lnTo>
                  <a:lnTo>
                    <a:pt x="11" y="47"/>
                  </a:lnTo>
                  <a:lnTo>
                    <a:pt x="13" y="52"/>
                  </a:lnTo>
                  <a:lnTo>
                    <a:pt x="14" y="58"/>
                  </a:lnTo>
                  <a:lnTo>
                    <a:pt x="15" y="63"/>
                  </a:lnTo>
                  <a:lnTo>
                    <a:pt x="16" y="69"/>
                  </a:lnTo>
                  <a:lnTo>
                    <a:pt x="17" y="75"/>
                  </a:lnTo>
                  <a:lnTo>
                    <a:pt x="18" y="81"/>
                  </a:lnTo>
                  <a:lnTo>
                    <a:pt x="19" y="86"/>
                  </a:lnTo>
                  <a:lnTo>
                    <a:pt x="21" y="92"/>
                  </a:lnTo>
                  <a:lnTo>
                    <a:pt x="22" y="97"/>
                  </a:lnTo>
                  <a:lnTo>
                    <a:pt x="23" y="103"/>
                  </a:lnTo>
                  <a:lnTo>
                    <a:pt x="25" y="108"/>
                  </a:lnTo>
                  <a:lnTo>
                    <a:pt x="26" y="113"/>
                  </a:lnTo>
                  <a:lnTo>
                    <a:pt x="28" y="118"/>
                  </a:lnTo>
                  <a:lnTo>
                    <a:pt x="29" y="123"/>
                  </a:lnTo>
                  <a:lnTo>
                    <a:pt x="31" y="128"/>
                  </a:lnTo>
                  <a:lnTo>
                    <a:pt x="33" y="132"/>
                  </a:lnTo>
                  <a:lnTo>
                    <a:pt x="35" y="136"/>
                  </a:lnTo>
                  <a:lnTo>
                    <a:pt x="37" y="140"/>
                  </a:lnTo>
                  <a:lnTo>
                    <a:pt x="40" y="143"/>
                  </a:lnTo>
                  <a:lnTo>
                    <a:pt x="42" y="147"/>
                  </a:lnTo>
                  <a:lnTo>
                    <a:pt x="45" y="149"/>
                  </a:lnTo>
                  <a:lnTo>
                    <a:pt x="48" y="152"/>
                  </a:lnTo>
                  <a:lnTo>
                    <a:pt x="55" y="157"/>
                  </a:lnTo>
                  <a:lnTo>
                    <a:pt x="58" y="159"/>
                  </a:lnTo>
                  <a:lnTo>
                    <a:pt x="61" y="161"/>
                  </a:lnTo>
                  <a:lnTo>
                    <a:pt x="65" y="163"/>
                  </a:lnTo>
                  <a:lnTo>
                    <a:pt x="68" y="165"/>
                  </a:lnTo>
                  <a:lnTo>
                    <a:pt x="71" y="166"/>
                  </a:lnTo>
                  <a:lnTo>
                    <a:pt x="73" y="167"/>
                  </a:lnTo>
                  <a:lnTo>
                    <a:pt x="76" y="169"/>
                  </a:lnTo>
                  <a:lnTo>
                    <a:pt x="79" y="170"/>
                  </a:lnTo>
                  <a:lnTo>
                    <a:pt x="81" y="171"/>
                  </a:lnTo>
                  <a:lnTo>
                    <a:pt x="84" y="172"/>
                  </a:lnTo>
                  <a:lnTo>
                    <a:pt x="86" y="173"/>
                  </a:lnTo>
                  <a:lnTo>
                    <a:pt x="89" y="174"/>
                  </a:lnTo>
                  <a:lnTo>
                    <a:pt x="91" y="175"/>
                  </a:lnTo>
                  <a:lnTo>
                    <a:pt x="93" y="176"/>
                  </a:lnTo>
                  <a:lnTo>
                    <a:pt x="95" y="177"/>
                  </a:lnTo>
                  <a:lnTo>
                    <a:pt x="96" y="179"/>
                  </a:lnTo>
                  <a:lnTo>
                    <a:pt x="98" y="180"/>
                  </a:lnTo>
                  <a:lnTo>
                    <a:pt x="99" y="182"/>
                  </a:lnTo>
                  <a:lnTo>
                    <a:pt x="101" y="184"/>
                  </a:lnTo>
                  <a:lnTo>
                    <a:pt x="103" y="186"/>
                  </a:lnTo>
                  <a:lnTo>
                    <a:pt x="104" y="189"/>
                  </a:lnTo>
                  <a:lnTo>
                    <a:pt x="105" y="192"/>
                  </a:lnTo>
                  <a:lnTo>
                    <a:pt x="106" y="195"/>
                  </a:lnTo>
                  <a:lnTo>
                    <a:pt x="107" y="198"/>
                  </a:lnTo>
                  <a:lnTo>
                    <a:pt x="108" y="202"/>
                  </a:lnTo>
                  <a:lnTo>
                    <a:pt x="109" y="207"/>
                  </a:lnTo>
                  <a:lnTo>
                    <a:pt x="109" y="211"/>
                  </a:lnTo>
                  <a:lnTo>
                    <a:pt x="110" y="217"/>
                  </a:lnTo>
                  <a:lnTo>
                    <a:pt x="111" y="222"/>
                  </a:lnTo>
                  <a:lnTo>
                    <a:pt x="111" y="229"/>
                  </a:lnTo>
                  <a:lnTo>
                    <a:pt x="111" y="241"/>
                  </a:lnTo>
                  <a:lnTo>
                    <a:pt x="111" y="247"/>
                  </a:lnTo>
                  <a:lnTo>
                    <a:pt x="111" y="253"/>
                  </a:lnTo>
                  <a:lnTo>
                    <a:pt x="111" y="259"/>
                  </a:lnTo>
                  <a:lnTo>
                    <a:pt x="111" y="264"/>
                  </a:lnTo>
                  <a:lnTo>
                    <a:pt x="111" y="269"/>
                  </a:lnTo>
                  <a:lnTo>
                    <a:pt x="111" y="274"/>
                  </a:lnTo>
                  <a:lnTo>
                    <a:pt x="111" y="278"/>
                  </a:lnTo>
                  <a:lnTo>
                    <a:pt x="111" y="283"/>
                  </a:lnTo>
                  <a:lnTo>
                    <a:pt x="111" y="287"/>
                  </a:lnTo>
                  <a:lnTo>
                    <a:pt x="111" y="291"/>
                  </a:lnTo>
                  <a:lnTo>
                    <a:pt x="111" y="295"/>
                  </a:lnTo>
                  <a:lnTo>
                    <a:pt x="112" y="299"/>
                  </a:lnTo>
                  <a:lnTo>
                    <a:pt x="112" y="303"/>
                  </a:lnTo>
                  <a:lnTo>
                    <a:pt x="113" y="307"/>
                  </a:lnTo>
                  <a:lnTo>
                    <a:pt x="113" y="311"/>
                  </a:lnTo>
                  <a:lnTo>
                    <a:pt x="113" y="315"/>
                  </a:lnTo>
                  <a:lnTo>
                    <a:pt x="114" y="319"/>
                  </a:lnTo>
                  <a:lnTo>
                    <a:pt x="115" y="322"/>
                  </a:lnTo>
                  <a:lnTo>
                    <a:pt x="116" y="326"/>
                  </a:lnTo>
                  <a:lnTo>
                    <a:pt x="117" y="330"/>
                  </a:lnTo>
                  <a:lnTo>
                    <a:pt x="119" y="333"/>
                  </a:lnTo>
                  <a:lnTo>
                    <a:pt x="121" y="337"/>
                  </a:lnTo>
                  <a:lnTo>
                    <a:pt x="122" y="341"/>
                  </a:lnTo>
                  <a:lnTo>
                    <a:pt x="125" y="345"/>
                  </a:lnTo>
                  <a:lnTo>
                    <a:pt x="127" y="349"/>
                  </a:lnTo>
                  <a:lnTo>
                    <a:pt x="129" y="353"/>
                  </a:lnTo>
                  <a:lnTo>
                    <a:pt x="132" y="357"/>
                  </a:lnTo>
                  <a:lnTo>
                    <a:pt x="135" y="362"/>
                  </a:lnTo>
                  <a:lnTo>
                    <a:pt x="139" y="367"/>
                  </a:lnTo>
                  <a:lnTo>
                    <a:pt x="143" y="371"/>
                  </a:lnTo>
                  <a:lnTo>
                    <a:pt x="148" y="377"/>
                  </a:lnTo>
                  <a:lnTo>
                    <a:pt x="150" y="379"/>
                  </a:lnTo>
                  <a:lnTo>
                    <a:pt x="153" y="381"/>
                  </a:lnTo>
                  <a:lnTo>
                    <a:pt x="155" y="383"/>
                  </a:lnTo>
                  <a:lnTo>
                    <a:pt x="157" y="384"/>
                  </a:lnTo>
                  <a:lnTo>
                    <a:pt x="159" y="385"/>
                  </a:lnTo>
                  <a:lnTo>
                    <a:pt x="161" y="386"/>
                  </a:lnTo>
                  <a:lnTo>
                    <a:pt x="163" y="387"/>
                  </a:lnTo>
                  <a:lnTo>
                    <a:pt x="165" y="387"/>
                  </a:lnTo>
                  <a:lnTo>
                    <a:pt x="166" y="388"/>
                  </a:lnTo>
                  <a:lnTo>
                    <a:pt x="168" y="388"/>
                  </a:lnTo>
                  <a:lnTo>
                    <a:pt x="169" y="389"/>
                  </a:lnTo>
                  <a:lnTo>
                    <a:pt x="171" y="389"/>
                  </a:lnTo>
                  <a:lnTo>
                    <a:pt x="172" y="389"/>
                  </a:lnTo>
                  <a:lnTo>
                    <a:pt x="173" y="390"/>
                  </a:lnTo>
                  <a:lnTo>
                    <a:pt x="175" y="391"/>
                  </a:lnTo>
                  <a:lnTo>
                    <a:pt x="176" y="391"/>
                  </a:lnTo>
                  <a:lnTo>
                    <a:pt x="177" y="392"/>
                  </a:lnTo>
                  <a:lnTo>
                    <a:pt x="178" y="393"/>
                  </a:lnTo>
                  <a:lnTo>
                    <a:pt x="179" y="394"/>
                  </a:lnTo>
                  <a:lnTo>
                    <a:pt x="179" y="395"/>
                  </a:lnTo>
                  <a:lnTo>
                    <a:pt x="180" y="397"/>
                  </a:lnTo>
                  <a:lnTo>
                    <a:pt x="181" y="399"/>
                  </a:lnTo>
                  <a:lnTo>
                    <a:pt x="181" y="401"/>
                  </a:lnTo>
                  <a:lnTo>
                    <a:pt x="181" y="404"/>
                  </a:lnTo>
                  <a:lnTo>
                    <a:pt x="182" y="407"/>
                  </a:lnTo>
                  <a:lnTo>
                    <a:pt x="182" y="410"/>
                  </a:lnTo>
                  <a:lnTo>
                    <a:pt x="182" y="414"/>
                  </a:lnTo>
                  <a:lnTo>
                    <a:pt x="183" y="418"/>
                  </a:lnTo>
                  <a:lnTo>
                    <a:pt x="183" y="423"/>
                  </a:lnTo>
                  <a:lnTo>
                    <a:pt x="183" y="429"/>
                  </a:lnTo>
                  <a:lnTo>
                    <a:pt x="182" y="441"/>
                  </a:lnTo>
                  <a:lnTo>
                    <a:pt x="181" y="447"/>
                  </a:lnTo>
                  <a:lnTo>
                    <a:pt x="180" y="452"/>
                  </a:lnTo>
                  <a:lnTo>
                    <a:pt x="179" y="458"/>
                  </a:lnTo>
                  <a:lnTo>
                    <a:pt x="178" y="464"/>
                  </a:lnTo>
                  <a:lnTo>
                    <a:pt x="177" y="470"/>
                  </a:lnTo>
                  <a:lnTo>
                    <a:pt x="176" y="475"/>
                  </a:lnTo>
                  <a:lnTo>
                    <a:pt x="174" y="481"/>
                  </a:lnTo>
                  <a:lnTo>
                    <a:pt x="173" y="487"/>
                  </a:lnTo>
                  <a:lnTo>
                    <a:pt x="171" y="492"/>
                  </a:lnTo>
                  <a:lnTo>
                    <a:pt x="170" y="498"/>
                  </a:lnTo>
                  <a:lnTo>
                    <a:pt x="168" y="503"/>
                  </a:lnTo>
                  <a:lnTo>
                    <a:pt x="167" y="509"/>
                  </a:lnTo>
                  <a:lnTo>
                    <a:pt x="165" y="515"/>
                  </a:lnTo>
                  <a:lnTo>
                    <a:pt x="164" y="521"/>
                  </a:lnTo>
                  <a:lnTo>
                    <a:pt x="162" y="526"/>
                  </a:lnTo>
                  <a:lnTo>
                    <a:pt x="161" y="532"/>
                  </a:lnTo>
                  <a:lnTo>
                    <a:pt x="160" y="538"/>
                  </a:lnTo>
                  <a:lnTo>
                    <a:pt x="159" y="543"/>
                  </a:lnTo>
                  <a:lnTo>
                    <a:pt x="157" y="549"/>
                  </a:lnTo>
                  <a:lnTo>
                    <a:pt x="157" y="555"/>
                  </a:lnTo>
                  <a:lnTo>
                    <a:pt x="156" y="561"/>
                  </a:lnTo>
                  <a:lnTo>
                    <a:pt x="155" y="567"/>
                  </a:lnTo>
                  <a:lnTo>
                    <a:pt x="155" y="573"/>
                  </a:lnTo>
                  <a:lnTo>
                    <a:pt x="155" y="579"/>
                  </a:lnTo>
                  <a:lnTo>
                    <a:pt x="155" y="586"/>
                  </a:lnTo>
                  <a:lnTo>
                    <a:pt x="155" y="592"/>
                  </a:lnTo>
                  <a:lnTo>
                    <a:pt x="155" y="599"/>
                  </a:lnTo>
                  <a:lnTo>
                    <a:pt x="156" y="605"/>
                  </a:lnTo>
                  <a:lnTo>
                    <a:pt x="157" y="612"/>
                  </a:lnTo>
                  <a:lnTo>
                    <a:pt x="159" y="61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8" name="Freeform 33"/>
            <p:cNvSpPr>
              <a:spLocks/>
            </p:cNvSpPr>
            <p:nvPr/>
          </p:nvSpPr>
          <p:spPr bwMode="auto">
            <a:xfrm>
              <a:off x="3093" y="2014"/>
              <a:ext cx="437" cy="386"/>
            </a:xfrm>
            <a:custGeom>
              <a:avLst/>
              <a:gdLst>
                <a:gd name="T0" fmla="*/ 55 w 373"/>
                <a:gd name="T1" fmla="*/ 2 h 342"/>
                <a:gd name="T2" fmla="*/ 111 w 373"/>
                <a:gd name="T3" fmla="*/ 0 h 342"/>
                <a:gd name="T4" fmla="*/ 178 w 373"/>
                <a:gd name="T5" fmla="*/ 0 h 342"/>
                <a:gd name="T6" fmla="*/ 245 w 373"/>
                <a:gd name="T7" fmla="*/ 16 h 342"/>
                <a:gd name="T8" fmla="*/ 312 w 373"/>
                <a:gd name="T9" fmla="*/ 33 h 342"/>
                <a:gd name="T10" fmla="*/ 376 w 373"/>
                <a:gd name="T11" fmla="*/ 60 h 342"/>
                <a:gd name="T12" fmla="*/ 441 w 373"/>
                <a:gd name="T13" fmla="*/ 89 h 342"/>
                <a:gd name="T14" fmla="*/ 513 w 373"/>
                <a:gd name="T15" fmla="*/ 128 h 342"/>
                <a:gd name="T16" fmla="*/ 571 w 373"/>
                <a:gd name="T17" fmla="*/ 163 h 342"/>
                <a:gd name="T18" fmla="*/ 629 w 373"/>
                <a:gd name="T19" fmla="*/ 208 h 342"/>
                <a:gd name="T20" fmla="*/ 682 w 373"/>
                <a:gd name="T21" fmla="*/ 252 h 342"/>
                <a:gd name="T22" fmla="*/ 729 w 373"/>
                <a:gd name="T23" fmla="*/ 290 h 342"/>
                <a:gd name="T24" fmla="*/ 771 w 373"/>
                <a:gd name="T25" fmla="*/ 331 h 342"/>
                <a:gd name="T26" fmla="*/ 800 w 373"/>
                <a:gd name="T27" fmla="*/ 369 h 342"/>
                <a:gd name="T28" fmla="*/ 832 w 373"/>
                <a:gd name="T29" fmla="*/ 409 h 342"/>
                <a:gd name="T30" fmla="*/ 847 w 373"/>
                <a:gd name="T31" fmla="*/ 438 h 342"/>
                <a:gd name="T32" fmla="*/ 889 w 373"/>
                <a:gd name="T33" fmla="*/ 528 h 342"/>
                <a:gd name="T34" fmla="*/ 930 w 373"/>
                <a:gd name="T35" fmla="*/ 580 h 342"/>
                <a:gd name="T36" fmla="*/ 975 w 373"/>
                <a:gd name="T37" fmla="*/ 622 h 342"/>
                <a:gd name="T38" fmla="*/ 1029 w 373"/>
                <a:gd name="T39" fmla="*/ 656 h 342"/>
                <a:gd name="T40" fmla="*/ 1080 w 373"/>
                <a:gd name="T41" fmla="*/ 690 h 342"/>
                <a:gd name="T42" fmla="*/ 1142 w 373"/>
                <a:gd name="T43" fmla="*/ 711 h 342"/>
                <a:gd name="T44" fmla="*/ 1206 w 373"/>
                <a:gd name="T45" fmla="*/ 739 h 342"/>
                <a:gd name="T46" fmla="*/ 1265 w 373"/>
                <a:gd name="T47" fmla="*/ 758 h 342"/>
                <a:gd name="T48" fmla="*/ 1329 w 373"/>
                <a:gd name="T49" fmla="*/ 782 h 342"/>
                <a:gd name="T50" fmla="*/ 1399 w 373"/>
                <a:gd name="T51" fmla="*/ 804 h 342"/>
                <a:gd name="T52" fmla="*/ 1453 w 373"/>
                <a:gd name="T53" fmla="*/ 834 h 342"/>
                <a:gd name="T54" fmla="*/ 1522 w 373"/>
                <a:gd name="T55" fmla="*/ 858 h 342"/>
                <a:gd name="T56" fmla="*/ 1571 w 373"/>
                <a:gd name="T57" fmla="*/ 895 h 342"/>
                <a:gd name="T58" fmla="*/ 1625 w 373"/>
                <a:gd name="T59" fmla="*/ 938 h 342"/>
                <a:gd name="T60" fmla="*/ 1677 w 373"/>
                <a:gd name="T61" fmla="*/ 984 h 342"/>
                <a:gd name="T62" fmla="*/ 1699 w 373"/>
                <a:gd name="T63" fmla="*/ 1021 h 342"/>
                <a:gd name="T64" fmla="*/ 1713 w 373"/>
                <a:gd name="T65" fmla="*/ 1036 h 342"/>
                <a:gd name="T66" fmla="*/ 1714 w 373"/>
                <a:gd name="T67" fmla="*/ 1039 h 342"/>
                <a:gd name="T68" fmla="*/ 1721 w 373"/>
                <a:gd name="T69" fmla="*/ 1049 h 342"/>
                <a:gd name="T70" fmla="*/ 1725 w 373"/>
                <a:gd name="T71" fmla="*/ 1059 h 342"/>
                <a:gd name="T72" fmla="*/ 1735 w 373"/>
                <a:gd name="T73" fmla="*/ 1067 h 342"/>
                <a:gd name="T74" fmla="*/ 1736 w 373"/>
                <a:gd name="T75" fmla="*/ 1071 h 342"/>
                <a:gd name="T76" fmla="*/ 1750 w 373"/>
                <a:gd name="T77" fmla="*/ 1086 h 342"/>
                <a:gd name="T78" fmla="*/ 1753 w 373"/>
                <a:gd name="T79" fmla="*/ 1090 h 342"/>
                <a:gd name="T80" fmla="*/ 1761 w 373"/>
                <a:gd name="T81" fmla="*/ 1102 h 342"/>
                <a:gd name="T82" fmla="*/ 1766 w 373"/>
                <a:gd name="T83" fmla="*/ 1107 h 342"/>
                <a:gd name="T84" fmla="*/ 1778 w 373"/>
                <a:gd name="T85" fmla="*/ 1111 h 342"/>
                <a:gd name="T86" fmla="*/ 1783 w 373"/>
                <a:gd name="T87" fmla="*/ 1122 h 342"/>
                <a:gd name="T88" fmla="*/ 1793 w 373"/>
                <a:gd name="T89" fmla="*/ 1126 h 342"/>
                <a:gd name="T90" fmla="*/ 1800 w 373"/>
                <a:gd name="T91" fmla="*/ 1130 h 342"/>
                <a:gd name="T92" fmla="*/ 1815 w 373"/>
                <a:gd name="T93" fmla="*/ 1144 h 3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3" h="342">
                  <a:moveTo>
                    <a:pt x="0" y="7"/>
                  </a:moveTo>
                  <a:lnTo>
                    <a:pt x="11" y="2"/>
                  </a:lnTo>
                  <a:lnTo>
                    <a:pt x="17" y="0"/>
                  </a:lnTo>
                  <a:lnTo>
                    <a:pt x="23" y="0"/>
                  </a:lnTo>
                  <a:lnTo>
                    <a:pt x="30" y="0"/>
                  </a:lnTo>
                  <a:lnTo>
                    <a:pt x="37" y="0"/>
                  </a:lnTo>
                  <a:lnTo>
                    <a:pt x="43" y="2"/>
                  </a:lnTo>
                  <a:lnTo>
                    <a:pt x="50" y="4"/>
                  </a:lnTo>
                  <a:lnTo>
                    <a:pt x="57" y="7"/>
                  </a:lnTo>
                  <a:lnTo>
                    <a:pt x="64" y="10"/>
                  </a:lnTo>
                  <a:lnTo>
                    <a:pt x="71" y="14"/>
                  </a:lnTo>
                  <a:lnTo>
                    <a:pt x="78" y="18"/>
                  </a:lnTo>
                  <a:lnTo>
                    <a:pt x="85" y="22"/>
                  </a:lnTo>
                  <a:lnTo>
                    <a:pt x="91" y="27"/>
                  </a:lnTo>
                  <a:lnTo>
                    <a:pt x="98" y="32"/>
                  </a:lnTo>
                  <a:lnTo>
                    <a:pt x="105" y="38"/>
                  </a:lnTo>
                  <a:lnTo>
                    <a:pt x="111" y="44"/>
                  </a:lnTo>
                  <a:lnTo>
                    <a:pt x="117" y="49"/>
                  </a:lnTo>
                  <a:lnTo>
                    <a:pt x="123" y="55"/>
                  </a:lnTo>
                  <a:lnTo>
                    <a:pt x="129" y="62"/>
                  </a:lnTo>
                  <a:lnTo>
                    <a:pt x="135" y="68"/>
                  </a:lnTo>
                  <a:lnTo>
                    <a:pt x="140" y="74"/>
                  </a:lnTo>
                  <a:lnTo>
                    <a:pt x="145" y="80"/>
                  </a:lnTo>
                  <a:lnTo>
                    <a:pt x="150" y="87"/>
                  </a:lnTo>
                  <a:lnTo>
                    <a:pt x="155" y="93"/>
                  </a:lnTo>
                  <a:lnTo>
                    <a:pt x="159" y="99"/>
                  </a:lnTo>
                  <a:lnTo>
                    <a:pt x="162" y="105"/>
                  </a:lnTo>
                  <a:lnTo>
                    <a:pt x="165" y="111"/>
                  </a:lnTo>
                  <a:lnTo>
                    <a:pt x="168" y="116"/>
                  </a:lnTo>
                  <a:lnTo>
                    <a:pt x="171" y="121"/>
                  </a:lnTo>
                  <a:lnTo>
                    <a:pt x="172" y="126"/>
                  </a:lnTo>
                  <a:lnTo>
                    <a:pt x="174" y="131"/>
                  </a:lnTo>
                  <a:lnTo>
                    <a:pt x="179" y="150"/>
                  </a:lnTo>
                  <a:lnTo>
                    <a:pt x="183" y="158"/>
                  </a:lnTo>
                  <a:lnTo>
                    <a:pt x="187" y="166"/>
                  </a:lnTo>
                  <a:lnTo>
                    <a:pt x="191" y="173"/>
                  </a:lnTo>
                  <a:lnTo>
                    <a:pt x="195" y="179"/>
                  </a:lnTo>
                  <a:lnTo>
                    <a:pt x="200" y="185"/>
                  </a:lnTo>
                  <a:lnTo>
                    <a:pt x="205" y="191"/>
                  </a:lnTo>
                  <a:lnTo>
                    <a:pt x="211" y="196"/>
                  </a:lnTo>
                  <a:lnTo>
                    <a:pt x="216" y="200"/>
                  </a:lnTo>
                  <a:lnTo>
                    <a:pt x="222" y="205"/>
                  </a:lnTo>
                  <a:lnTo>
                    <a:pt x="228" y="209"/>
                  </a:lnTo>
                  <a:lnTo>
                    <a:pt x="234" y="212"/>
                  </a:lnTo>
                  <a:lnTo>
                    <a:pt x="241" y="216"/>
                  </a:lnTo>
                  <a:lnTo>
                    <a:pt x="247" y="220"/>
                  </a:lnTo>
                  <a:lnTo>
                    <a:pt x="254" y="223"/>
                  </a:lnTo>
                  <a:lnTo>
                    <a:pt x="260" y="226"/>
                  </a:lnTo>
                  <a:lnTo>
                    <a:pt x="267" y="230"/>
                  </a:lnTo>
                  <a:lnTo>
                    <a:pt x="273" y="233"/>
                  </a:lnTo>
                  <a:lnTo>
                    <a:pt x="280" y="236"/>
                  </a:lnTo>
                  <a:lnTo>
                    <a:pt x="287" y="240"/>
                  </a:lnTo>
                  <a:lnTo>
                    <a:pt x="293" y="244"/>
                  </a:lnTo>
                  <a:lnTo>
                    <a:pt x="299" y="248"/>
                  </a:lnTo>
                  <a:lnTo>
                    <a:pt x="305" y="252"/>
                  </a:lnTo>
                  <a:lnTo>
                    <a:pt x="312" y="256"/>
                  </a:lnTo>
                  <a:lnTo>
                    <a:pt x="317" y="262"/>
                  </a:lnTo>
                  <a:lnTo>
                    <a:pt x="323" y="267"/>
                  </a:lnTo>
                  <a:lnTo>
                    <a:pt x="329" y="273"/>
                  </a:lnTo>
                  <a:lnTo>
                    <a:pt x="334" y="279"/>
                  </a:lnTo>
                  <a:lnTo>
                    <a:pt x="339" y="286"/>
                  </a:lnTo>
                  <a:lnTo>
                    <a:pt x="344" y="294"/>
                  </a:lnTo>
                  <a:lnTo>
                    <a:pt x="348" y="302"/>
                  </a:lnTo>
                  <a:lnTo>
                    <a:pt x="349" y="305"/>
                  </a:lnTo>
                  <a:lnTo>
                    <a:pt x="350" y="306"/>
                  </a:lnTo>
                  <a:lnTo>
                    <a:pt x="351" y="308"/>
                  </a:lnTo>
                  <a:lnTo>
                    <a:pt x="351" y="309"/>
                  </a:lnTo>
                  <a:lnTo>
                    <a:pt x="352" y="310"/>
                  </a:lnTo>
                  <a:lnTo>
                    <a:pt x="352" y="311"/>
                  </a:lnTo>
                  <a:lnTo>
                    <a:pt x="353" y="313"/>
                  </a:lnTo>
                  <a:lnTo>
                    <a:pt x="353" y="314"/>
                  </a:lnTo>
                  <a:lnTo>
                    <a:pt x="354" y="315"/>
                  </a:lnTo>
                  <a:lnTo>
                    <a:pt x="355" y="316"/>
                  </a:lnTo>
                  <a:lnTo>
                    <a:pt x="356" y="318"/>
                  </a:lnTo>
                  <a:lnTo>
                    <a:pt x="356" y="319"/>
                  </a:lnTo>
                  <a:lnTo>
                    <a:pt x="357" y="320"/>
                  </a:lnTo>
                  <a:lnTo>
                    <a:pt x="358" y="322"/>
                  </a:lnTo>
                  <a:lnTo>
                    <a:pt x="359" y="323"/>
                  </a:lnTo>
                  <a:lnTo>
                    <a:pt x="359" y="324"/>
                  </a:lnTo>
                  <a:lnTo>
                    <a:pt x="360" y="325"/>
                  </a:lnTo>
                  <a:lnTo>
                    <a:pt x="361" y="326"/>
                  </a:lnTo>
                  <a:lnTo>
                    <a:pt x="361" y="328"/>
                  </a:lnTo>
                  <a:lnTo>
                    <a:pt x="362" y="329"/>
                  </a:lnTo>
                  <a:lnTo>
                    <a:pt x="363" y="330"/>
                  </a:lnTo>
                  <a:lnTo>
                    <a:pt x="364" y="331"/>
                  </a:lnTo>
                  <a:lnTo>
                    <a:pt x="365" y="332"/>
                  </a:lnTo>
                  <a:lnTo>
                    <a:pt x="365" y="333"/>
                  </a:lnTo>
                  <a:lnTo>
                    <a:pt x="366" y="334"/>
                  </a:lnTo>
                  <a:lnTo>
                    <a:pt x="367" y="336"/>
                  </a:lnTo>
                  <a:lnTo>
                    <a:pt x="368" y="336"/>
                  </a:lnTo>
                  <a:lnTo>
                    <a:pt x="369" y="338"/>
                  </a:lnTo>
                  <a:lnTo>
                    <a:pt x="370" y="338"/>
                  </a:lnTo>
                  <a:lnTo>
                    <a:pt x="371" y="340"/>
                  </a:lnTo>
                  <a:lnTo>
                    <a:pt x="372" y="34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9" name="Freeform 34"/>
            <p:cNvSpPr>
              <a:spLocks/>
            </p:cNvSpPr>
            <p:nvPr/>
          </p:nvSpPr>
          <p:spPr bwMode="auto">
            <a:xfrm>
              <a:off x="5594" y="3754"/>
              <a:ext cx="131" cy="215"/>
            </a:xfrm>
            <a:custGeom>
              <a:avLst/>
              <a:gdLst>
                <a:gd name="T0" fmla="*/ 531 w 112"/>
                <a:gd name="T1" fmla="*/ 0 h 191"/>
                <a:gd name="T2" fmla="*/ 462 w 112"/>
                <a:gd name="T3" fmla="*/ 1 h 191"/>
                <a:gd name="T4" fmla="*/ 430 w 112"/>
                <a:gd name="T5" fmla="*/ 3 h 191"/>
                <a:gd name="T6" fmla="*/ 408 w 112"/>
                <a:gd name="T7" fmla="*/ 18 h 191"/>
                <a:gd name="T8" fmla="*/ 377 w 112"/>
                <a:gd name="T9" fmla="*/ 26 h 191"/>
                <a:gd name="T10" fmla="*/ 357 w 112"/>
                <a:gd name="T11" fmla="*/ 42 h 191"/>
                <a:gd name="T12" fmla="*/ 333 w 112"/>
                <a:gd name="T13" fmla="*/ 53 h 191"/>
                <a:gd name="T14" fmla="*/ 312 w 112"/>
                <a:gd name="T15" fmla="*/ 69 h 191"/>
                <a:gd name="T16" fmla="*/ 289 w 112"/>
                <a:gd name="T17" fmla="*/ 87 h 191"/>
                <a:gd name="T18" fmla="*/ 283 w 112"/>
                <a:gd name="T19" fmla="*/ 105 h 191"/>
                <a:gd name="T20" fmla="*/ 261 w 112"/>
                <a:gd name="T21" fmla="*/ 125 h 191"/>
                <a:gd name="T22" fmla="*/ 244 w 112"/>
                <a:gd name="T23" fmla="*/ 144 h 191"/>
                <a:gd name="T24" fmla="*/ 230 w 112"/>
                <a:gd name="T25" fmla="*/ 163 h 191"/>
                <a:gd name="T26" fmla="*/ 218 w 112"/>
                <a:gd name="T27" fmla="*/ 189 h 191"/>
                <a:gd name="T28" fmla="*/ 207 w 112"/>
                <a:gd name="T29" fmla="*/ 214 h 191"/>
                <a:gd name="T30" fmla="*/ 192 w 112"/>
                <a:gd name="T31" fmla="*/ 240 h 191"/>
                <a:gd name="T32" fmla="*/ 179 w 112"/>
                <a:gd name="T33" fmla="*/ 261 h 191"/>
                <a:gd name="T34" fmla="*/ 170 w 112"/>
                <a:gd name="T35" fmla="*/ 286 h 191"/>
                <a:gd name="T36" fmla="*/ 164 w 112"/>
                <a:gd name="T37" fmla="*/ 314 h 191"/>
                <a:gd name="T38" fmla="*/ 151 w 112"/>
                <a:gd name="T39" fmla="*/ 342 h 191"/>
                <a:gd name="T40" fmla="*/ 144 w 112"/>
                <a:gd name="T41" fmla="*/ 367 h 191"/>
                <a:gd name="T42" fmla="*/ 129 w 112"/>
                <a:gd name="T43" fmla="*/ 391 h 191"/>
                <a:gd name="T44" fmla="*/ 120 w 112"/>
                <a:gd name="T45" fmla="*/ 418 h 191"/>
                <a:gd name="T46" fmla="*/ 110 w 112"/>
                <a:gd name="T47" fmla="*/ 444 h 191"/>
                <a:gd name="T48" fmla="*/ 103 w 112"/>
                <a:gd name="T49" fmla="*/ 471 h 191"/>
                <a:gd name="T50" fmla="*/ 88 w 112"/>
                <a:gd name="T51" fmla="*/ 491 h 191"/>
                <a:gd name="T52" fmla="*/ 77 w 112"/>
                <a:gd name="T53" fmla="*/ 514 h 191"/>
                <a:gd name="T54" fmla="*/ 64 w 112"/>
                <a:gd name="T55" fmla="*/ 541 h 191"/>
                <a:gd name="T56" fmla="*/ 48 w 112"/>
                <a:gd name="T57" fmla="*/ 563 h 191"/>
                <a:gd name="T58" fmla="*/ 34 w 112"/>
                <a:gd name="T59" fmla="*/ 579 h 191"/>
                <a:gd name="T60" fmla="*/ 21 w 112"/>
                <a:gd name="T61" fmla="*/ 601 h 191"/>
                <a:gd name="T62" fmla="*/ 0 w 112"/>
                <a:gd name="T63" fmla="*/ 621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2" h="191">
                  <a:moveTo>
                    <a:pt x="111" y="0"/>
                  </a:moveTo>
                  <a:lnTo>
                    <a:pt x="97" y="1"/>
                  </a:lnTo>
                  <a:lnTo>
                    <a:pt x="90" y="3"/>
                  </a:lnTo>
                  <a:lnTo>
                    <a:pt x="85" y="5"/>
                  </a:lnTo>
                  <a:lnTo>
                    <a:pt x="79" y="8"/>
                  </a:lnTo>
                  <a:lnTo>
                    <a:pt x="74" y="12"/>
                  </a:lnTo>
                  <a:lnTo>
                    <a:pt x="70" y="16"/>
                  </a:lnTo>
                  <a:lnTo>
                    <a:pt x="65" y="21"/>
                  </a:lnTo>
                  <a:lnTo>
                    <a:pt x="61" y="26"/>
                  </a:lnTo>
                  <a:lnTo>
                    <a:pt x="58" y="32"/>
                  </a:lnTo>
                  <a:lnTo>
                    <a:pt x="54" y="38"/>
                  </a:lnTo>
                  <a:lnTo>
                    <a:pt x="51" y="44"/>
                  </a:lnTo>
                  <a:lnTo>
                    <a:pt x="48" y="51"/>
                  </a:lnTo>
                  <a:lnTo>
                    <a:pt x="45" y="58"/>
                  </a:lnTo>
                  <a:lnTo>
                    <a:pt x="43" y="66"/>
                  </a:lnTo>
                  <a:lnTo>
                    <a:pt x="40" y="73"/>
                  </a:lnTo>
                  <a:lnTo>
                    <a:pt x="38" y="81"/>
                  </a:lnTo>
                  <a:lnTo>
                    <a:pt x="36" y="88"/>
                  </a:lnTo>
                  <a:lnTo>
                    <a:pt x="34" y="96"/>
                  </a:lnTo>
                  <a:lnTo>
                    <a:pt x="32" y="104"/>
                  </a:lnTo>
                  <a:lnTo>
                    <a:pt x="30" y="112"/>
                  </a:lnTo>
                  <a:lnTo>
                    <a:pt x="27" y="120"/>
                  </a:lnTo>
                  <a:lnTo>
                    <a:pt x="25" y="128"/>
                  </a:lnTo>
                  <a:lnTo>
                    <a:pt x="23" y="136"/>
                  </a:lnTo>
                  <a:lnTo>
                    <a:pt x="21" y="144"/>
                  </a:lnTo>
                  <a:lnTo>
                    <a:pt x="18" y="151"/>
                  </a:lnTo>
                  <a:lnTo>
                    <a:pt x="16" y="158"/>
                  </a:lnTo>
                  <a:lnTo>
                    <a:pt x="13" y="166"/>
                  </a:lnTo>
                  <a:lnTo>
                    <a:pt x="10" y="172"/>
                  </a:lnTo>
                  <a:lnTo>
                    <a:pt x="7" y="178"/>
                  </a:lnTo>
                  <a:lnTo>
                    <a:pt x="4" y="184"/>
                  </a:lnTo>
                  <a:lnTo>
                    <a:pt x="0" y="19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0" name="Freeform 35"/>
            <p:cNvSpPr>
              <a:spLocks/>
            </p:cNvSpPr>
            <p:nvPr/>
          </p:nvSpPr>
          <p:spPr bwMode="auto">
            <a:xfrm>
              <a:off x="4974" y="3148"/>
              <a:ext cx="334" cy="79"/>
            </a:xfrm>
            <a:custGeom>
              <a:avLst/>
              <a:gdLst>
                <a:gd name="T0" fmla="*/ 0 w 286"/>
                <a:gd name="T1" fmla="*/ 3 h 70"/>
                <a:gd name="T2" fmla="*/ 79 w 286"/>
                <a:gd name="T3" fmla="*/ 1 h 70"/>
                <a:gd name="T4" fmla="*/ 121 w 286"/>
                <a:gd name="T5" fmla="*/ 0 h 70"/>
                <a:gd name="T6" fmla="*/ 163 w 286"/>
                <a:gd name="T7" fmla="*/ 0 h 70"/>
                <a:gd name="T8" fmla="*/ 200 w 286"/>
                <a:gd name="T9" fmla="*/ 1 h 70"/>
                <a:gd name="T10" fmla="*/ 245 w 286"/>
                <a:gd name="T11" fmla="*/ 2 h 70"/>
                <a:gd name="T12" fmla="*/ 286 w 286"/>
                <a:gd name="T13" fmla="*/ 3 h 70"/>
                <a:gd name="T14" fmla="*/ 333 w 286"/>
                <a:gd name="T15" fmla="*/ 18 h 70"/>
                <a:gd name="T16" fmla="*/ 373 w 286"/>
                <a:gd name="T17" fmla="*/ 23 h 70"/>
                <a:gd name="T18" fmla="*/ 412 w 286"/>
                <a:gd name="T19" fmla="*/ 33 h 70"/>
                <a:gd name="T20" fmla="*/ 454 w 286"/>
                <a:gd name="T21" fmla="*/ 43 h 70"/>
                <a:gd name="T22" fmla="*/ 496 w 286"/>
                <a:gd name="T23" fmla="*/ 49 h 70"/>
                <a:gd name="T24" fmla="*/ 534 w 286"/>
                <a:gd name="T25" fmla="*/ 62 h 70"/>
                <a:gd name="T26" fmla="*/ 579 w 286"/>
                <a:gd name="T27" fmla="*/ 76 h 70"/>
                <a:gd name="T28" fmla="*/ 620 w 286"/>
                <a:gd name="T29" fmla="*/ 86 h 70"/>
                <a:gd name="T30" fmla="*/ 667 w 286"/>
                <a:gd name="T31" fmla="*/ 98 h 70"/>
                <a:gd name="T32" fmla="*/ 708 w 286"/>
                <a:gd name="T33" fmla="*/ 111 h 70"/>
                <a:gd name="T34" fmla="*/ 750 w 286"/>
                <a:gd name="T35" fmla="*/ 123 h 70"/>
                <a:gd name="T36" fmla="*/ 789 w 286"/>
                <a:gd name="T37" fmla="*/ 134 h 70"/>
                <a:gd name="T38" fmla="*/ 837 w 286"/>
                <a:gd name="T39" fmla="*/ 144 h 70"/>
                <a:gd name="T40" fmla="*/ 876 w 286"/>
                <a:gd name="T41" fmla="*/ 159 h 70"/>
                <a:gd name="T42" fmla="*/ 920 w 286"/>
                <a:gd name="T43" fmla="*/ 166 h 70"/>
                <a:gd name="T44" fmla="*/ 966 w 286"/>
                <a:gd name="T45" fmla="*/ 179 h 70"/>
                <a:gd name="T46" fmla="*/ 1008 w 286"/>
                <a:gd name="T47" fmla="*/ 187 h 70"/>
                <a:gd name="T48" fmla="*/ 1045 w 286"/>
                <a:gd name="T49" fmla="*/ 200 h 70"/>
                <a:gd name="T50" fmla="*/ 1090 w 286"/>
                <a:gd name="T51" fmla="*/ 204 h 70"/>
                <a:gd name="T52" fmla="*/ 1130 w 286"/>
                <a:gd name="T53" fmla="*/ 212 h 70"/>
                <a:gd name="T54" fmla="*/ 1177 w 286"/>
                <a:gd name="T55" fmla="*/ 217 h 70"/>
                <a:gd name="T56" fmla="*/ 1218 w 286"/>
                <a:gd name="T57" fmla="*/ 226 h 70"/>
                <a:gd name="T58" fmla="*/ 1257 w 286"/>
                <a:gd name="T59" fmla="*/ 228 h 70"/>
                <a:gd name="T60" fmla="*/ 1301 w 286"/>
                <a:gd name="T61" fmla="*/ 230 h 70"/>
                <a:gd name="T62" fmla="*/ 1344 w 286"/>
                <a:gd name="T63" fmla="*/ 23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70">
                  <a:moveTo>
                    <a:pt x="0" y="3"/>
                  </a:moveTo>
                  <a:lnTo>
                    <a:pt x="17" y="1"/>
                  </a:lnTo>
                  <a:lnTo>
                    <a:pt x="26" y="0"/>
                  </a:lnTo>
                  <a:lnTo>
                    <a:pt x="34" y="0"/>
                  </a:lnTo>
                  <a:lnTo>
                    <a:pt x="43" y="1"/>
                  </a:lnTo>
                  <a:lnTo>
                    <a:pt x="52" y="2"/>
                  </a:lnTo>
                  <a:lnTo>
                    <a:pt x="61" y="3"/>
                  </a:lnTo>
                  <a:lnTo>
                    <a:pt x="70" y="5"/>
                  </a:lnTo>
                  <a:lnTo>
                    <a:pt x="79" y="7"/>
                  </a:lnTo>
                  <a:lnTo>
                    <a:pt x="88" y="10"/>
                  </a:lnTo>
                  <a:lnTo>
                    <a:pt x="96" y="13"/>
                  </a:lnTo>
                  <a:lnTo>
                    <a:pt x="105" y="15"/>
                  </a:lnTo>
                  <a:lnTo>
                    <a:pt x="114" y="19"/>
                  </a:lnTo>
                  <a:lnTo>
                    <a:pt x="123" y="22"/>
                  </a:lnTo>
                  <a:lnTo>
                    <a:pt x="132" y="25"/>
                  </a:lnTo>
                  <a:lnTo>
                    <a:pt x="141" y="29"/>
                  </a:lnTo>
                  <a:lnTo>
                    <a:pt x="150" y="33"/>
                  </a:lnTo>
                  <a:lnTo>
                    <a:pt x="159" y="36"/>
                  </a:lnTo>
                  <a:lnTo>
                    <a:pt x="168" y="40"/>
                  </a:lnTo>
                  <a:lnTo>
                    <a:pt x="177" y="43"/>
                  </a:lnTo>
                  <a:lnTo>
                    <a:pt x="186" y="47"/>
                  </a:lnTo>
                  <a:lnTo>
                    <a:pt x="195" y="50"/>
                  </a:lnTo>
                  <a:lnTo>
                    <a:pt x="204" y="53"/>
                  </a:lnTo>
                  <a:lnTo>
                    <a:pt x="213" y="56"/>
                  </a:lnTo>
                  <a:lnTo>
                    <a:pt x="222" y="59"/>
                  </a:lnTo>
                  <a:lnTo>
                    <a:pt x="231" y="61"/>
                  </a:lnTo>
                  <a:lnTo>
                    <a:pt x="240" y="64"/>
                  </a:lnTo>
                  <a:lnTo>
                    <a:pt x="249" y="65"/>
                  </a:lnTo>
                  <a:lnTo>
                    <a:pt x="258" y="67"/>
                  </a:lnTo>
                  <a:lnTo>
                    <a:pt x="267" y="68"/>
                  </a:lnTo>
                  <a:lnTo>
                    <a:pt x="276" y="69"/>
                  </a:lnTo>
                  <a:lnTo>
                    <a:pt x="285" y="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Line 36"/>
            <p:cNvSpPr>
              <a:spLocks noChangeShapeType="1"/>
            </p:cNvSpPr>
            <p:nvPr/>
          </p:nvSpPr>
          <p:spPr bwMode="auto">
            <a:xfrm flipV="1">
              <a:off x="5047" y="3033"/>
              <a:ext cx="38" cy="1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02" name="Freeform 37"/>
            <p:cNvSpPr>
              <a:spLocks/>
            </p:cNvSpPr>
            <p:nvPr/>
          </p:nvSpPr>
          <p:spPr bwMode="auto">
            <a:xfrm>
              <a:off x="3269" y="1462"/>
              <a:ext cx="428" cy="442"/>
            </a:xfrm>
            <a:custGeom>
              <a:avLst/>
              <a:gdLst>
                <a:gd name="T0" fmla="*/ 47 w 366"/>
                <a:gd name="T1" fmla="*/ 1270 h 392"/>
                <a:gd name="T2" fmla="*/ 80 w 366"/>
                <a:gd name="T3" fmla="*/ 1246 h 392"/>
                <a:gd name="T4" fmla="*/ 122 w 366"/>
                <a:gd name="T5" fmla="*/ 1220 h 392"/>
                <a:gd name="T6" fmla="*/ 167 w 366"/>
                <a:gd name="T7" fmla="*/ 1195 h 392"/>
                <a:gd name="T8" fmla="*/ 207 w 366"/>
                <a:gd name="T9" fmla="*/ 1174 h 392"/>
                <a:gd name="T10" fmla="*/ 244 w 366"/>
                <a:gd name="T11" fmla="*/ 1148 h 392"/>
                <a:gd name="T12" fmla="*/ 284 w 366"/>
                <a:gd name="T13" fmla="*/ 1126 h 392"/>
                <a:gd name="T14" fmla="*/ 318 w 366"/>
                <a:gd name="T15" fmla="*/ 1103 h 392"/>
                <a:gd name="T16" fmla="*/ 357 w 366"/>
                <a:gd name="T17" fmla="*/ 1079 h 392"/>
                <a:gd name="T18" fmla="*/ 388 w 366"/>
                <a:gd name="T19" fmla="*/ 1047 h 392"/>
                <a:gd name="T20" fmla="*/ 417 w 366"/>
                <a:gd name="T21" fmla="*/ 1018 h 392"/>
                <a:gd name="T22" fmla="*/ 443 w 366"/>
                <a:gd name="T23" fmla="*/ 988 h 392"/>
                <a:gd name="T24" fmla="*/ 476 w 366"/>
                <a:gd name="T25" fmla="*/ 955 h 392"/>
                <a:gd name="T26" fmla="*/ 492 w 366"/>
                <a:gd name="T27" fmla="*/ 914 h 392"/>
                <a:gd name="T28" fmla="*/ 511 w 366"/>
                <a:gd name="T29" fmla="*/ 869 h 392"/>
                <a:gd name="T30" fmla="*/ 531 w 366"/>
                <a:gd name="T31" fmla="*/ 824 h 392"/>
                <a:gd name="T32" fmla="*/ 544 w 366"/>
                <a:gd name="T33" fmla="*/ 776 h 392"/>
                <a:gd name="T34" fmla="*/ 550 w 366"/>
                <a:gd name="T35" fmla="*/ 745 h 392"/>
                <a:gd name="T36" fmla="*/ 559 w 366"/>
                <a:gd name="T37" fmla="*/ 722 h 392"/>
                <a:gd name="T38" fmla="*/ 571 w 366"/>
                <a:gd name="T39" fmla="*/ 697 h 392"/>
                <a:gd name="T40" fmla="*/ 577 w 366"/>
                <a:gd name="T41" fmla="*/ 675 h 392"/>
                <a:gd name="T42" fmla="*/ 586 w 366"/>
                <a:gd name="T43" fmla="*/ 660 h 392"/>
                <a:gd name="T44" fmla="*/ 603 w 366"/>
                <a:gd name="T45" fmla="*/ 647 h 392"/>
                <a:gd name="T46" fmla="*/ 615 w 366"/>
                <a:gd name="T47" fmla="*/ 630 h 392"/>
                <a:gd name="T48" fmla="*/ 622 w 366"/>
                <a:gd name="T49" fmla="*/ 618 h 392"/>
                <a:gd name="T50" fmla="*/ 648 w 366"/>
                <a:gd name="T51" fmla="*/ 600 h 392"/>
                <a:gd name="T52" fmla="*/ 668 w 366"/>
                <a:gd name="T53" fmla="*/ 595 h 392"/>
                <a:gd name="T54" fmla="*/ 685 w 366"/>
                <a:gd name="T55" fmla="*/ 581 h 392"/>
                <a:gd name="T56" fmla="*/ 709 w 366"/>
                <a:gd name="T57" fmla="*/ 569 h 392"/>
                <a:gd name="T58" fmla="*/ 740 w 366"/>
                <a:gd name="T59" fmla="*/ 558 h 392"/>
                <a:gd name="T60" fmla="*/ 773 w 366"/>
                <a:gd name="T61" fmla="*/ 547 h 392"/>
                <a:gd name="T62" fmla="*/ 848 w 366"/>
                <a:gd name="T63" fmla="*/ 525 h 392"/>
                <a:gd name="T64" fmla="*/ 904 w 366"/>
                <a:gd name="T65" fmla="*/ 505 h 392"/>
                <a:gd name="T66" fmla="*/ 967 w 366"/>
                <a:gd name="T67" fmla="*/ 488 h 392"/>
                <a:gd name="T68" fmla="*/ 1020 w 366"/>
                <a:gd name="T69" fmla="*/ 472 h 392"/>
                <a:gd name="T70" fmla="*/ 1084 w 366"/>
                <a:gd name="T71" fmla="*/ 466 h 392"/>
                <a:gd name="T72" fmla="*/ 1150 w 366"/>
                <a:gd name="T73" fmla="*/ 448 h 392"/>
                <a:gd name="T74" fmla="*/ 1211 w 366"/>
                <a:gd name="T75" fmla="*/ 433 h 392"/>
                <a:gd name="T76" fmla="*/ 1273 w 366"/>
                <a:gd name="T77" fmla="*/ 417 h 392"/>
                <a:gd name="T78" fmla="*/ 1333 w 366"/>
                <a:gd name="T79" fmla="*/ 401 h 392"/>
                <a:gd name="T80" fmla="*/ 1395 w 366"/>
                <a:gd name="T81" fmla="*/ 384 h 392"/>
                <a:gd name="T82" fmla="*/ 1448 w 366"/>
                <a:gd name="T83" fmla="*/ 366 h 392"/>
                <a:gd name="T84" fmla="*/ 1504 w 366"/>
                <a:gd name="T85" fmla="*/ 342 h 392"/>
                <a:gd name="T86" fmla="*/ 1566 w 366"/>
                <a:gd name="T87" fmla="*/ 316 h 392"/>
                <a:gd name="T88" fmla="*/ 1613 w 366"/>
                <a:gd name="T89" fmla="*/ 290 h 392"/>
                <a:gd name="T90" fmla="*/ 1661 w 366"/>
                <a:gd name="T91" fmla="*/ 257 h 392"/>
                <a:gd name="T92" fmla="*/ 1697 w 366"/>
                <a:gd name="T93" fmla="*/ 226 h 392"/>
                <a:gd name="T94" fmla="*/ 1719 w 366"/>
                <a:gd name="T95" fmla="*/ 188 h 392"/>
                <a:gd name="T96" fmla="*/ 1731 w 366"/>
                <a:gd name="T97" fmla="*/ 177 h 392"/>
                <a:gd name="T98" fmla="*/ 1741 w 366"/>
                <a:gd name="T99" fmla="*/ 159 h 392"/>
                <a:gd name="T100" fmla="*/ 1746 w 366"/>
                <a:gd name="T101" fmla="*/ 139 h 392"/>
                <a:gd name="T102" fmla="*/ 1746 w 366"/>
                <a:gd name="T103" fmla="*/ 125 h 392"/>
                <a:gd name="T104" fmla="*/ 1746 w 366"/>
                <a:gd name="T105" fmla="*/ 109 h 392"/>
                <a:gd name="T106" fmla="*/ 1741 w 366"/>
                <a:gd name="T107" fmla="*/ 88 h 392"/>
                <a:gd name="T108" fmla="*/ 1731 w 366"/>
                <a:gd name="T109" fmla="*/ 77 h 392"/>
                <a:gd name="T110" fmla="*/ 1719 w 366"/>
                <a:gd name="T111" fmla="*/ 61 h 392"/>
                <a:gd name="T112" fmla="*/ 1708 w 366"/>
                <a:gd name="T113" fmla="*/ 53 h 392"/>
                <a:gd name="T114" fmla="*/ 1692 w 366"/>
                <a:gd name="T115" fmla="*/ 42 h 392"/>
                <a:gd name="T116" fmla="*/ 1673 w 366"/>
                <a:gd name="T117" fmla="*/ 29 h 392"/>
                <a:gd name="T118" fmla="*/ 1656 w 366"/>
                <a:gd name="T119" fmla="*/ 20 h 392"/>
                <a:gd name="T120" fmla="*/ 1631 w 366"/>
                <a:gd name="T121" fmla="*/ 3 h 392"/>
                <a:gd name="T122" fmla="*/ 1603 w 366"/>
                <a:gd name="T123" fmla="*/ 1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6" h="392">
                  <a:moveTo>
                    <a:pt x="0" y="391"/>
                  </a:moveTo>
                  <a:lnTo>
                    <a:pt x="9" y="382"/>
                  </a:lnTo>
                  <a:lnTo>
                    <a:pt x="13" y="378"/>
                  </a:lnTo>
                  <a:lnTo>
                    <a:pt x="17" y="375"/>
                  </a:lnTo>
                  <a:lnTo>
                    <a:pt x="22" y="371"/>
                  </a:lnTo>
                  <a:lnTo>
                    <a:pt x="26" y="367"/>
                  </a:lnTo>
                  <a:lnTo>
                    <a:pt x="30" y="363"/>
                  </a:lnTo>
                  <a:lnTo>
                    <a:pt x="35" y="360"/>
                  </a:lnTo>
                  <a:lnTo>
                    <a:pt x="39" y="357"/>
                  </a:lnTo>
                  <a:lnTo>
                    <a:pt x="43" y="353"/>
                  </a:lnTo>
                  <a:lnTo>
                    <a:pt x="47" y="350"/>
                  </a:lnTo>
                  <a:lnTo>
                    <a:pt x="51" y="346"/>
                  </a:lnTo>
                  <a:lnTo>
                    <a:pt x="55" y="343"/>
                  </a:lnTo>
                  <a:lnTo>
                    <a:pt x="59" y="339"/>
                  </a:lnTo>
                  <a:lnTo>
                    <a:pt x="63" y="336"/>
                  </a:lnTo>
                  <a:lnTo>
                    <a:pt x="67" y="332"/>
                  </a:lnTo>
                  <a:lnTo>
                    <a:pt x="71" y="328"/>
                  </a:lnTo>
                  <a:lnTo>
                    <a:pt x="74" y="325"/>
                  </a:lnTo>
                  <a:lnTo>
                    <a:pt x="78" y="321"/>
                  </a:lnTo>
                  <a:lnTo>
                    <a:pt x="81" y="316"/>
                  </a:lnTo>
                  <a:lnTo>
                    <a:pt x="84" y="312"/>
                  </a:lnTo>
                  <a:lnTo>
                    <a:pt x="87" y="307"/>
                  </a:lnTo>
                  <a:lnTo>
                    <a:pt x="90" y="303"/>
                  </a:lnTo>
                  <a:lnTo>
                    <a:pt x="93" y="298"/>
                  </a:lnTo>
                  <a:lnTo>
                    <a:pt x="96" y="293"/>
                  </a:lnTo>
                  <a:lnTo>
                    <a:pt x="99" y="287"/>
                  </a:lnTo>
                  <a:lnTo>
                    <a:pt x="101" y="281"/>
                  </a:lnTo>
                  <a:lnTo>
                    <a:pt x="103" y="275"/>
                  </a:lnTo>
                  <a:lnTo>
                    <a:pt x="105" y="269"/>
                  </a:lnTo>
                  <a:lnTo>
                    <a:pt x="107" y="262"/>
                  </a:lnTo>
                  <a:lnTo>
                    <a:pt x="109" y="255"/>
                  </a:lnTo>
                  <a:lnTo>
                    <a:pt x="111" y="248"/>
                  </a:lnTo>
                  <a:lnTo>
                    <a:pt x="113" y="238"/>
                  </a:lnTo>
                  <a:lnTo>
                    <a:pt x="114" y="233"/>
                  </a:lnTo>
                  <a:lnTo>
                    <a:pt x="115" y="229"/>
                  </a:lnTo>
                  <a:lnTo>
                    <a:pt x="115" y="225"/>
                  </a:lnTo>
                  <a:lnTo>
                    <a:pt x="117" y="221"/>
                  </a:lnTo>
                  <a:lnTo>
                    <a:pt x="117" y="217"/>
                  </a:lnTo>
                  <a:lnTo>
                    <a:pt x="118" y="214"/>
                  </a:lnTo>
                  <a:lnTo>
                    <a:pt x="119" y="210"/>
                  </a:lnTo>
                  <a:lnTo>
                    <a:pt x="120" y="207"/>
                  </a:lnTo>
                  <a:lnTo>
                    <a:pt x="121" y="204"/>
                  </a:lnTo>
                  <a:lnTo>
                    <a:pt x="122" y="201"/>
                  </a:lnTo>
                  <a:lnTo>
                    <a:pt x="123" y="199"/>
                  </a:lnTo>
                  <a:lnTo>
                    <a:pt x="125" y="196"/>
                  </a:lnTo>
                  <a:lnTo>
                    <a:pt x="126" y="194"/>
                  </a:lnTo>
                  <a:lnTo>
                    <a:pt x="127" y="192"/>
                  </a:lnTo>
                  <a:lnTo>
                    <a:pt x="128" y="190"/>
                  </a:lnTo>
                  <a:lnTo>
                    <a:pt x="130" y="187"/>
                  </a:lnTo>
                  <a:lnTo>
                    <a:pt x="131" y="186"/>
                  </a:lnTo>
                  <a:lnTo>
                    <a:pt x="133" y="184"/>
                  </a:lnTo>
                  <a:lnTo>
                    <a:pt x="135" y="182"/>
                  </a:lnTo>
                  <a:lnTo>
                    <a:pt x="137" y="180"/>
                  </a:lnTo>
                  <a:lnTo>
                    <a:pt x="139" y="178"/>
                  </a:lnTo>
                  <a:lnTo>
                    <a:pt x="141" y="177"/>
                  </a:lnTo>
                  <a:lnTo>
                    <a:pt x="144" y="175"/>
                  </a:lnTo>
                  <a:lnTo>
                    <a:pt x="147" y="173"/>
                  </a:lnTo>
                  <a:lnTo>
                    <a:pt x="149" y="171"/>
                  </a:lnTo>
                  <a:lnTo>
                    <a:pt x="152" y="169"/>
                  </a:lnTo>
                  <a:lnTo>
                    <a:pt x="155" y="168"/>
                  </a:lnTo>
                  <a:lnTo>
                    <a:pt x="159" y="166"/>
                  </a:lnTo>
                  <a:lnTo>
                    <a:pt x="162" y="164"/>
                  </a:lnTo>
                  <a:lnTo>
                    <a:pt x="166" y="162"/>
                  </a:lnTo>
                  <a:lnTo>
                    <a:pt x="177" y="157"/>
                  </a:lnTo>
                  <a:lnTo>
                    <a:pt x="183" y="154"/>
                  </a:lnTo>
                  <a:lnTo>
                    <a:pt x="189" y="152"/>
                  </a:lnTo>
                  <a:lnTo>
                    <a:pt x="195" y="149"/>
                  </a:lnTo>
                  <a:lnTo>
                    <a:pt x="202" y="147"/>
                  </a:lnTo>
                  <a:lnTo>
                    <a:pt x="208" y="145"/>
                  </a:lnTo>
                  <a:lnTo>
                    <a:pt x="214" y="143"/>
                  </a:lnTo>
                  <a:lnTo>
                    <a:pt x="221" y="141"/>
                  </a:lnTo>
                  <a:lnTo>
                    <a:pt x="227" y="139"/>
                  </a:lnTo>
                  <a:lnTo>
                    <a:pt x="234" y="137"/>
                  </a:lnTo>
                  <a:lnTo>
                    <a:pt x="240" y="135"/>
                  </a:lnTo>
                  <a:lnTo>
                    <a:pt x="247" y="132"/>
                  </a:lnTo>
                  <a:lnTo>
                    <a:pt x="253" y="130"/>
                  </a:lnTo>
                  <a:lnTo>
                    <a:pt x="260" y="128"/>
                  </a:lnTo>
                  <a:lnTo>
                    <a:pt x="266" y="126"/>
                  </a:lnTo>
                  <a:lnTo>
                    <a:pt x="273" y="123"/>
                  </a:lnTo>
                  <a:lnTo>
                    <a:pt x="279" y="121"/>
                  </a:lnTo>
                  <a:lnTo>
                    <a:pt x="285" y="118"/>
                  </a:lnTo>
                  <a:lnTo>
                    <a:pt x="292" y="115"/>
                  </a:lnTo>
                  <a:lnTo>
                    <a:pt x="298" y="113"/>
                  </a:lnTo>
                  <a:lnTo>
                    <a:pt x="304" y="109"/>
                  </a:lnTo>
                  <a:lnTo>
                    <a:pt x="310" y="106"/>
                  </a:lnTo>
                  <a:lnTo>
                    <a:pt x="315" y="103"/>
                  </a:lnTo>
                  <a:lnTo>
                    <a:pt x="321" y="99"/>
                  </a:lnTo>
                  <a:lnTo>
                    <a:pt x="327" y="95"/>
                  </a:lnTo>
                  <a:lnTo>
                    <a:pt x="332" y="91"/>
                  </a:lnTo>
                  <a:lnTo>
                    <a:pt x="337" y="87"/>
                  </a:lnTo>
                  <a:lnTo>
                    <a:pt x="342" y="82"/>
                  </a:lnTo>
                  <a:lnTo>
                    <a:pt x="347" y="77"/>
                  </a:lnTo>
                  <a:lnTo>
                    <a:pt x="352" y="72"/>
                  </a:lnTo>
                  <a:lnTo>
                    <a:pt x="356" y="67"/>
                  </a:lnTo>
                  <a:lnTo>
                    <a:pt x="359" y="61"/>
                  </a:lnTo>
                  <a:lnTo>
                    <a:pt x="360" y="57"/>
                  </a:lnTo>
                  <a:lnTo>
                    <a:pt x="361" y="55"/>
                  </a:lnTo>
                  <a:lnTo>
                    <a:pt x="362" y="52"/>
                  </a:lnTo>
                  <a:lnTo>
                    <a:pt x="363" y="49"/>
                  </a:lnTo>
                  <a:lnTo>
                    <a:pt x="364" y="47"/>
                  </a:lnTo>
                  <a:lnTo>
                    <a:pt x="364" y="44"/>
                  </a:lnTo>
                  <a:lnTo>
                    <a:pt x="365" y="41"/>
                  </a:lnTo>
                  <a:lnTo>
                    <a:pt x="365" y="39"/>
                  </a:lnTo>
                  <a:lnTo>
                    <a:pt x="365" y="37"/>
                  </a:lnTo>
                  <a:lnTo>
                    <a:pt x="365" y="34"/>
                  </a:lnTo>
                  <a:lnTo>
                    <a:pt x="365" y="32"/>
                  </a:lnTo>
                  <a:lnTo>
                    <a:pt x="364" y="30"/>
                  </a:lnTo>
                  <a:lnTo>
                    <a:pt x="364" y="27"/>
                  </a:lnTo>
                  <a:lnTo>
                    <a:pt x="363" y="25"/>
                  </a:lnTo>
                  <a:lnTo>
                    <a:pt x="362" y="23"/>
                  </a:lnTo>
                  <a:lnTo>
                    <a:pt x="361" y="21"/>
                  </a:lnTo>
                  <a:lnTo>
                    <a:pt x="360" y="19"/>
                  </a:lnTo>
                  <a:lnTo>
                    <a:pt x="359" y="17"/>
                  </a:lnTo>
                  <a:lnTo>
                    <a:pt x="357" y="16"/>
                  </a:lnTo>
                  <a:lnTo>
                    <a:pt x="356" y="14"/>
                  </a:lnTo>
                  <a:lnTo>
                    <a:pt x="354" y="12"/>
                  </a:lnTo>
                  <a:lnTo>
                    <a:pt x="353" y="11"/>
                  </a:lnTo>
                  <a:lnTo>
                    <a:pt x="350" y="9"/>
                  </a:lnTo>
                  <a:lnTo>
                    <a:pt x="348" y="8"/>
                  </a:lnTo>
                  <a:lnTo>
                    <a:pt x="346" y="6"/>
                  </a:lnTo>
                  <a:lnTo>
                    <a:pt x="343" y="5"/>
                  </a:lnTo>
                  <a:lnTo>
                    <a:pt x="341" y="3"/>
                  </a:lnTo>
                  <a:lnTo>
                    <a:pt x="338" y="2"/>
                  </a:lnTo>
                  <a:lnTo>
                    <a:pt x="335" y="1"/>
                  </a:lnTo>
                  <a:lnTo>
                    <a:pt x="333"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3" name="Freeform 38"/>
            <p:cNvSpPr>
              <a:spLocks/>
            </p:cNvSpPr>
            <p:nvPr/>
          </p:nvSpPr>
          <p:spPr bwMode="auto">
            <a:xfrm>
              <a:off x="3398" y="1811"/>
              <a:ext cx="604" cy="362"/>
            </a:xfrm>
            <a:custGeom>
              <a:avLst/>
              <a:gdLst>
                <a:gd name="T0" fmla="*/ 90 w 516"/>
                <a:gd name="T1" fmla="*/ 551 h 321"/>
                <a:gd name="T2" fmla="*/ 169 w 516"/>
                <a:gd name="T3" fmla="*/ 530 h 321"/>
                <a:gd name="T4" fmla="*/ 234 w 516"/>
                <a:gd name="T5" fmla="*/ 505 h 321"/>
                <a:gd name="T6" fmla="*/ 293 w 516"/>
                <a:gd name="T7" fmla="*/ 470 h 321"/>
                <a:gd name="T8" fmla="*/ 343 w 516"/>
                <a:gd name="T9" fmla="*/ 434 h 321"/>
                <a:gd name="T10" fmla="*/ 387 w 516"/>
                <a:gd name="T11" fmla="*/ 391 h 321"/>
                <a:gd name="T12" fmla="*/ 428 w 516"/>
                <a:gd name="T13" fmla="*/ 347 h 321"/>
                <a:gd name="T14" fmla="*/ 476 w 516"/>
                <a:gd name="T15" fmla="*/ 306 h 321"/>
                <a:gd name="T16" fmla="*/ 516 w 516"/>
                <a:gd name="T17" fmla="*/ 266 h 321"/>
                <a:gd name="T18" fmla="*/ 571 w 516"/>
                <a:gd name="T19" fmla="*/ 229 h 321"/>
                <a:gd name="T20" fmla="*/ 643 w 516"/>
                <a:gd name="T21" fmla="*/ 200 h 321"/>
                <a:gd name="T22" fmla="*/ 718 w 516"/>
                <a:gd name="T23" fmla="*/ 177 h 321"/>
                <a:gd name="T24" fmla="*/ 817 w 516"/>
                <a:gd name="T25" fmla="*/ 142 h 321"/>
                <a:gd name="T26" fmla="*/ 933 w 516"/>
                <a:gd name="T27" fmla="*/ 112 h 321"/>
                <a:gd name="T28" fmla="*/ 1066 w 516"/>
                <a:gd name="T29" fmla="*/ 78 h 321"/>
                <a:gd name="T30" fmla="*/ 1196 w 516"/>
                <a:gd name="T31" fmla="*/ 48 h 321"/>
                <a:gd name="T32" fmla="*/ 1329 w 516"/>
                <a:gd name="T33" fmla="*/ 26 h 321"/>
                <a:gd name="T34" fmla="*/ 1451 w 516"/>
                <a:gd name="T35" fmla="*/ 2 h 321"/>
                <a:gd name="T36" fmla="*/ 1553 w 516"/>
                <a:gd name="T37" fmla="*/ 0 h 321"/>
                <a:gd name="T38" fmla="*/ 1639 w 516"/>
                <a:gd name="T39" fmla="*/ 1 h 321"/>
                <a:gd name="T40" fmla="*/ 1676 w 516"/>
                <a:gd name="T41" fmla="*/ 20 h 321"/>
                <a:gd name="T42" fmla="*/ 1743 w 516"/>
                <a:gd name="T43" fmla="*/ 87 h 321"/>
                <a:gd name="T44" fmla="*/ 1782 w 516"/>
                <a:gd name="T45" fmla="*/ 145 h 321"/>
                <a:gd name="T46" fmla="*/ 1818 w 516"/>
                <a:gd name="T47" fmla="*/ 209 h 321"/>
                <a:gd name="T48" fmla="*/ 1859 w 516"/>
                <a:gd name="T49" fmla="*/ 280 h 321"/>
                <a:gd name="T50" fmla="*/ 1894 w 516"/>
                <a:gd name="T51" fmla="*/ 352 h 321"/>
                <a:gd name="T52" fmla="*/ 1929 w 516"/>
                <a:gd name="T53" fmla="*/ 424 h 321"/>
                <a:gd name="T54" fmla="*/ 1975 w 516"/>
                <a:gd name="T55" fmla="*/ 497 h 321"/>
                <a:gd name="T56" fmla="*/ 2018 w 516"/>
                <a:gd name="T57" fmla="*/ 570 h 321"/>
                <a:gd name="T58" fmla="*/ 2066 w 516"/>
                <a:gd name="T59" fmla="*/ 632 h 321"/>
                <a:gd name="T60" fmla="*/ 2123 w 516"/>
                <a:gd name="T61" fmla="*/ 697 h 321"/>
                <a:gd name="T62" fmla="*/ 2173 w 516"/>
                <a:gd name="T63" fmla="*/ 744 h 321"/>
                <a:gd name="T64" fmla="*/ 2204 w 516"/>
                <a:gd name="T65" fmla="*/ 759 h 321"/>
                <a:gd name="T66" fmla="*/ 2235 w 516"/>
                <a:gd name="T67" fmla="*/ 759 h 321"/>
                <a:gd name="T68" fmla="*/ 2266 w 516"/>
                <a:gd name="T69" fmla="*/ 757 h 321"/>
                <a:gd name="T70" fmla="*/ 2292 w 516"/>
                <a:gd name="T71" fmla="*/ 748 h 321"/>
                <a:gd name="T72" fmla="*/ 2314 w 516"/>
                <a:gd name="T73" fmla="*/ 740 h 321"/>
                <a:gd name="T74" fmla="*/ 2341 w 516"/>
                <a:gd name="T75" fmla="*/ 739 h 321"/>
                <a:gd name="T76" fmla="*/ 2369 w 516"/>
                <a:gd name="T77" fmla="*/ 740 h 321"/>
                <a:gd name="T78" fmla="*/ 2397 w 516"/>
                <a:gd name="T79" fmla="*/ 757 h 321"/>
                <a:gd name="T80" fmla="*/ 2424 w 516"/>
                <a:gd name="T81" fmla="*/ 784 h 321"/>
                <a:gd name="T82" fmla="*/ 2453 w 516"/>
                <a:gd name="T83" fmla="*/ 824 h 321"/>
                <a:gd name="T84" fmla="*/ 2464 w 516"/>
                <a:gd name="T85" fmla="*/ 853 h 321"/>
                <a:gd name="T86" fmla="*/ 2468 w 516"/>
                <a:gd name="T87" fmla="*/ 873 h 321"/>
                <a:gd name="T88" fmla="*/ 2473 w 516"/>
                <a:gd name="T89" fmla="*/ 897 h 321"/>
                <a:gd name="T90" fmla="*/ 2473 w 516"/>
                <a:gd name="T91" fmla="*/ 919 h 321"/>
                <a:gd name="T92" fmla="*/ 2473 w 516"/>
                <a:gd name="T93" fmla="*/ 945 h 321"/>
                <a:gd name="T94" fmla="*/ 2468 w 516"/>
                <a:gd name="T95" fmla="*/ 966 h 321"/>
                <a:gd name="T96" fmla="*/ 2468 w 516"/>
                <a:gd name="T97" fmla="*/ 997 h 321"/>
                <a:gd name="T98" fmla="*/ 2473 w 516"/>
                <a:gd name="T99" fmla="*/ 1017 h 321"/>
                <a:gd name="T100" fmla="*/ 2475 w 516"/>
                <a:gd name="T101" fmla="*/ 1042 h 321"/>
                <a:gd name="T102" fmla="*/ 2489 w 516"/>
                <a:gd name="T103" fmla="*/ 1066 h 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6" h="321">
                  <a:moveTo>
                    <a:pt x="0" y="168"/>
                  </a:moveTo>
                  <a:lnTo>
                    <a:pt x="13" y="167"/>
                  </a:lnTo>
                  <a:lnTo>
                    <a:pt x="19" y="166"/>
                  </a:lnTo>
                  <a:lnTo>
                    <a:pt x="25" y="164"/>
                  </a:lnTo>
                  <a:lnTo>
                    <a:pt x="30" y="162"/>
                  </a:lnTo>
                  <a:lnTo>
                    <a:pt x="35" y="160"/>
                  </a:lnTo>
                  <a:lnTo>
                    <a:pt x="40" y="158"/>
                  </a:lnTo>
                  <a:lnTo>
                    <a:pt x="45" y="155"/>
                  </a:lnTo>
                  <a:lnTo>
                    <a:pt x="49" y="152"/>
                  </a:lnTo>
                  <a:lnTo>
                    <a:pt x="53" y="149"/>
                  </a:lnTo>
                  <a:lnTo>
                    <a:pt x="57" y="146"/>
                  </a:lnTo>
                  <a:lnTo>
                    <a:pt x="61" y="142"/>
                  </a:lnTo>
                  <a:lnTo>
                    <a:pt x="64" y="138"/>
                  </a:lnTo>
                  <a:lnTo>
                    <a:pt x="68" y="134"/>
                  </a:lnTo>
                  <a:lnTo>
                    <a:pt x="71" y="130"/>
                  </a:lnTo>
                  <a:lnTo>
                    <a:pt x="74" y="126"/>
                  </a:lnTo>
                  <a:lnTo>
                    <a:pt x="77" y="122"/>
                  </a:lnTo>
                  <a:lnTo>
                    <a:pt x="80" y="118"/>
                  </a:lnTo>
                  <a:lnTo>
                    <a:pt x="83" y="114"/>
                  </a:lnTo>
                  <a:lnTo>
                    <a:pt x="86" y="109"/>
                  </a:lnTo>
                  <a:lnTo>
                    <a:pt x="89" y="105"/>
                  </a:lnTo>
                  <a:lnTo>
                    <a:pt x="92" y="100"/>
                  </a:lnTo>
                  <a:lnTo>
                    <a:pt x="95" y="96"/>
                  </a:lnTo>
                  <a:lnTo>
                    <a:pt x="98" y="92"/>
                  </a:lnTo>
                  <a:lnTo>
                    <a:pt x="101" y="88"/>
                  </a:lnTo>
                  <a:lnTo>
                    <a:pt x="104" y="84"/>
                  </a:lnTo>
                  <a:lnTo>
                    <a:pt x="108" y="80"/>
                  </a:lnTo>
                  <a:lnTo>
                    <a:pt x="111" y="76"/>
                  </a:lnTo>
                  <a:lnTo>
                    <a:pt x="114" y="72"/>
                  </a:lnTo>
                  <a:lnTo>
                    <a:pt x="118" y="69"/>
                  </a:lnTo>
                  <a:lnTo>
                    <a:pt x="122" y="66"/>
                  </a:lnTo>
                  <a:lnTo>
                    <a:pt x="126" y="63"/>
                  </a:lnTo>
                  <a:lnTo>
                    <a:pt x="133" y="59"/>
                  </a:lnTo>
                  <a:lnTo>
                    <a:pt x="137" y="57"/>
                  </a:lnTo>
                  <a:lnTo>
                    <a:pt x="142" y="54"/>
                  </a:lnTo>
                  <a:lnTo>
                    <a:pt x="148" y="52"/>
                  </a:lnTo>
                  <a:lnTo>
                    <a:pt x="154" y="49"/>
                  </a:lnTo>
                  <a:lnTo>
                    <a:pt x="161" y="46"/>
                  </a:lnTo>
                  <a:lnTo>
                    <a:pt x="169" y="43"/>
                  </a:lnTo>
                  <a:lnTo>
                    <a:pt x="176" y="40"/>
                  </a:lnTo>
                  <a:lnTo>
                    <a:pt x="185" y="37"/>
                  </a:lnTo>
                  <a:lnTo>
                    <a:pt x="193" y="34"/>
                  </a:lnTo>
                  <a:lnTo>
                    <a:pt x="202" y="30"/>
                  </a:lnTo>
                  <a:lnTo>
                    <a:pt x="211" y="27"/>
                  </a:lnTo>
                  <a:lnTo>
                    <a:pt x="220" y="24"/>
                  </a:lnTo>
                  <a:lnTo>
                    <a:pt x="230" y="21"/>
                  </a:lnTo>
                  <a:lnTo>
                    <a:pt x="239" y="18"/>
                  </a:lnTo>
                  <a:lnTo>
                    <a:pt x="248" y="15"/>
                  </a:lnTo>
                  <a:lnTo>
                    <a:pt x="258" y="13"/>
                  </a:lnTo>
                  <a:lnTo>
                    <a:pt x="267" y="10"/>
                  </a:lnTo>
                  <a:lnTo>
                    <a:pt x="276" y="8"/>
                  </a:lnTo>
                  <a:lnTo>
                    <a:pt x="284" y="6"/>
                  </a:lnTo>
                  <a:lnTo>
                    <a:pt x="293" y="4"/>
                  </a:lnTo>
                  <a:lnTo>
                    <a:pt x="301" y="2"/>
                  </a:lnTo>
                  <a:lnTo>
                    <a:pt x="309" y="1"/>
                  </a:lnTo>
                  <a:lnTo>
                    <a:pt x="316" y="0"/>
                  </a:lnTo>
                  <a:lnTo>
                    <a:pt x="322" y="0"/>
                  </a:lnTo>
                  <a:lnTo>
                    <a:pt x="328" y="0"/>
                  </a:lnTo>
                  <a:lnTo>
                    <a:pt x="334" y="0"/>
                  </a:lnTo>
                  <a:lnTo>
                    <a:pt x="339" y="1"/>
                  </a:lnTo>
                  <a:lnTo>
                    <a:pt x="343" y="2"/>
                  </a:lnTo>
                  <a:lnTo>
                    <a:pt x="346" y="4"/>
                  </a:lnTo>
                  <a:lnTo>
                    <a:pt x="348" y="6"/>
                  </a:lnTo>
                  <a:lnTo>
                    <a:pt x="355" y="15"/>
                  </a:lnTo>
                  <a:lnTo>
                    <a:pt x="358" y="20"/>
                  </a:lnTo>
                  <a:lnTo>
                    <a:pt x="361" y="26"/>
                  </a:lnTo>
                  <a:lnTo>
                    <a:pt x="364" y="32"/>
                  </a:lnTo>
                  <a:lnTo>
                    <a:pt x="366" y="37"/>
                  </a:lnTo>
                  <a:lnTo>
                    <a:pt x="369" y="44"/>
                  </a:lnTo>
                  <a:lnTo>
                    <a:pt x="372" y="50"/>
                  </a:lnTo>
                  <a:lnTo>
                    <a:pt x="374" y="56"/>
                  </a:lnTo>
                  <a:lnTo>
                    <a:pt x="377" y="63"/>
                  </a:lnTo>
                  <a:lnTo>
                    <a:pt x="380" y="70"/>
                  </a:lnTo>
                  <a:lnTo>
                    <a:pt x="382" y="77"/>
                  </a:lnTo>
                  <a:lnTo>
                    <a:pt x="385" y="84"/>
                  </a:lnTo>
                  <a:lnTo>
                    <a:pt x="387" y="91"/>
                  </a:lnTo>
                  <a:lnTo>
                    <a:pt x="390" y="98"/>
                  </a:lnTo>
                  <a:lnTo>
                    <a:pt x="392" y="106"/>
                  </a:lnTo>
                  <a:lnTo>
                    <a:pt x="395" y="113"/>
                  </a:lnTo>
                  <a:lnTo>
                    <a:pt x="398" y="120"/>
                  </a:lnTo>
                  <a:lnTo>
                    <a:pt x="400" y="128"/>
                  </a:lnTo>
                  <a:lnTo>
                    <a:pt x="403" y="135"/>
                  </a:lnTo>
                  <a:lnTo>
                    <a:pt x="406" y="142"/>
                  </a:lnTo>
                  <a:lnTo>
                    <a:pt x="408" y="150"/>
                  </a:lnTo>
                  <a:lnTo>
                    <a:pt x="411" y="157"/>
                  </a:lnTo>
                  <a:lnTo>
                    <a:pt x="414" y="164"/>
                  </a:lnTo>
                  <a:lnTo>
                    <a:pt x="418" y="171"/>
                  </a:lnTo>
                  <a:lnTo>
                    <a:pt x="421" y="178"/>
                  </a:lnTo>
                  <a:lnTo>
                    <a:pt x="424" y="184"/>
                  </a:lnTo>
                  <a:lnTo>
                    <a:pt x="428" y="191"/>
                  </a:lnTo>
                  <a:lnTo>
                    <a:pt x="431" y="197"/>
                  </a:lnTo>
                  <a:lnTo>
                    <a:pt x="435" y="204"/>
                  </a:lnTo>
                  <a:lnTo>
                    <a:pt x="439" y="210"/>
                  </a:lnTo>
                  <a:lnTo>
                    <a:pt x="443" y="216"/>
                  </a:lnTo>
                  <a:lnTo>
                    <a:pt x="448" y="221"/>
                  </a:lnTo>
                  <a:lnTo>
                    <a:pt x="450" y="224"/>
                  </a:lnTo>
                  <a:lnTo>
                    <a:pt x="453" y="225"/>
                  </a:lnTo>
                  <a:lnTo>
                    <a:pt x="455" y="227"/>
                  </a:lnTo>
                  <a:lnTo>
                    <a:pt x="457" y="228"/>
                  </a:lnTo>
                  <a:lnTo>
                    <a:pt x="459" y="228"/>
                  </a:lnTo>
                  <a:lnTo>
                    <a:pt x="461" y="228"/>
                  </a:lnTo>
                  <a:lnTo>
                    <a:pt x="463" y="228"/>
                  </a:lnTo>
                  <a:lnTo>
                    <a:pt x="465" y="228"/>
                  </a:lnTo>
                  <a:lnTo>
                    <a:pt x="467" y="228"/>
                  </a:lnTo>
                  <a:lnTo>
                    <a:pt x="469" y="227"/>
                  </a:lnTo>
                  <a:lnTo>
                    <a:pt x="470" y="227"/>
                  </a:lnTo>
                  <a:lnTo>
                    <a:pt x="472" y="226"/>
                  </a:lnTo>
                  <a:lnTo>
                    <a:pt x="474" y="225"/>
                  </a:lnTo>
                  <a:lnTo>
                    <a:pt x="476" y="224"/>
                  </a:lnTo>
                  <a:lnTo>
                    <a:pt x="478" y="224"/>
                  </a:lnTo>
                  <a:lnTo>
                    <a:pt x="479" y="223"/>
                  </a:lnTo>
                  <a:lnTo>
                    <a:pt x="481" y="222"/>
                  </a:lnTo>
                  <a:lnTo>
                    <a:pt x="483" y="222"/>
                  </a:lnTo>
                  <a:lnTo>
                    <a:pt x="484" y="222"/>
                  </a:lnTo>
                  <a:lnTo>
                    <a:pt x="486" y="222"/>
                  </a:lnTo>
                  <a:lnTo>
                    <a:pt x="488" y="222"/>
                  </a:lnTo>
                  <a:lnTo>
                    <a:pt x="490" y="223"/>
                  </a:lnTo>
                  <a:lnTo>
                    <a:pt x="492" y="224"/>
                  </a:lnTo>
                  <a:lnTo>
                    <a:pt x="494" y="225"/>
                  </a:lnTo>
                  <a:lnTo>
                    <a:pt x="496" y="227"/>
                  </a:lnTo>
                  <a:lnTo>
                    <a:pt x="498" y="229"/>
                  </a:lnTo>
                  <a:lnTo>
                    <a:pt x="500" y="232"/>
                  </a:lnTo>
                  <a:lnTo>
                    <a:pt x="502" y="235"/>
                  </a:lnTo>
                  <a:lnTo>
                    <a:pt x="504" y="239"/>
                  </a:lnTo>
                  <a:lnTo>
                    <a:pt x="507" y="244"/>
                  </a:lnTo>
                  <a:lnTo>
                    <a:pt x="508" y="248"/>
                  </a:lnTo>
                  <a:lnTo>
                    <a:pt x="509" y="250"/>
                  </a:lnTo>
                  <a:lnTo>
                    <a:pt x="510" y="252"/>
                  </a:lnTo>
                  <a:lnTo>
                    <a:pt x="510" y="255"/>
                  </a:lnTo>
                  <a:lnTo>
                    <a:pt x="510" y="257"/>
                  </a:lnTo>
                  <a:lnTo>
                    <a:pt x="511" y="260"/>
                  </a:lnTo>
                  <a:lnTo>
                    <a:pt x="511" y="262"/>
                  </a:lnTo>
                  <a:lnTo>
                    <a:pt x="511" y="264"/>
                  </a:lnTo>
                  <a:lnTo>
                    <a:pt x="512" y="266"/>
                  </a:lnTo>
                  <a:lnTo>
                    <a:pt x="512" y="269"/>
                  </a:lnTo>
                  <a:lnTo>
                    <a:pt x="512" y="272"/>
                  </a:lnTo>
                  <a:lnTo>
                    <a:pt x="512" y="274"/>
                  </a:lnTo>
                  <a:lnTo>
                    <a:pt x="512" y="276"/>
                  </a:lnTo>
                  <a:lnTo>
                    <a:pt x="512" y="279"/>
                  </a:lnTo>
                  <a:lnTo>
                    <a:pt x="512" y="282"/>
                  </a:lnTo>
                  <a:lnTo>
                    <a:pt x="512" y="284"/>
                  </a:lnTo>
                  <a:lnTo>
                    <a:pt x="511" y="286"/>
                  </a:lnTo>
                  <a:lnTo>
                    <a:pt x="511" y="289"/>
                  </a:lnTo>
                  <a:lnTo>
                    <a:pt x="511" y="291"/>
                  </a:lnTo>
                  <a:lnTo>
                    <a:pt x="511" y="294"/>
                  </a:lnTo>
                  <a:lnTo>
                    <a:pt x="511" y="296"/>
                  </a:lnTo>
                  <a:lnTo>
                    <a:pt x="511" y="299"/>
                  </a:lnTo>
                  <a:lnTo>
                    <a:pt x="512" y="301"/>
                  </a:lnTo>
                  <a:lnTo>
                    <a:pt x="512" y="304"/>
                  </a:lnTo>
                  <a:lnTo>
                    <a:pt x="512" y="306"/>
                  </a:lnTo>
                  <a:lnTo>
                    <a:pt x="512" y="308"/>
                  </a:lnTo>
                  <a:lnTo>
                    <a:pt x="512" y="311"/>
                  </a:lnTo>
                  <a:lnTo>
                    <a:pt x="513" y="313"/>
                  </a:lnTo>
                  <a:lnTo>
                    <a:pt x="513" y="316"/>
                  </a:lnTo>
                  <a:lnTo>
                    <a:pt x="514" y="318"/>
                  </a:lnTo>
                  <a:lnTo>
                    <a:pt x="515" y="32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4" name="Freeform 39"/>
            <p:cNvSpPr>
              <a:spLocks/>
            </p:cNvSpPr>
            <p:nvPr/>
          </p:nvSpPr>
          <p:spPr bwMode="auto">
            <a:xfrm>
              <a:off x="3241" y="2344"/>
              <a:ext cx="177" cy="303"/>
            </a:xfrm>
            <a:custGeom>
              <a:avLst/>
              <a:gdLst>
                <a:gd name="T0" fmla="*/ 0 w 152"/>
                <a:gd name="T1" fmla="*/ 0 h 268"/>
                <a:gd name="T2" fmla="*/ 35 w 152"/>
                <a:gd name="T3" fmla="*/ 58 h 268"/>
                <a:gd name="T4" fmla="*/ 57 w 152"/>
                <a:gd name="T5" fmla="*/ 86 h 268"/>
                <a:gd name="T6" fmla="*/ 80 w 152"/>
                <a:gd name="T7" fmla="*/ 110 h 268"/>
                <a:gd name="T8" fmla="*/ 105 w 152"/>
                <a:gd name="T9" fmla="*/ 139 h 268"/>
                <a:gd name="T10" fmla="*/ 126 w 152"/>
                <a:gd name="T11" fmla="*/ 159 h 268"/>
                <a:gd name="T12" fmla="*/ 160 w 152"/>
                <a:gd name="T13" fmla="*/ 184 h 268"/>
                <a:gd name="T14" fmla="*/ 179 w 152"/>
                <a:gd name="T15" fmla="*/ 208 h 268"/>
                <a:gd name="T16" fmla="*/ 208 w 152"/>
                <a:gd name="T17" fmla="*/ 231 h 268"/>
                <a:gd name="T18" fmla="*/ 232 w 152"/>
                <a:gd name="T19" fmla="*/ 257 h 268"/>
                <a:gd name="T20" fmla="*/ 261 w 152"/>
                <a:gd name="T21" fmla="*/ 284 h 268"/>
                <a:gd name="T22" fmla="*/ 288 w 152"/>
                <a:gd name="T23" fmla="*/ 305 h 268"/>
                <a:gd name="T24" fmla="*/ 314 w 152"/>
                <a:gd name="T25" fmla="*/ 323 h 268"/>
                <a:gd name="T26" fmla="*/ 344 w 152"/>
                <a:gd name="T27" fmla="*/ 348 h 268"/>
                <a:gd name="T28" fmla="*/ 368 w 152"/>
                <a:gd name="T29" fmla="*/ 372 h 268"/>
                <a:gd name="T30" fmla="*/ 401 w 152"/>
                <a:gd name="T31" fmla="*/ 396 h 268"/>
                <a:gd name="T32" fmla="*/ 424 w 152"/>
                <a:gd name="T33" fmla="*/ 421 h 268"/>
                <a:gd name="T34" fmla="*/ 451 w 152"/>
                <a:gd name="T35" fmla="*/ 448 h 268"/>
                <a:gd name="T36" fmla="*/ 472 w 152"/>
                <a:gd name="T37" fmla="*/ 468 h 268"/>
                <a:gd name="T38" fmla="*/ 500 w 152"/>
                <a:gd name="T39" fmla="*/ 493 h 268"/>
                <a:gd name="T40" fmla="*/ 525 w 152"/>
                <a:gd name="T41" fmla="*/ 525 h 268"/>
                <a:gd name="T42" fmla="*/ 547 w 152"/>
                <a:gd name="T43" fmla="*/ 554 h 268"/>
                <a:gd name="T44" fmla="*/ 569 w 152"/>
                <a:gd name="T45" fmla="*/ 578 h 268"/>
                <a:gd name="T46" fmla="*/ 588 w 152"/>
                <a:gd name="T47" fmla="*/ 609 h 268"/>
                <a:gd name="T48" fmla="*/ 603 w 152"/>
                <a:gd name="T49" fmla="*/ 648 h 268"/>
                <a:gd name="T50" fmla="*/ 622 w 152"/>
                <a:gd name="T51" fmla="*/ 675 h 268"/>
                <a:gd name="T52" fmla="*/ 637 w 152"/>
                <a:gd name="T53" fmla="*/ 709 h 268"/>
                <a:gd name="T54" fmla="*/ 654 w 152"/>
                <a:gd name="T55" fmla="*/ 750 h 268"/>
                <a:gd name="T56" fmla="*/ 666 w 152"/>
                <a:gd name="T57" fmla="*/ 784 h 268"/>
                <a:gd name="T58" fmla="*/ 673 w 152"/>
                <a:gd name="T59" fmla="*/ 821 h 268"/>
                <a:gd name="T60" fmla="*/ 685 w 152"/>
                <a:gd name="T61" fmla="*/ 864 h 268"/>
                <a:gd name="T62" fmla="*/ 693 w 152"/>
                <a:gd name="T63" fmla="*/ 910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2" h="268">
                  <a:moveTo>
                    <a:pt x="0" y="0"/>
                  </a:moveTo>
                  <a:lnTo>
                    <a:pt x="8" y="17"/>
                  </a:lnTo>
                  <a:lnTo>
                    <a:pt x="13" y="25"/>
                  </a:lnTo>
                  <a:lnTo>
                    <a:pt x="18" y="32"/>
                  </a:lnTo>
                  <a:lnTo>
                    <a:pt x="23" y="40"/>
                  </a:lnTo>
                  <a:lnTo>
                    <a:pt x="28" y="47"/>
                  </a:lnTo>
                  <a:lnTo>
                    <a:pt x="34" y="54"/>
                  </a:lnTo>
                  <a:lnTo>
                    <a:pt x="39" y="61"/>
                  </a:lnTo>
                  <a:lnTo>
                    <a:pt x="45" y="68"/>
                  </a:lnTo>
                  <a:lnTo>
                    <a:pt x="51" y="75"/>
                  </a:lnTo>
                  <a:lnTo>
                    <a:pt x="57" y="82"/>
                  </a:lnTo>
                  <a:lnTo>
                    <a:pt x="63" y="89"/>
                  </a:lnTo>
                  <a:lnTo>
                    <a:pt x="69" y="95"/>
                  </a:lnTo>
                  <a:lnTo>
                    <a:pt x="75" y="102"/>
                  </a:lnTo>
                  <a:lnTo>
                    <a:pt x="81" y="109"/>
                  </a:lnTo>
                  <a:lnTo>
                    <a:pt x="87" y="116"/>
                  </a:lnTo>
                  <a:lnTo>
                    <a:pt x="92" y="123"/>
                  </a:lnTo>
                  <a:lnTo>
                    <a:pt x="98" y="131"/>
                  </a:lnTo>
                  <a:lnTo>
                    <a:pt x="103" y="138"/>
                  </a:lnTo>
                  <a:lnTo>
                    <a:pt x="109" y="145"/>
                  </a:lnTo>
                  <a:lnTo>
                    <a:pt x="114" y="153"/>
                  </a:lnTo>
                  <a:lnTo>
                    <a:pt x="119" y="162"/>
                  </a:lnTo>
                  <a:lnTo>
                    <a:pt x="124" y="170"/>
                  </a:lnTo>
                  <a:lnTo>
                    <a:pt x="128" y="179"/>
                  </a:lnTo>
                  <a:lnTo>
                    <a:pt x="132" y="189"/>
                  </a:lnTo>
                  <a:lnTo>
                    <a:pt x="136" y="198"/>
                  </a:lnTo>
                  <a:lnTo>
                    <a:pt x="139" y="208"/>
                  </a:lnTo>
                  <a:lnTo>
                    <a:pt x="143" y="219"/>
                  </a:lnTo>
                  <a:lnTo>
                    <a:pt x="145" y="230"/>
                  </a:lnTo>
                  <a:lnTo>
                    <a:pt x="147" y="241"/>
                  </a:lnTo>
                  <a:lnTo>
                    <a:pt x="149" y="254"/>
                  </a:lnTo>
                  <a:lnTo>
                    <a:pt x="151" y="2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5" name="Freeform 40"/>
            <p:cNvSpPr>
              <a:spLocks/>
            </p:cNvSpPr>
            <p:nvPr/>
          </p:nvSpPr>
          <p:spPr bwMode="auto">
            <a:xfrm>
              <a:off x="3538" y="2119"/>
              <a:ext cx="281" cy="515"/>
            </a:xfrm>
            <a:custGeom>
              <a:avLst/>
              <a:gdLst>
                <a:gd name="T0" fmla="*/ 47 w 240"/>
                <a:gd name="T1" fmla="*/ 1257 h 457"/>
                <a:gd name="T2" fmla="*/ 95 w 240"/>
                <a:gd name="T3" fmla="*/ 1294 h 457"/>
                <a:gd name="T4" fmla="*/ 163 w 240"/>
                <a:gd name="T5" fmla="*/ 1331 h 457"/>
                <a:gd name="T6" fmla="*/ 234 w 240"/>
                <a:gd name="T7" fmla="*/ 1364 h 457"/>
                <a:gd name="T8" fmla="*/ 314 w 240"/>
                <a:gd name="T9" fmla="*/ 1400 h 457"/>
                <a:gd name="T10" fmla="*/ 395 w 240"/>
                <a:gd name="T11" fmla="*/ 1432 h 457"/>
                <a:gd name="T12" fmla="*/ 480 w 240"/>
                <a:gd name="T13" fmla="*/ 1457 h 457"/>
                <a:gd name="T14" fmla="*/ 563 w 240"/>
                <a:gd name="T15" fmla="*/ 1479 h 457"/>
                <a:gd name="T16" fmla="*/ 653 w 240"/>
                <a:gd name="T17" fmla="*/ 1497 h 457"/>
                <a:gd name="T18" fmla="*/ 741 w 240"/>
                <a:gd name="T19" fmla="*/ 1502 h 457"/>
                <a:gd name="T20" fmla="*/ 818 w 240"/>
                <a:gd name="T21" fmla="*/ 1503 h 457"/>
                <a:gd name="T22" fmla="*/ 896 w 240"/>
                <a:gd name="T23" fmla="*/ 1500 h 457"/>
                <a:gd name="T24" fmla="*/ 966 w 240"/>
                <a:gd name="T25" fmla="*/ 1479 h 457"/>
                <a:gd name="T26" fmla="*/ 1021 w 240"/>
                <a:gd name="T27" fmla="*/ 1451 h 457"/>
                <a:gd name="T28" fmla="*/ 1070 w 240"/>
                <a:gd name="T29" fmla="*/ 1410 h 457"/>
                <a:gd name="T30" fmla="*/ 1110 w 240"/>
                <a:gd name="T31" fmla="*/ 1355 h 457"/>
                <a:gd name="T32" fmla="*/ 1131 w 240"/>
                <a:gd name="T33" fmla="*/ 1305 h 457"/>
                <a:gd name="T34" fmla="*/ 1135 w 240"/>
                <a:gd name="T35" fmla="*/ 1273 h 457"/>
                <a:gd name="T36" fmla="*/ 1145 w 240"/>
                <a:gd name="T37" fmla="*/ 1243 h 457"/>
                <a:gd name="T38" fmla="*/ 1156 w 240"/>
                <a:gd name="T39" fmla="*/ 1207 h 457"/>
                <a:gd name="T40" fmla="*/ 1158 w 240"/>
                <a:gd name="T41" fmla="*/ 1178 h 457"/>
                <a:gd name="T42" fmla="*/ 1158 w 240"/>
                <a:gd name="T43" fmla="*/ 1147 h 457"/>
                <a:gd name="T44" fmla="*/ 1158 w 240"/>
                <a:gd name="T45" fmla="*/ 1113 h 457"/>
                <a:gd name="T46" fmla="*/ 1156 w 240"/>
                <a:gd name="T47" fmla="*/ 1083 h 457"/>
                <a:gd name="T48" fmla="*/ 1145 w 240"/>
                <a:gd name="T49" fmla="*/ 1045 h 457"/>
                <a:gd name="T50" fmla="*/ 1143 w 240"/>
                <a:gd name="T51" fmla="*/ 1014 h 457"/>
                <a:gd name="T52" fmla="*/ 1133 w 240"/>
                <a:gd name="T53" fmla="*/ 985 h 457"/>
                <a:gd name="T54" fmla="*/ 1122 w 240"/>
                <a:gd name="T55" fmla="*/ 950 h 457"/>
                <a:gd name="T56" fmla="*/ 1110 w 240"/>
                <a:gd name="T57" fmla="*/ 921 h 457"/>
                <a:gd name="T58" fmla="*/ 1097 w 240"/>
                <a:gd name="T59" fmla="*/ 891 h 457"/>
                <a:gd name="T60" fmla="*/ 1081 w 240"/>
                <a:gd name="T61" fmla="*/ 860 h 457"/>
                <a:gd name="T62" fmla="*/ 1042 w 240"/>
                <a:gd name="T63" fmla="*/ 805 h 457"/>
                <a:gd name="T64" fmla="*/ 1000 w 240"/>
                <a:gd name="T65" fmla="*/ 760 h 457"/>
                <a:gd name="T66" fmla="*/ 958 w 240"/>
                <a:gd name="T67" fmla="*/ 702 h 457"/>
                <a:gd name="T68" fmla="*/ 904 w 240"/>
                <a:gd name="T69" fmla="*/ 643 h 457"/>
                <a:gd name="T70" fmla="*/ 845 w 240"/>
                <a:gd name="T71" fmla="*/ 577 h 457"/>
                <a:gd name="T72" fmla="*/ 781 w 240"/>
                <a:gd name="T73" fmla="*/ 510 h 457"/>
                <a:gd name="T74" fmla="*/ 707 w 240"/>
                <a:gd name="T75" fmla="*/ 439 h 457"/>
                <a:gd name="T76" fmla="*/ 647 w 240"/>
                <a:gd name="T77" fmla="*/ 370 h 457"/>
                <a:gd name="T78" fmla="*/ 571 w 240"/>
                <a:gd name="T79" fmla="*/ 303 h 457"/>
                <a:gd name="T80" fmla="*/ 499 w 240"/>
                <a:gd name="T81" fmla="*/ 239 h 457"/>
                <a:gd name="T82" fmla="*/ 431 w 240"/>
                <a:gd name="T83" fmla="*/ 180 h 457"/>
                <a:gd name="T84" fmla="*/ 364 w 240"/>
                <a:gd name="T85" fmla="*/ 124 h 457"/>
                <a:gd name="T86" fmla="*/ 300 w 240"/>
                <a:gd name="T87" fmla="*/ 77 h 457"/>
                <a:gd name="T88" fmla="*/ 246 w 240"/>
                <a:gd name="T89" fmla="*/ 42 h 457"/>
                <a:gd name="T90" fmla="*/ 194 w 240"/>
                <a:gd name="T91" fmla="*/ 16 h 457"/>
                <a:gd name="T92" fmla="*/ 146 w 240"/>
                <a:gd name="T93" fmla="*/ 0 h 4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 h="457">
                  <a:moveTo>
                    <a:pt x="0" y="371"/>
                  </a:moveTo>
                  <a:lnTo>
                    <a:pt x="9" y="381"/>
                  </a:lnTo>
                  <a:lnTo>
                    <a:pt x="14" y="386"/>
                  </a:lnTo>
                  <a:lnTo>
                    <a:pt x="20" y="392"/>
                  </a:lnTo>
                  <a:lnTo>
                    <a:pt x="27" y="397"/>
                  </a:lnTo>
                  <a:lnTo>
                    <a:pt x="33" y="403"/>
                  </a:lnTo>
                  <a:lnTo>
                    <a:pt x="41" y="408"/>
                  </a:lnTo>
                  <a:lnTo>
                    <a:pt x="49" y="413"/>
                  </a:lnTo>
                  <a:lnTo>
                    <a:pt x="56" y="418"/>
                  </a:lnTo>
                  <a:lnTo>
                    <a:pt x="65" y="423"/>
                  </a:lnTo>
                  <a:lnTo>
                    <a:pt x="73" y="428"/>
                  </a:lnTo>
                  <a:lnTo>
                    <a:pt x="82" y="433"/>
                  </a:lnTo>
                  <a:lnTo>
                    <a:pt x="91" y="437"/>
                  </a:lnTo>
                  <a:lnTo>
                    <a:pt x="99" y="441"/>
                  </a:lnTo>
                  <a:lnTo>
                    <a:pt x="109" y="445"/>
                  </a:lnTo>
                  <a:lnTo>
                    <a:pt x="117" y="448"/>
                  </a:lnTo>
                  <a:lnTo>
                    <a:pt x="126" y="451"/>
                  </a:lnTo>
                  <a:lnTo>
                    <a:pt x="135" y="453"/>
                  </a:lnTo>
                  <a:lnTo>
                    <a:pt x="144" y="455"/>
                  </a:lnTo>
                  <a:lnTo>
                    <a:pt x="153" y="455"/>
                  </a:lnTo>
                  <a:lnTo>
                    <a:pt x="161" y="456"/>
                  </a:lnTo>
                  <a:lnTo>
                    <a:pt x="169" y="456"/>
                  </a:lnTo>
                  <a:lnTo>
                    <a:pt x="177" y="455"/>
                  </a:lnTo>
                  <a:lnTo>
                    <a:pt x="185" y="454"/>
                  </a:lnTo>
                  <a:lnTo>
                    <a:pt x="192" y="451"/>
                  </a:lnTo>
                  <a:lnTo>
                    <a:pt x="199" y="448"/>
                  </a:lnTo>
                  <a:lnTo>
                    <a:pt x="205" y="444"/>
                  </a:lnTo>
                  <a:lnTo>
                    <a:pt x="211" y="439"/>
                  </a:lnTo>
                  <a:lnTo>
                    <a:pt x="217" y="433"/>
                  </a:lnTo>
                  <a:lnTo>
                    <a:pt x="221" y="427"/>
                  </a:lnTo>
                  <a:lnTo>
                    <a:pt x="226" y="419"/>
                  </a:lnTo>
                  <a:lnTo>
                    <a:pt x="229" y="410"/>
                  </a:lnTo>
                  <a:lnTo>
                    <a:pt x="232" y="400"/>
                  </a:lnTo>
                  <a:lnTo>
                    <a:pt x="233" y="395"/>
                  </a:lnTo>
                  <a:lnTo>
                    <a:pt x="234" y="391"/>
                  </a:lnTo>
                  <a:lnTo>
                    <a:pt x="235" y="386"/>
                  </a:lnTo>
                  <a:lnTo>
                    <a:pt x="236" y="381"/>
                  </a:lnTo>
                  <a:lnTo>
                    <a:pt x="237" y="376"/>
                  </a:lnTo>
                  <a:lnTo>
                    <a:pt x="237" y="371"/>
                  </a:lnTo>
                  <a:lnTo>
                    <a:pt x="238" y="366"/>
                  </a:lnTo>
                  <a:lnTo>
                    <a:pt x="239" y="361"/>
                  </a:lnTo>
                  <a:lnTo>
                    <a:pt x="239" y="357"/>
                  </a:lnTo>
                  <a:lnTo>
                    <a:pt x="239" y="351"/>
                  </a:lnTo>
                  <a:lnTo>
                    <a:pt x="239" y="347"/>
                  </a:lnTo>
                  <a:lnTo>
                    <a:pt x="239" y="342"/>
                  </a:lnTo>
                  <a:lnTo>
                    <a:pt x="239" y="337"/>
                  </a:lnTo>
                  <a:lnTo>
                    <a:pt x="239" y="332"/>
                  </a:lnTo>
                  <a:lnTo>
                    <a:pt x="238" y="327"/>
                  </a:lnTo>
                  <a:lnTo>
                    <a:pt x="238" y="322"/>
                  </a:lnTo>
                  <a:lnTo>
                    <a:pt x="237" y="317"/>
                  </a:lnTo>
                  <a:lnTo>
                    <a:pt x="237" y="312"/>
                  </a:lnTo>
                  <a:lnTo>
                    <a:pt x="236" y="307"/>
                  </a:lnTo>
                  <a:lnTo>
                    <a:pt x="235" y="303"/>
                  </a:lnTo>
                  <a:lnTo>
                    <a:pt x="234" y="298"/>
                  </a:lnTo>
                  <a:lnTo>
                    <a:pt x="233" y="293"/>
                  </a:lnTo>
                  <a:lnTo>
                    <a:pt x="232" y="288"/>
                  </a:lnTo>
                  <a:lnTo>
                    <a:pt x="231" y="284"/>
                  </a:lnTo>
                  <a:lnTo>
                    <a:pt x="229" y="279"/>
                  </a:lnTo>
                  <a:lnTo>
                    <a:pt x="228" y="275"/>
                  </a:lnTo>
                  <a:lnTo>
                    <a:pt x="226" y="270"/>
                  </a:lnTo>
                  <a:lnTo>
                    <a:pt x="225" y="266"/>
                  </a:lnTo>
                  <a:lnTo>
                    <a:pt x="223" y="261"/>
                  </a:lnTo>
                  <a:lnTo>
                    <a:pt x="221" y="257"/>
                  </a:lnTo>
                  <a:lnTo>
                    <a:pt x="215" y="245"/>
                  </a:lnTo>
                  <a:lnTo>
                    <a:pt x="211" y="238"/>
                  </a:lnTo>
                  <a:lnTo>
                    <a:pt x="207" y="230"/>
                  </a:lnTo>
                  <a:lnTo>
                    <a:pt x="203" y="222"/>
                  </a:lnTo>
                  <a:lnTo>
                    <a:pt x="198" y="213"/>
                  </a:lnTo>
                  <a:lnTo>
                    <a:pt x="192" y="204"/>
                  </a:lnTo>
                  <a:lnTo>
                    <a:pt x="187" y="195"/>
                  </a:lnTo>
                  <a:lnTo>
                    <a:pt x="181" y="185"/>
                  </a:lnTo>
                  <a:lnTo>
                    <a:pt x="174" y="175"/>
                  </a:lnTo>
                  <a:lnTo>
                    <a:pt x="168" y="164"/>
                  </a:lnTo>
                  <a:lnTo>
                    <a:pt x="161" y="154"/>
                  </a:lnTo>
                  <a:lnTo>
                    <a:pt x="154" y="143"/>
                  </a:lnTo>
                  <a:lnTo>
                    <a:pt x="147" y="133"/>
                  </a:lnTo>
                  <a:lnTo>
                    <a:pt x="140" y="122"/>
                  </a:lnTo>
                  <a:lnTo>
                    <a:pt x="133" y="112"/>
                  </a:lnTo>
                  <a:lnTo>
                    <a:pt x="125" y="101"/>
                  </a:lnTo>
                  <a:lnTo>
                    <a:pt x="118" y="91"/>
                  </a:lnTo>
                  <a:lnTo>
                    <a:pt x="111" y="81"/>
                  </a:lnTo>
                  <a:lnTo>
                    <a:pt x="103" y="72"/>
                  </a:lnTo>
                  <a:lnTo>
                    <a:pt x="96" y="63"/>
                  </a:lnTo>
                  <a:lnTo>
                    <a:pt x="89" y="54"/>
                  </a:lnTo>
                  <a:lnTo>
                    <a:pt x="82" y="45"/>
                  </a:lnTo>
                  <a:lnTo>
                    <a:pt x="75" y="37"/>
                  </a:lnTo>
                  <a:lnTo>
                    <a:pt x="69" y="30"/>
                  </a:lnTo>
                  <a:lnTo>
                    <a:pt x="62" y="23"/>
                  </a:lnTo>
                  <a:lnTo>
                    <a:pt x="56" y="17"/>
                  </a:lnTo>
                  <a:lnTo>
                    <a:pt x="51" y="12"/>
                  </a:lnTo>
                  <a:lnTo>
                    <a:pt x="45" y="8"/>
                  </a:lnTo>
                  <a:lnTo>
                    <a:pt x="40" y="4"/>
                  </a:lnTo>
                  <a:lnTo>
                    <a:pt x="35" y="1"/>
                  </a:lnTo>
                  <a:lnTo>
                    <a:pt x="31"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6" name="Freeform 41"/>
            <p:cNvSpPr>
              <a:spLocks/>
            </p:cNvSpPr>
            <p:nvPr/>
          </p:nvSpPr>
          <p:spPr bwMode="auto">
            <a:xfrm>
              <a:off x="3906" y="2280"/>
              <a:ext cx="123" cy="281"/>
            </a:xfrm>
            <a:custGeom>
              <a:avLst/>
              <a:gdLst>
                <a:gd name="T0" fmla="*/ 1 w 105"/>
                <a:gd name="T1" fmla="*/ 0 h 249"/>
                <a:gd name="T2" fmla="*/ 0 w 105"/>
                <a:gd name="T3" fmla="*/ 29 h 249"/>
                <a:gd name="T4" fmla="*/ 0 w 105"/>
                <a:gd name="T5" fmla="*/ 43 h 249"/>
                <a:gd name="T6" fmla="*/ 0 w 105"/>
                <a:gd name="T7" fmla="*/ 60 h 249"/>
                <a:gd name="T8" fmla="*/ 2 w 105"/>
                <a:gd name="T9" fmla="*/ 76 h 249"/>
                <a:gd name="T10" fmla="*/ 18 w 105"/>
                <a:gd name="T11" fmla="*/ 87 h 249"/>
                <a:gd name="T12" fmla="*/ 29 w 105"/>
                <a:gd name="T13" fmla="*/ 100 h 249"/>
                <a:gd name="T14" fmla="*/ 40 w 105"/>
                <a:gd name="T15" fmla="*/ 113 h 249"/>
                <a:gd name="T16" fmla="*/ 55 w 105"/>
                <a:gd name="T17" fmla="*/ 128 h 249"/>
                <a:gd name="T18" fmla="*/ 66 w 105"/>
                <a:gd name="T19" fmla="*/ 141 h 249"/>
                <a:gd name="T20" fmla="*/ 88 w 105"/>
                <a:gd name="T21" fmla="*/ 157 h 249"/>
                <a:gd name="T22" fmla="*/ 105 w 105"/>
                <a:gd name="T23" fmla="*/ 163 h 249"/>
                <a:gd name="T24" fmla="*/ 123 w 105"/>
                <a:gd name="T25" fmla="*/ 179 h 249"/>
                <a:gd name="T26" fmla="*/ 144 w 105"/>
                <a:gd name="T27" fmla="*/ 188 h 249"/>
                <a:gd name="T28" fmla="*/ 166 w 105"/>
                <a:gd name="T29" fmla="*/ 202 h 249"/>
                <a:gd name="T30" fmla="*/ 191 w 105"/>
                <a:gd name="T31" fmla="*/ 212 h 249"/>
                <a:gd name="T32" fmla="*/ 209 w 105"/>
                <a:gd name="T33" fmla="*/ 228 h 249"/>
                <a:gd name="T34" fmla="*/ 232 w 105"/>
                <a:gd name="T35" fmla="*/ 239 h 249"/>
                <a:gd name="T36" fmla="*/ 253 w 105"/>
                <a:gd name="T37" fmla="*/ 254 h 249"/>
                <a:gd name="T38" fmla="*/ 274 w 105"/>
                <a:gd name="T39" fmla="*/ 265 h 249"/>
                <a:gd name="T40" fmla="*/ 306 w 105"/>
                <a:gd name="T41" fmla="*/ 279 h 249"/>
                <a:gd name="T42" fmla="*/ 319 w 105"/>
                <a:gd name="T43" fmla="*/ 290 h 249"/>
                <a:gd name="T44" fmla="*/ 337 w 105"/>
                <a:gd name="T45" fmla="*/ 305 h 249"/>
                <a:gd name="T46" fmla="*/ 360 w 105"/>
                <a:gd name="T47" fmla="*/ 319 h 249"/>
                <a:gd name="T48" fmla="*/ 376 w 105"/>
                <a:gd name="T49" fmla="*/ 331 h 249"/>
                <a:gd name="T50" fmla="*/ 395 w 105"/>
                <a:gd name="T51" fmla="*/ 348 h 249"/>
                <a:gd name="T52" fmla="*/ 414 w 105"/>
                <a:gd name="T53" fmla="*/ 366 h 249"/>
                <a:gd name="T54" fmla="*/ 428 w 105"/>
                <a:gd name="T55" fmla="*/ 380 h 249"/>
                <a:gd name="T56" fmla="*/ 440 w 105"/>
                <a:gd name="T57" fmla="*/ 395 h 249"/>
                <a:gd name="T58" fmla="*/ 453 w 105"/>
                <a:gd name="T59" fmla="*/ 413 h 249"/>
                <a:gd name="T60" fmla="*/ 462 w 105"/>
                <a:gd name="T61" fmla="*/ 429 h 249"/>
                <a:gd name="T62" fmla="*/ 463 w 105"/>
                <a:gd name="T63" fmla="*/ 446 h 249"/>
                <a:gd name="T64" fmla="*/ 479 w 105"/>
                <a:gd name="T65" fmla="*/ 478 h 249"/>
                <a:gd name="T66" fmla="*/ 480 w 105"/>
                <a:gd name="T67" fmla="*/ 494 h 249"/>
                <a:gd name="T68" fmla="*/ 485 w 105"/>
                <a:gd name="T69" fmla="*/ 511 h 249"/>
                <a:gd name="T70" fmla="*/ 491 w 105"/>
                <a:gd name="T71" fmla="*/ 526 h 249"/>
                <a:gd name="T72" fmla="*/ 494 w 105"/>
                <a:gd name="T73" fmla="*/ 537 h 249"/>
                <a:gd name="T74" fmla="*/ 494 w 105"/>
                <a:gd name="T75" fmla="*/ 551 h 249"/>
                <a:gd name="T76" fmla="*/ 501 w 105"/>
                <a:gd name="T77" fmla="*/ 565 h 249"/>
                <a:gd name="T78" fmla="*/ 501 w 105"/>
                <a:gd name="T79" fmla="*/ 573 h 249"/>
                <a:gd name="T80" fmla="*/ 501 w 105"/>
                <a:gd name="T81" fmla="*/ 581 h 249"/>
                <a:gd name="T82" fmla="*/ 510 w 105"/>
                <a:gd name="T83" fmla="*/ 596 h 249"/>
                <a:gd name="T84" fmla="*/ 510 w 105"/>
                <a:gd name="T85" fmla="*/ 606 h 249"/>
                <a:gd name="T86" fmla="*/ 510 w 105"/>
                <a:gd name="T87" fmla="*/ 616 h 249"/>
                <a:gd name="T88" fmla="*/ 510 w 105"/>
                <a:gd name="T89" fmla="*/ 627 h 249"/>
                <a:gd name="T90" fmla="*/ 501 w 105"/>
                <a:gd name="T91" fmla="*/ 638 h 249"/>
                <a:gd name="T92" fmla="*/ 501 w 105"/>
                <a:gd name="T93" fmla="*/ 647 h 249"/>
                <a:gd name="T94" fmla="*/ 494 w 105"/>
                <a:gd name="T95" fmla="*/ 656 h 249"/>
                <a:gd name="T96" fmla="*/ 491 w 105"/>
                <a:gd name="T97" fmla="*/ 660 h 249"/>
                <a:gd name="T98" fmla="*/ 485 w 105"/>
                <a:gd name="T99" fmla="*/ 673 h 249"/>
                <a:gd name="T100" fmla="*/ 485 w 105"/>
                <a:gd name="T101" fmla="*/ 684 h 249"/>
                <a:gd name="T102" fmla="*/ 479 w 105"/>
                <a:gd name="T103" fmla="*/ 694 h 249"/>
                <a:gd name="T104" fmla="*/ 476 w 105"/>
                <a:gd name="T105" fmla="*/ 703 h 249"/>
                <a:gd name="T106" fmla="*/ 462 w 105"/>
                <a:gd name="T107" fmla="*/ 712 h 249"/>
                <a:gd name="T108" fmla="*/ 456 w 105"/>
                <a:gd name="T109" fmla="*/ 723 h 249"/>
                <a:gd name="T110" fmla="*/ 451 w 105"/>
                <a:gd name="T111" fmla="*/ 737 h 249"/>
                <a:gd name="T112" fmla="*/ 438 w 105"/>
                <a:gd name="T113" fmla="*/ 745 h 249"/>
                <a:gd name="T114" fmla="*/ 422 w 105"/>
                <a:gd name="T115" fmla="*/ 759 h 249"/>
                <a:gd name="T116" fmla="*/ 414 w 105"/>
                <a:gd name="T117" fmla="*/ 772 h 249"/>
                <a:gd name="T118" fmla="*/ 395 w 105"/>
                <a:gd name="T119" fmla="*/ 783 h 249"/>
                <a:gd name="T120" fmla="*/ 387 w 105"/>
                <a:gd name="T121" fmla="*/ 799 h 249"/>
                <a:gd name="T122" fmla="*/ 371 w 105"/>
                <a:gd name="T123" fmla="*/ 815 h 249"/>
                <a:gd name="T124" fmla="*/ 358 w 105"/>
                <a:gd name="T125" fmla="*/ 832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5" h="249">
                  <a:moveTo>
                    <a:pt x="1" y="0"/>
                  </a:moveTo>
                  <a:lnTo>
                    <a:pt x="0" y="9"/>
                  </a:lnTo>
                  <a:lnTo>
                    <a:pt x="0" y="13"/>
                  </a:lnTo>
                  <a:lnTo>
                    <a:pt x="0" y="18"/>
                  </a:lnTo>
                  <a:lnTo>
                    <a:pt x="2" y="22"/>
                  </a:lnTo>
                  <a:lnTo>
                    <a:pt x="3" y="26"/>
                  </a:lnTo>
                  <a:lnTo>
                    <a:pt x="6" y="30"/>
                  </a:lnTo>
                  <a:lnTo>
                    <a:pt x="8" y="34"/>
                  </a:lnTo>
                  <a:lnTo>
                    <a:pt x="11" y="38"/>
                  </a:lnTo>
                  <a:lnTo>
                    <a:pt x="14" y="42"/>
                  </a:lnTo>
                  <a:lnTo>
                    <a:pt x="18" y="46"/>
                  </a:lnTo>
                  <a:lnTo>
                    <a:pt x="22" y="49"/>
                  </a:lnTo>
                  <a:lnTo>
                    <a:pt x="26" y="53"/>
                  </a:lnTo>
                  <a:lnTo>
                    <a:pt x="30" y="57"/>
                  </a:lnTo>
                  <a:lnTo>
                    <a:pt x="34" y="60"/>
                  </a:lnTo>
                  <a:lnTo>
                    <a:pt x="39" y="64"/>
                  </a:lnTo>
                  <a:lnTo>
                    <a:pt x="43" y="68"/>
                  </a:lnTo>
                  <a:lnTo>
                    <a:pt x="48" y="72"/>
                  </a:lnTo>
                  <a:lnTo>
                    <a:pt x="52" y="75"/>
                  </a:lnTo>
                  <a:lnTo>
                    <a:pt x="57" y="79"/>
                  </a:lnTo>
                  <a:lnTo>
                    <a:pt x="62" y="83"/>
                  </a:lnTo>
                  <a:lnTo>
                    <a:pt x="66" y="87"/>
                  </a:lnTo>
                  <a:lnTo>
                    <a:pt x="70" y="91"/>
                  </a:lnTo>
                  <a:lnTo>
                    <a:pt x="74" y="95"/>
                  </a:lnTo>
                  <a:lnTo>
                    <a:pt x="78" y="99"/>
                  </a:lnTo>
                  <a:lnTo>
                    <a:pt x="82" y="104"/>
                  </a:lnTo>
                  <a:lnTo>
                    <a:pt x="85" y="108"/>
                  </a:lnTo>
                  <a:lnTo>
                    <a:pt x="88" y="113"/>
                  </a:lnTo>
                  <a:lnTo>
                    <a:pt x="91" y="118"/>
                  </a:lnTo>
                  <a:lnTo>
                    <a:pt x="93" y="122"/>
                  </a:lnTo>
                  <a:lnTo>
                    <a:pt x="95" y="128"/>
                  </a:lnTo>
                  <a:lnTo>
                    <a:pt x="96" y="133"/>
                  </a:lnTo>
                  <a:lnTo>
                    <a:pt x="98" y="143"/>
                  </a:lnTo>
                  <a:lnTo>
                    <a:pt x="99" y="148"/>
                  </a:lnTo>
                  <a:lnTo>
                    <a:pt x="100" y="152"/>
                  </a:lnTo>
                  <a:lnTo>
                    <a:pt x="101" y="156"/>
                  </a:lnTo>
                  <a:lnTo>
                    <a:pt x="102" y="160"/>
                  </a:lnTo>
                  <a:lnTo>
                    <a:pt x="102" y="164"/>
                  </a:lnTo>
                  <a:lnTo>
                    <a:pt x="103" y="168"/>
                  </a:lnTo>
                  <a:lnTo>
                    <a:pt x="103" y="171"/>
                  </a:lnTo>
                  <a:lnTo>
                    <a:pt x="103" y="174"/>
                  </a:lnTo>
                  <a:lnTo>
                    <a:pt x="104" y="178"/>
                  </a:lnTo>
                  <a:lnTo>
                    <a:pt x="104" y="181"/>
                  </a:lnTo>
                  <a:lnTo>
                    <a:pt x="104" y="184"/>
                  </a:lnTo>
                  <a:lnTo>
                    <a:pt x="104" y="187"/>
                  </a:lnTo>
                  <a:lnTo>
                    <a:pt x="103" y="190"/>
                  </a:lnTo>
                  <a:lnTo>
                    <a:pt x="103" y="193"/>
                  </a:lnTo>
                  <a:lnTo>
                    <a:pt x="102" y="196"/>
                  </a:lnTo>
                  <a:lnTo>
                    <a:pt x="101" y="198"/>
                  </a:lnTo>
                  <a:lnTo>
                    <a:pt x="100" y="201"/>
                  </a:lnTo>
                  <a:lnTo>
                    <a:pt x="100" y="204"/>
                  </a:lnTo>
                  <a:lnTo>
                    <a:pt x="98" y="207"/>
                  </a:lnTo>
                  <a:lnTo>
                    <a:pt x="97" y="210"/>
                  </a:lnTo>
                  <a:lnTo>
                    <a:pt x="95" y="213"/>
                  </a:lnTo>
                  <a:lnTo>
                    <a:pt x="94" y="216"/>
                  </a:lnTo>
                  <a:lnTo>
                    <a:pt x="92" y="220"/>
                  </a:lnTo>
                  <a:lnTo>
                    <a:pt x="90" y="223"/>
                  </a:lnTo>
                  <a:lnTo>
                    <a:pt x="87" y="227"/>
                  </a:lnTo>
                  <a:lnTo>
                    <a:pt x="85" y="230"/>
                  </a:lnTo>
                  <a:lnTo>
                    <a:pt x="82" y="234"/>
                  </a:lnTo>
                  <a:lnTo>
                    <a:pt x="79" y="238"/>
                  </a:lnTo>
                  <a:lnTo>
                    <a:pt x="76" y="243"/>
                  </a:lnTo>
                  <a:lnTo>
                    <a:pt x="73" y="24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7" name="Freeform 42"/>
            <p:cNvSpPr>
              <a:spLocks/>
            </p:cNvSpPr>
            <p:nvPr/>
          </p:nvSpPr>
          <p:spPr bwMode="auto">
            <a:xfrm>
              <a:off x="4019" y="2269"/>
              <a:ext cx="420" cy="195"/>
            </a:xfrm>
            <a:custGeom>
              <a:avLst/>
              <a:gdLst>
                <a:gd name="T0" fmla="*/ 0 w 359"/>
                <a:gd name="T1" fmla="*/ 570 h 173"/>
                <a:gd name="T2" fmla="*/ 29 w 359"/>
                <a:gd name="T3" fmla="*/ 504 h 173"/>
                <a:gd name="T4" fmla="*/ 55 w 359"/>
                <a:gd name="T5" fmla="*/ 471 h 173"/>
                <a:gd name="T6" fmla="*/ 80 w 359"/>
                <a:gd name="T7" fmla="*/ 442 h 173"/>
                <a:gd name="T8" fmla="*/ 119 w 359"/>
                <a:gd name="T9" fmla="*/ 416 h 173"/>
                <a:gd name="T10" fmla="*/ 151 w 359"/>
                <a:gd name="T11" fmla="*/ 385 h 173"/>
                <a:gd name="T12" fmla="*/ 194 w 359"/>
                <a:gd name="T13" fmla="*/ 360 h 173"/>
                <a:gd name="T14" fmla="*/ 242 w 359"/>
                <a:gd name="T15" fmla="*/ 329 h 173"/>
                <a:gd name="T16" fmla="*/ 287 w 359"/>
                <a:gd name="T17" fmla="*/ 305 h 173"/>
                <a:gd name="T18" fmla="*/ 346 w 359"/>
                <a:gd name="T19" fmla="*/ 283 h 173"/>
                <a:gd name="T20" fmla="*/ 395 w 359"/>
                <a:gd name="T21" fmla="*/ 258 h 173"/>
                <a:gd name="T22" fmla="*/ 460 w 359"/>
                <a:gd name="T23" fmla="*/ 232 h 173"/>
                <a:gd name="T24" fmla="*/ 516 w 359"/>
                <a:gd name="T25" fmla="*/ 212 h 173"/>
                <a:gd name="T26" fmla="*/ 583 w 359"/>
                <a:gd name="T27" fmla="*/ 189 h 173"/>
                <a:gd name="T28" fmla="*/ 649 w 359"/>
                <a:gd name="T29" fmla="*/ 177 h 173"/>
                <a:gd name="T30" fmla="*/ 708 w 359"/>
                <a:gd name="T31" fmla="*/ 158 h 173"/>
                <a:gd name="T32" fmla="*/ 780 w 359"/>
                <a:gd name="T33" fmla="*/ 140 h 173"/>
                <a:gd name="T34" fmla="*/ 847 w 359"/>
                <a:gd name="T35" fmla="*/ 123 h 173"/>
                <a:gd name="T36" fmla="*/ 913 w 359"/>
                <a:gd name="T37" fmla="*/ 109 h 173"/>
                <a:gd name="T38" fmla="*/ 984 w 359"/>
                <a:gd name="T39" fmla="*/ 88 h 173"/>
                <a:gd name="T40" fmla="*/ 1047 w 359"/>
                <a:gd name="T41" fmla="*/ 77 h 173"/>
                <a:gd name="T42" fmla="*/ 1118 w 359"/>
                <a:gd name="T43" fmla="*/ 61 h 173"/>
                <a:gd name="T44" fmla="*/ 1182 w 359"/>
                <a:gd name="T45" fmla="*/ 53 h 173"/>
                <a:gd name="T46" fmla="*/ 1249 w 359"/>
                <a:gd name="T47" fmla="*/ 43 h 173"/>
                <a:gd name="T48" fmla="*/ 1308 w 359"/>
                <a:gd name="T49" fmla="*/ 33 h 173"/>
                <a:gd name="T50" fmla="*/ 1377 w 359"/>
                <a:gd name="T51" fmla="*/ 26 h 173"/>
                <a:gd name="T52" fmla="*/ 1432 w 359"/>
                <a:gd name="T53" fmla="*/ 18 h 173"/>
                <a:gd name="T54" fmla="*/ 1488 w 359"/>
                <a:gd name="T55" fmla="*/ 16 h 173"/>
                <a:gd name="T56" fmla="*/ 1536 w 359"/>
                <a:gd name="T57" fmla="*/ 2 h 173"/>
                <a:gd name="T58" fmla="*/ 1586 w 359"/>
                <a:gd name="T59" fmla="*/ 1 h 173"/>
                <a:gd name="T60" fmla="*/ 1634 w 359"/>
                <a:gd name="T61" fmla="*/ 0 h 173"/>
                <a:gd name="T62" fmla="*/ 1675 w 359"/>
                <a:gd name="T63" fmla="*/ 0 h 173"/>
                <a:gd name="T64" fmla="*/ 1676 w 359"/>
                <a:gd name="T65" fmla="*/ 16 h 173"/>
                <a:gd name="T66" fmla="*/ 1689 w 359"/>
                <a:gd name="T67" fmla="*/ 23 h 173"/>
                <a:gd name="T68" fmla="*/ 1689 w 359"/>
                <a:gd name="T69" fmla="*/ 29 h 173"/>
                <a:gd name="T70" fmla="*/ 1691 w 359"/>
                <a:gd name="T71" fmla="*/ 42 h 173"/>
                <a:gd name="T72" fmla="*/ 1691 w 359"/>
                <a:gd name="T73" fmla="*/ 47 h 173"/>
                <a:gd name="T74" fmla="*/ 1694 w 359"/>
                <a:gd name="T75" fmla="*/ 53 h 173"/>
                <a:gd name="T76" fmla="*/ 1698 w 359"/>
                <a:gd name="T77" fmla="*/ 60 h 173"/>
                <a:gd name="T78" fmla="*/ 1698 w 359"/>
                <a:gd name="T79" fmla="*/ 69 h 173"/>
                <a:gd name="T80" fmla="*/ 1698 w 359"/>
                <a:gd name="T81" fmla="*/ 77 h 173"/>
                <a:gd name="T82" fmla="*/ 1707 w 359"/>
                <a:gd name="T83" fmla="*/ 87 h 173"/>
                <a:gd name="T84" fmla="*/ 1707 w 359"/>
                <a:gd name="T85" fmla="*/ 97 h 173"/>
                <a:gd name="T86" fmla="*/ 1709 w 359"/>
                <a:gd name="T87" fmla="*/ 99 h 173"/>
                <a:gd name="T88" fmla="*/ 1709 w 359"/>
                <a:gd name="T89" fmla="*/ 110 h 173"/>
                <a:gd name="T90" fmla="*/ 1709 w 359"/>
                <a:gd name="T91" fmla="*/ 114 h 173"/>
                <a:gd name="T92" fmla="*/ 1709 w 359"/>
                <a:gd name="T93" fmla="*/ 126 h 173"/>
                <a:gd name="T94" fmla="*/ 1716 w 359"/>
                <a:gd name="T95" fmla="*/ 131 h 173"/>
                <a:gd name="T96" fmla="*/ 1716 w 359"/>
                <a:gd name="T97" fmla="*/ 140 h 173"/>
                <a:gd name="T98" fmla="*/ 1716 w 359"/>
                <a:gd name="T99" fmla="*/ 144 h 173"/>
                <a:gd name="T100" fmla="*/ 1716 w 359"/>
                <a:gd name="T101" fmla="*/ 158 h 173"/>
                <a:gd name="T102" fmla="*/ 1716 w 359"/>
                <a:gd name="T103" fmla="*/ 161 h 173"/>
                <a:gd name="T104" fmla="*/ 1717 w 359"/>
                <a:gd name="T105" fmla="*/ 177 h 173"/>
                <a:gd name="T106" fmla="*/ 1717 w 359"/>
                <a:gd name="T107" fmla="*/ 180 h 173"/>
                <a:gd name="T108" fmla="*/ 1717 w 359"/>
                <a:gd name="T109" fmla="*/ 188 h 173"/>
                <a:gd name="T110" fmla="*/ 1717 w 359"/>
                <a:gd name="T111" fmla="*/ 200 h 173"/>
                <a:gd name="T112" fmla="*/ 1717 w 359"/>
                <a:gd name="T113" fmla="*/ 204 h 173"/>
                <a:gd name="T114" fmla="*/ 1716 w 359"/>
                <a:gd name="T115" fmla="*/ 212 h 173"/>
                <a:gd name="T116" fmla="*/ 1716 w 359"/>
                <a:gd name="T117" fmla="*/ 216 h 173"/>
                <a:gd name="T118" fmla="*/ 1716 w 359"/>
                <a:gd name="T119" fmla="*/ 229 h 173"/>
                <a:gd name="T120" fmla="*/ 1716 w 359"/>
                <a:gd name="T121" fmla="*/ 232 h 173"/>
                <a:gd name="T122" fmla="*/ 1716 w 359"/>
                <a:gd name="T123" fmla="*/ 243 h 173"/>
                <a:gd name="T124" fmla="*/ 1716 w 359"/>
                <a:gd name="T125" fmla="*/ 254 h 1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9" h="173">
                  <a:moveTo>
                    <a:pt x="0" y="172"/>
                  </a:moveTo>
                  <a:lnTo>
                    <a:pt x="6" y="152"/>
                  </a:lnTo>
                  <a:lnTo>
                    <a:pt x="11" y="143"/>
                  </a:lnTo>
                  <a:lnTo>
                    <a:pt x="17" y="134"/>
                  </a:lnTo>
                  <a:lnTo>
                    <a:pt x="24" y="125"/>
                  </a:lnTo>
                  <a:lnTo>
                    <a:pt x="32" y="116"/>
                  </a:lnTo>
                  <a:lnTo>
                    <a:pt x="40" y="108"/>
                  </a:lnTo>
                  <a:lnTo>
                    <a:pt x="50" y="100"/>
                  </a:lnTo>
                  <a:lnTo>
                    <a:pt x="60" y="92"/>
                  </a:lnTo>
                  <a:lnTo>
                    <a:pt x="72" y="85"/>
                  </a:lnTo>
                  <a:lnTo>
                    <a:pt x="83" y="78"/>
                  </a:lnTo>
                  <a:lnTo>
                    <a:pt x="96" y="71"/>
                  </a:lnTo>
                  <a:lnTo>
                    <a:pt x="108" y="64"/>
                  </a:lnTo>
                  <a:lnTo>
                    <a:pt x="121" y="58"/>
                  </a:lnTo>
                  <a:lnTo>
                    <a:pt x="135" y="52"/>
                  </a:lnTo>
                  <a:lnTo>
                    <a:pt x="148" y="47"/>
                  </a:lnTo>
                  <a:lnTo>
                    <a:pt x="162" y="42"/>
                  </a:lnTo>
                  <a:lnTo>
                    <a:pt x="176" y="36"/>
                  </a:lnTo>
                  <a:lnTo>
                    <a:pt x="190" y="32"/>
                  </a:lnTo>
                  <a:lnTo>
                    <a:pt x="205" y="27"/>
                  </a:lnTo>
                  <a:lnTo>
                    <a:pt x="219" y="23"/>
                  </a:lnTo>
                  <a:lnTo>
                    <a:pt x="233" y="19"/>
                  </a:lnTo>
                  <a:lnTo>
                    <a:pt x="246" y="16"/>
                  </a:lnTo>
                  <a:lnTo>
                    <a:pt x="260" y="13"/>
                  </a:lnTo>
                  <a:lnTo>
                    <a:pt x="273" y="10"/>
                  </a:lnTo>
                  <a:lnTo>
                    <a:pt x="286" y="8"/>
                  </a:lnTo>
                  <a:lnTo>
                    <a:pt x="298" y="5"/>
                  </a:lnTo>
                  <a:lnTo>
                    <a:pt x="309" y="4"/>
                  </a:lnTo>
                  <a:lnTo>
                    <a:pt x="320" y="2"/>
                  </a:lnTo>
                  <a:lnTo>
                    <a:pt x="330" y="1"/>
                  </a:lnTo>
                  <a:lnTo>
                    <a:pt x="340" y="0"/>
                  </a:lnTo>
                  <a:lnTo>
                    <a:pt x="349" y="0"/>
                  </a:lnTo>
                  <a:lnTo>
                    <a:pt x="350" y="4"/>
                  </a:lnTo>
                  <a:lnTo>
                    <a:pt x="351" y="7"/>
                  </a:lnTo>
                  <a:lnTo>
                    <a:pt x="351" y="9"/>
                  </a:lnTo>
                  <a:lnTo>
                    <a:pt x="352" y="12"/>
                  </a:lnTo>
                  <a:lnTo>
                    <a:pt x="352" y="14"/>
                  </a:lnTo>
                  <a:lnTo>
                    <a:pt x="353" y="16"/>
                  </a:lnTo>
                  <a:lnTo>
                    <a:pt x="354" y="18"/>
                  </a:lnTo>
                  <a:lnTo>
                    <a:pt x="354" y="21"/>
                  </a:lnTo>
                  <a:lnTo>
                    <a:pt x="354" y="23"/>
                  </a:lnTo>
                  <a:lnTo>
                    <a:pt x="355" y="26"/>
                  </a:lnTo>
                  <a:lnTo>
                    <a:pt x="355" y="28"/>
                  </a:lnTo>
                  <a:lnTo>
                    <a:pt x="356" y="30"/>
                  </a:lnTo>
                  <a:lnTo>
                    <a:pt x="356" y="33"/>
                  </a:lnTo>
                  <a:lnTo>
                    <a:pt x="356" y="35"/>
                  </a:lnTo>
                  <a:lnTo>
                    <a:pt x="356" y="38"/>
                  </a:lnTo>
                  <a:lnTo>
                    <a:pt x="357" y="40"/>
                  </a:lnTo>
                  <a:lnTo>
                    <a:pt x="357" y="42"/>
                  </a:lnTo>
                  <a:lnTo>
                    <a:pt x="357" y="44"/>
                  </a:lnTo>
                  <a:lnTo>
                    <a:pt x="357" y="47"/>
                  </a:lnTo>
                  <a:lnTo>
                    <a:pt x="357" y="49"/>
                  </a:lnTo>
                  <a:lnTo>
                    <a:pt x="358" y="52"/>
                  </a:lnTo>
                  <a:lnTo>
                    <a:pt x="358" y="54"/>
                  </a:lnTo>
                  <a:lnTo>
                    <a:pt x="358" y="57"/>
                  </a:lnTo>
                  <a:lnTo>
                    <a:pt x="358" y="59"/>
                  </a:lnTo>
                  <a:lnTo>
                    <a:pt x="358" y="62"/>
                  </a:lnTo>
                  <a:lnTo>
                    <a:pt x="357" y="64"/>
                  </a:lnTo>
                  <a:lnTo>
                    <a:pt x="357" y="66"/>
                  </a:lnTo>
                  <a:lnTo>
                    <a:pt x="357" y="69"/>
                  </a:lnTo>
                  <a:lnTo>
                    <a:pt x="357" y="71"/>
                  </a:lnTo>
                  <a:lnTo>
                    <a:pt x="357" y="74"/>
                  </a:lnTo>
                  <a:lnTo>
                    <a:pt x="357" y="7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8" name="Freeform 43"/>
            <p:cNvSpPr>
              <a:spLocks/>
            </p:cNvSpPr>
            <p:nvPr/>
          </p:nvSpPr>
          <p:spPr bwMode="auto">
            <a:xfrm>
              <a:off x="4557" y="1322"/>
              <a:ext cx="260" cy="888"/>
            </a:xfrm>
            <a:custGeom>
              <a:avLst/>
              <a:gdLst>
                <a:gd name="T0" fmla="*/ 678 w 222"/>
                <a:gd name="T1" fmla="*/ 33 h 787"/>
                <a:gd name="T2" fmla="*/ 616 w 222"/>
                <a:gd name="T3" fmla="*/ 86 h 787"/>
                <a:gd name="T4" fmla="*/ 583 w 222"/>
                <a:gd name="T5" fmla="*/ 141 h 787"/>
                <a:gd name="T6" fmla="*/ 563 w 222"/>
                <a:gd name="T7" fmla="*/ 211 h 787"/>
                <a:gd name="T8" fmla="*/ 563 w 222"/>
                <a:gd name="T9" fmla="*/ 287 h 787"/>
                <a:gd name="T10" fmla="*/ 575 w 222"/>
                <a:gd name="T11" fmla="*/ 367 h 787"/>
                <a:gd name="T12" fmla="*/ 579 w 222"/>
                <a:gd name="T13" fmla="*/ 440 h 787"/>
                <a:gd name="T14" fmla="*/ 579 w 222"/>
                <a:gd name="T15" fmla="*/ 516 h 787"/>
                <a:gd name="T16" fmla="*/ 562 w 222"/>
                <a:gd name="T17" fmla="*/ 595 h 787"/>
                <a:gd name="T18" fmla="*/ 532 w 222"/>
                <a:gd name="T19" fmla="*/ 659 h 787"/>
                <a:gd name="T20" fmla="*/ 478 w 222"/>
                <a:gd name="T21" fmla="*/ 713 h 787"/>
                <a:gd name="T22" fmla="*/ 449 w 222"/>
                <a:gd name="T23" fmla="*/ 740 h 787"/>
                <a:gd name="T24" fmla="*/ 408 w 222"/>
                <a:gd name="T25" fmla="*/ 758 h 787"/>
                <a:gd name="T26" fmla="*/ 369 w 222"/>
                <a:gd name="T27" fmla="*/ 783 h 787"/>
                <a:gd name="T28" fmla="*/ 331 w 222"/>
                <a:gd name="T29" fmla="*/ 805 h 787"/>
                <a:gd name="T30" fmla="*/ 295 w 222"/>
                <a:gd name="T31" fmla="*/ 835 h 787"/>
                <a:gd name="T32" fmla="*/ 266 w 222"/>
                <a:gd name="T33" fmla="*/ 861 h 787"/>
                <a:gd name="T34" fmla="*/ 244 w 222"/>
                <a:gd name="T35" fmla="*/ 895 h 787"/>
                <a:gd name="T36" fmla="*/ 234 w 222"/>
                <a:gd name="T37" fmla="*/ 932 h 787"/>
                <a:gd name="T38" fmla="*/ 244 w 222"/>
                <a:gd name="T39" fmla="*/ 971 h 787"/>
                <a:gd name="T40" fmla="*/ 266 w 222"/>
                <a:gd name="T41" fmla="*/ 1019 h 787"/>
                <a:gd name="T42" fmla="*/ 300 w 222"/>
                <a:gd name="T43" fmla="*/ 1065 h 787"/>
                <a:gd name="T44" fmla="*/ 335 w 222"/>
                <a:gd name="T45" fmla="*/ 1096 h 787"/>
                <a:gd name="T46" fmla="*/ 369 w 222"/>
                <a:gd name="T47" fmla="*/ 1123 h 787"/>
                <a:gd name="T48" fmla="*/ 404 w 222"/>
                <a:gd name="T49" fmla="*/ 1144 h 787"/>
                <a:gd name="T50" fmla="*/ 438 w 222"/>
                <a:gd name="T51" fmla="*/ 1169 h 787"/>
                <a:gd name="T52" fmla="*/ 459 w 222"/>
                <a:gd name="T53" fmla="*/ 1196 h 787"/>
                <a:gd name="T54" fmla="*/ 481 w 222"/>
                <a:gd name="T55" fmla="*/ 1222 h 787"/>
                <a:gd name="T56" fmla="*/ 500 w 222"/>
                <a:gd name="T57" fmla="*/ 1254 h 787"/>
                <a:gd name="T58" fmla="*/ 506 w 222"/>
                <a:gd name="T59" fmla="*/ 1301 h 787"/>
                <a:gd name="T60" fmla="*/ 500 w 222"/>
                <a:gd name="T61" fmla="*/ 1353 h 787"/>
                <a:gd name="T62" fmla="*/ 491 w 222"/>
                <a:gd name="T63" fmla="*/ 1401 h 787"/>
                <a:gd name="T64" fmla="*/ 478 w 222"/>
                <a:gd name="T65" fmla="*/ 1452 h 787"/>
                <a:gd name="T66" fmla="*/ 463 w 222"/>
                <a:gd name="T67" fmla="*/ 1519 h 787"/>
                <a:gd name="T68" fmla="*/ 449 w 222"/>
                <a:gd name="T69" fmla="*/ 1594 h 787"/>
                <a:gd name="T70" fmla="*/ 427 w 222"/>
                <a:gd name="T71" fmla="*/ 1679 h 787"/>
                <a:gd name="T72" fmla="*/ 411 w 222"/>
                <a:gd name="T73" fmla="*/ 1765 h 787"/>
                <a:gd name="T74" fmla="*/ 392 w 222"/>
                <a:gd name="T75" fmla="*/ 1845 h 787"/>
                <a:gd name="T76" fmla="*/ 376 w 222"/>
                <a:gd name="T77" fmla="*/ 1910 h 787"/>
                <a:gd name="T78" fmla="*/ 360 w 222"/>
                <a:gd name="T79" fmla="*/ 1962 h 787"/>
                <a:gd name="T80" fmla="*/ 348 w 222"/>
                <a:gd name="T81" fmla="*/ 2001 h 787"/>
                <a:gd name="T82" fmla="*/ 312 w 222"/>
                <a:gd name="T83" fmla="*/ 2030 h 787"/>
                <a:gd name="T84" fmla="*/ 266 w 222"/>
                <a:gd name="T85" fmla="*/ 2048 h 787"/>
                <a:gd name="T86" fmla="*/ 224 w 222"/>
                <a:gd name="T87" fmla="*/ 2056 h 787"/>
                <a:gd name="T88" fmla="*/ 187 w 222"/>
                <a:gd name="T89" fmla="*/ 2056 h 787"/>
                <a:gd name="T90" fmla="*/ 144 w 222"/>
                <a:gd name="T91" fmla="*/ 2056 h 787"/>
                <a:gd name="T92" fmla="*/ 111 w 222"/>
                <a:gd name="T93" fmla="*/ 2056 h 787"/>
                <a:gd name="T94" fmla="*/ 81 w 222"/>
                <a:gd name="T95" fmla="*/ 2063 h 787"/>
                <a:gd name="T96" fmla="*/ 55 w 222"/>
                <a:gd name="T97" fmla="*/ 2081 h 787"/>
                <a:gd name="T98" fmla="*/ 29 w 222"/>
                <a:gd name="T99" fmla="*/ 2104 h 787"/>
                <a:gd name="T100" fmla="*/ 2 w 222"/>
                <a:gd name="T101" fmla="*/ 2142 h 787"/>
                <a:gd name="T102" fmla="*/ 0 w 222"/>
                <a:gd name="T103" fmla="*/ 2198 h 787"/>
                <a:gd name="T104" fmla="*/ 21 w 222"/>
                <a:gd name="T105" fmla="*/ 2300 h 787"/>
                <a:gd name="T106" fmla="*/ 77 w 222"/>
                <a:gd name="T107" fmla="*/ 2374 h 787"/>
                <a:gd name="T108" fmla="*/ 166 w 222"/>
                <a:gd name="T109" fmla="*/ 2433 h 787"/>
                <a:gd name="T110" fmla="*/ 283 w 222"/>
                <a:gd name="T111" fmla="*/ 2492 h 787"/>
                <a:gd name="T112" fmla="*/ 408 w 222"/>
                <a:gd name="T113" fmla="*/ 2539 h 787"/>
                <a:gd name="T114" fmla="*/ 550 w 222"/>
                <a:gd name="T115" fmla="*/ 2578 h 787"/>
                <a:gd name="T116" fmla="*/ 686 w 222"/>
                <a:gd name="T117" fmla="*/ 2606 h 787"/>
                <a:gd name="T118" fmla="*/ 825 w 222"/>
                <a:gd name="T119" fmla="*/ 2627 h 787"/>
                <a:gd name="T120" fmla="*/ 940 w 222"/>
                <a:gd name="T121" fmla="*/ 2628 h 787"/>
                <a:gd name="T122" fmla="*/ 1042 w 222"/>
                <a:gd name="T123" fmla="*/ 2623 h 7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787">
                  <a:moveTo>
                    <a:pt x="158" y="0"/>
                  </a:moveTo>
                  <a:lnTo>
                    <a:pt x="144" y="6"/>
                  </a:lnTo>
                  <a:lnTo>
                    <a:pt x="139" y="10"/>
                  </a:lnTo>
                  <a:lnTo>
                    <a:pt x="134" y="15"/>
                  </a:lnTo>
                  <a:lnTo>
                    <a:pt x="130" y="19"/>
                  </a:lnTo>
                  <a:lnTo>
                    <a:pt x="126" y="25"/>
                  </a:lnTo>
                  <a:lnTo>
                    <a:pt x="124" y="30"/>
                  </a:lnTo>
                  <a:lnTo>
                    <a:pt x="122" y="36"/>
                  </a:lnTo>
                  <a:lnTo>
                    <a:pt x="120" y="42"/>
                  </a:lnTo>
                  <a:lnTo>
                    <a:pt x="118" y="49"/>
                  </a:lnTo>
                  <a:lnTo>
                    <a:pt x="117" y="56"/>
                  </a:lnTo>
                  <a:lnTo>
                    <a:pt x="117" y="63"/>
                  </a:lnTo>
                  <a:lnTo>
                    <a:pt x="116" y="70"/>
                  </a:lnTo>
                  <a:lnTo>
                    <a:pt x="116" y="77"/>
                  </a:lnTo>
                  <a:lnTo>
                    <a:pt x="117" y="85"/>
                  </a:lnTo>
                  <a:lnTo>
                    <a:pt x="117" y="93"/>
                  </a:lnTo>
                  <a:lnTo>
                    <a:pt x="117" y="101"/>
                  </a:lnTo>
                  <a:lnTo>
                    <a:pt x="118" y="109"/>
                  </a:lnTo>
                  <a:lnTo>
                    <a:pt x="118" y="116"/>
                  </a:lnTo>
                  <a:lnTo>
                    <a:pt x="119" y="124"/>
                  </a:lnTo>
                  <a:lnTo>
                    <a:pt x="119" y="132"/>
                  </a:lnTo>
                  <a:lnTo>
                    <a:pt x="119" y="140"/>
                  </a:lnTo>
                  <a:lnTo>
                    <a:pt x="119" y="148"/>
                  </a:lnTo>
                  <a:lnTo>
                    <a:pt x="119" y="155"/>
                  </a:lnTo>
                  <a:lnTo>
                    <a:pt x="118" y="163"/>
                  </a:lnTo>
                  <a:lnTo>
                    <a:pt x="118" y="170"/>
                  </a:lnTo>
                  <a:lnTo>
                    <a:pt x="116" y="177"/>
                  </a:lnTo>
                  <a:lnTo>
                    <a:pt x="114" y="185"/>
                  </a:lnTo>
                  <a:lnTo>
                    <a:pt x="112" y="191"/>
                  </a:lnTo>
                  <a:lnTo>
                    <a:pt x="110" y="198"/>
                  </a:lnTo>
                  <a:lnTo>
                    <a:pt x="106" y="204"/>
                  </a:lnTo>
                  <a:lnTo>
                    <a:pt x="102" y="210"/>
                  </a:lnTo>
                  <a:lnTo>
                    <a:pt x="98" y="214"/>
                  </a:lnTo>
                  <a:lnTo>
                    <a:pt x="96" y="216"/>
                  </a:lnTo>
                  <a:lnTo>
                    <a:pt x="94" y="218"/>
                  </a:lnTo>
                  <a:lnTo>
                    <a:pt x="92" y="221"/>
                  </a:lnTo>
                  <a:lnTo>
                    <a:pt x="89" y="223"/>
                  </a:lnTo>
                  <a:lnTo>
                    <a:pt x="86" y="225"/>
                  </a:lnTo>
                  <a:lnTo>
                    <a:pt x="84" y="227"/>
                  </a:lnTo>
                  <a:lnTo>
                    <a:pt x="81" y="229"/>
                  </a:lnTo>
                  <a:lnTo>
                    <a:pt x="78" y="231"/>
                  </a:lnTo>
                  <a:lnTo>
                    <a:pt x="76" y="234"/>
                  </a:lnTo>
                  <a:lnTo>
                    <a:pt x="73" y="236"/>
                  </a:lnTo>
                  <a:lnTo>
                    <a:pt x="70" y="239"/>
                  </a:lnTo>
                  <a:lnTo>
                    <a:pt x="68" y="241"/>
                  </a:lnTo>
                  <a:lnTo>
                    <a:pt x="65" y="244"/>
                  </a:lnTo>
                  <a:lnTo>
                    <a:pt x="63" y="246"/>
                  </a:lnTo>
                  <a:lnTo>
                    <a:pt x="61" y="249"/>
                  </a:lnTo>
                  <a:lnTo>
                    <a:pt x="58" y="252"/>
                  </a:lnTo>
                  <a:lnTo>
                    <a:pt x="56" y="255"/>
                  </a:lnTo>
                  <a:lnTo>
                    <a:pt x="55" y="258"/>
                  </a:lnTo>
                  <a:lnTo>
                    <a:pt x="53" y="261"/>
                  </a:lnTo>
                  <a:lnTo>
                    <a:pt x="52" y="264"/>
                  </a:lnTo>
                  <a:lnTo>
                    <a:pt x="50" y="267"/>
                  </a:lnTo>
                  <a:lnTo>
                    <a:pt x="50" y="271"/>
                  </a:lnTo>
                  <a:lnTo>
                    <a:pt x="49" y="275"/>
                  </a:lnTo>
                  <a:lnTo>
                    <a:pt x="49" y="279"/>
                  </a:lnTo>
                  <a:lnTo>
                    <a:pt x="49" y="283"/>
                  </a:lnTo>
                  <a:lnTo>
                    <a:pt x="49" y="287"/>
                  </a:lnTo>
                  <a:lnTo>
                    <a:pt x="50" y="291"/>
                  </a:lnTo>
                  <a:lnTo>
                    <a:pt x="51" y="296"/>
                  </a:lnTo>
                  <a:lnTo>
                    <a:pt x="53" y="300"/>
                  </a:lnTo>
                  <a:lnTo>
                    <a:pt x="55" y="305"/>
                  </a:lnTo>
                  <a:lnTo>
                    <a:pt x="58" y="313"/>
                  </a:lnTo>
                  <a:lnTo>
                    <a:pt x="60" y="316"/>
                  </a:lnTo>
                  <a:lnTo>
                    <a:pt x="62" y="319"/>
                  </a:lnTo>
                  <a:lnTo>
                    <a:pt x="65" y="323"/>
                  </a:lnTo>
                  <a:lnTo>
                    <a:pt x="67" y="325"/>
                  </a:lnTo>
                  <a:lnTo>
                    <a:pt x="69" y="328"/>
                  </a:lnTo>
                  <a:lnTo>
                    <a:pt x="72" y="331"/>
                  </a:lnTo>
                  <a:lnTo>
                    <a:pt x="74" y="333"/>
                  </a:lnTo>
                  <a:lnTo>
                    <a:pt x="76" y="335"/>
                  </a:lnTo>
                  <a:lnTo>
                    <a:pt x="79" y="338"/>
                  </a:lnTo>
                  <a:lnTo>
                    <a:pt x="81" y="340"/>
                  </a:lnTo>
                  <a:lnTo>
                    <a:pt x="83" y="342"/>
                  </a:lnTo>
                  <a:lnTo>
                    <a:pt x="86" y="345"/>
                  </a:lnTo>
                  <a:lnTo>
                    <a:pt x="88" y="347"/>
                  </a:lnTo>
                  <a:lnTo>
                    <a:pt x="90" y="349"/>
                  </a:lnTo>
                  <a:lnTo>
                    <a:pt x="92" y="352"/>
                  </a:lnTo>
                  <a:lnTo>
                    <a:pt x="94" y="354"/>
                  </a:lnTo>
                  <a:lnTo>
                    <a:pt x="95" y="357"/>
                  </a:lnTo>
                  <a:lnTo>
                    <a:pt x="97" y="359"/>
                  </a:lnTo>
                  <a:lnTo>
                    <a:pt x="98" y="363"/>
                  </a:lnTo>
                  <a:lnTo>
                    <a:pt x="100" y="365"/>
                  </a:lnTo>
                  <a:lnTo>
                    <a:pt x="101" y="369"/>
                  </a:lnTo>
                  <a:lnTo>
                    <a:pt x="102" y="372"/>
                  </a:lnTo>
                  <a:lnTo>
                    <a:pt x="103" y="376"/>
                  </a:lnTo>
                  <a:lnTo>
                    <a:pt x="104" y="380"/>
                  </a:lnTo>
                  <a:lnTo>
                    <a:pt x="104" y="384"/>
                  </a:lnTo>
                  <a:lnTo>
                    <a:pt x="104" y="389"/>
                  </a:lnTo>
                  <a:lnTo>
                    <a:pt x="104" y="393"/>
                  </a:lnTo>
                  <a:lnTo>
                    <a:pt x="104" y="399"/>
                  </a:lnTo>
                  <a:lnTo>
                    <a:pt x="103" y="404"/>
                  </a:lnTo>
                  <a:lnTo>
                    <a:pt x="102" y="410"/>
                  </a:lnTo>
                  <a:lnTo>
                    <a:pt x="101" y="415"/>
                  </a:lnTo>
                  <a:lnTo>
                    <a:pt x="101" y="419"/>
                  </a:lnTo>
                  <a:lnTo>
                    <a:pt x="100" y="423"/>
                  </a:lnTo>
                  <a:lnTo>
                    <a:pt x="99" y="429"/>
                  </a:lnTo>
                  <a:lnTo>
                    <a:pt x="98" y="434"/>
                  </a:lnTo>
                  <a:lnTo>
                    <a:pt x="98" y="441"/>
                  </a:lnTo>
                  <a:lnTo>
                    <a:pt x="97" y="447"/>
                  </a:lnTo>
                  <a:lnTo>
                    <a:pt x="96" y="454"/>
                  </a:lnTo>
                  <a:lnTo>
                    <a:pt x="94" y="462"/>
                  </a:lnTo>
                  <a:lnTo>
                    <a:pt x="94" y="469"/>
                  </a:lnTo>
                  <a:lnTo>
                    <a:pt x="92" y="477"/>
                  </a:lnTo>
                  <a:lnTo>
                    <a:pt x="91" y="485"/>
                  </a:lnTo>
                  <a:lnTo>
                    <a:pt x="90" y="494"/>
                  </a:lnTo>
                  <a:lnTo>
                    <a:pt x="88" y="502"/>
                  </a:lnTo>
                  <a:lnTo>
                    <a:pt x="87" y="511"/>
                  </a:lnTo>
                  <a:lnTo>
                    <a:pt x="86" y="519"/>
                  </a:lnTo>
                  <a:lnTo>
                    <a:pt x="85" y="527"/>
                  </a:lnTo>
                  <a:lnTo>
                    <a:pt x="84" y="535"/>
                  </a:lnTo>
                  <a:lnTo>
                    <a:pt x="82" y="543"/>
                  </a:lnTo>
                  <a:lnTo>
                    <a:pt x="81" y="551"/>
                  </a:lnTo>
                  <a:lnTo>
                    <a:pt x="80" y="558"/>
                  </a:lnTo>
                  <a:lnTo>
                    <a:pt x="78" y="565"/>
                  </a:lnTo>
                  <a:lnTo>
                    <a:pt x="78" y="571"/>
                  </a:lnTo>
                  <a:lnTo>
                    <a:pt x="76" y="577"/>
                  </a:lnTo>
                  <a:lnTo>
                    <a:pt x="75" y="583"/>
                  </a:lnTo>
                  <a:lnTo>
                    <a:pt x="74" y="587"/>
                  </a:lnTo>
                  <a:lnTo>
                    <a:pt x="74" y="592"/>
                  </a:lnTo>
                  <a:lnTo>
                    <a:pt x="72" y="595"/>
                  </a:lnTo>
                  <a:lnTo>
                    <a:pt x="72" y="598"/>
                  </a:lnTo>
                  <a:lnTo>
                    <a:pt x="71" y="600"/>
                  </a:lnTo>
                  <a:lnTo>
                    <a:pt x="71" y="601"/>
                  </a:lnTo>
                  <a:lnTo>
                    <a:pt x="64" y="607"/>
                  </a:lnTo>
                  <a:lnTo>
                    <a:pt x="61" y="609"/>
                  </a:lnTo>
                  <a:lnTo>
                    <a:pt x="58" y="611"/>
                  </a:lnTo>
                  <a:lnTo>
                    <a:pt x="55" y="612"/>
                  </a:lnTo>
                  <a:lnTo>
                    <a:pt x="52" y="613"/>
                  </a:lnTo>
                  <a:lnTo>
                    <a:pt x="49" y="614"/>
                  </a:lnTo>
                  <a:lnTo>
                    <a:pt x="46" y="615"/>
                  </a:lnTo>
                  <a:lnTo>
                    <a:pt x="44" y="615"/>
                  </a:lnTo>
                  <a:lnTo>
                    <a:pt x="41" y="615"/>
                  </a:lnTo>
                  <a:lnTo>
                    <a:pt x="38" y="615"/>
                  </a:lnTo>
                  <a:lnTo>
                    <a:pt x="35" y="615"/>
                  </a:lnTo>
                  <a:lnTo>
                    <a:pt x="33" y="615"/>
                  </a:lnTo>
                  <a:lnTo>
                    <a:pt x="30" y="615"/>
                  </a:lnTo>
                  <a:lnTo>
                    <a:pt x="28" y="615"/>
                  </a:lnTo>
                  <a:lnTo>
                    <a:pt x="26" y="615"/>
                  </a:lnTo>
                  <a:lnTo>
                    <a:pt x="23" y="615"/>
                  </a:lnTo>
                  <a:lnTo>
                    <a:pt x="21" y="616"/>
                  </a:lnTo>
                  <a:lnTo>
                    <a:pt x="19" y="616"/>
                  </a:lnTo>
                  <a:lnTo>
                    <a:pt x="17" y="617"/>
                  </a:lnTo>
                  <a:lnTo>
                    <a:pt x="15" y="618"/>
                  </a:lnTo>
                  <a:lnTo>
                    <a:pt x="13" y="619"/>
                  </a:lnTo>
                  <a:lnTo>
                    <a:pt x="11" y="621"/>
                  </a:lnTo>
                  <a:lnTo>
                    <a:pt x="9" y="623"/>
                  </a:lnTo>
                  <a:lnTo>
                    <a:pt x="8" y="625"/>
                  </a:lnTo>
                  <a:lnTo>
                    <a:pt x="6" y="628"/>
                  </a:lnTo>
                  <a:lnTo>
                    <a:pt x="5" y="631"/>
                  </a:lnTo>
                  <a:lnTo>
                    <a:pt x="4" y="635"/>
                  </a:lnTo>
                  <a:lnTo>
                    <a:pt x="2" y="640"/>
                  </a:lnTo>
                  <a:lnTo>
                    <a:pt x="1" y="645"/>
                  </a:lnTo>
                  <a:lnTo>
                    <a:pt x="0" y="651"/>
                  </a:lnTo>
                  <a:lnTo>
                    <a:pt x="0" y="658"/>
                  </a:lnTo>
                  <a:lnTo>
                    <a:pt x="0" y="673"/>
                  </a:lnTo>
                  <a:lnTo>
                    <a:pt x="1" y="681"/>
                  </a:lnTo>
                  <a:lnTo>
                    <a:pt x="4" y="688"/>
                  </a:lnTo>
                  <a:lnTo>
                    <a:pt x="7" y="695"/>
                  </a:lnTo>
                  <a:lnTo>
                    <a:pt x="11" y="702"/>
                  </a:lnTo>
                  <a:lnTo>
                    <a:pt x="16" y="709"/>
                  </a:lnTo>
                  <a:lnTo>
                    <a:pt x="22" y="715"/>
                  </a:lnTo>
                  <a:lnTo>
                    <a:pt x="28" y="722"/>
                  </a:lnTo>
                  <a:lnTo>
                    <a:pt x="34" y="728"/>
                  </a:lnTo>
                  <a:lnTo>
                    <a:pt x="42" y="734"/>
                  </a:lnTo>
                  <a:lnTo>
                    <a:pt x="50" y="739"/>
                  </a:lnTo>
                  <a:lnTo>
                    <a:pt x="58" y="745"/>
                  </a:lnTo>
                  <a:lnTo>
                    <a:pt x="66" y="750"/>
                  </a:lnTo>
                  <a:lnTo>
                    <a:pt x="75" y="755"/>
                  </a:lnTo>
                  <a:lnTo>
                    <a:pt x="84" y="759"/>
                  </a:lnTo>
                  <a:lnTo>
                    <a:pt x="94" y="763"/>
                  </a:lnTo>
                  <a:lnTo>
                    <a:pt x="103" y="767"/>
                  </a:lnTo>
                  <a:lnTo>
                    <a:pt x="113" y="771"/>
                  </a:lnTo>
                  <a:lnTo>
                    <a:pt x="122" y="774"/>
                  </a:lnTo>
                  <a:lnTo>
                    <a:pt x="132" y="777"/>
                  </a:lnTo>
                  <a:lnTo>
                    <a:pt x="142" y="779"/>
                  </a:lnTo>
                  <a:lnTo>
                    <a:pt x="151" y="781"/>
                  </a:lnTo>
                  <a:lnTo>
                    <a:pt x="160" y="783"/>
                  </a:lnTo>
                  <a:lnTo>
                    <a:pt x="169" y="785"/>
                  </a:lnTo>
                  <a:lnTo>
                    <a:pt x="178" y="785"/>
                  </a:lnTo>
                  <a:lnTo>
                    <a:pt x="186" y="786"/>
                  </a:lnTo>
                  <a:lnTo>
                    <a:pt x="194" y="786"/>
                  </a:lnTo>
                  <a:lnTo>
                    <a:pt x="202" y="786"/>
                  </a:lnTo>
                  <a:lnTo>
                    <a:pt x="209" y="785"/>
                  </a:lnTo>
                  <a:lnTo>
                    <a:pt x="215" y="784"/>
                  </a:lnTo>
                  <a:lnTo>
                    <a:pt x="221" y="78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9" name="Freeform 44"/>
            <p:cNvSpPr>
              <a:spLocks/>
            </p:cNvSpPr>
            <p:nvPr/>
          </p:nvSpPr>
          <p:spPr bwMode="auto">
            <a:xfrm>
              <a:off x="4424" y="1364"/>
              <a:ext cx="116" cy="196"/>
            </a:xfrm>
            <a:custGeom>
              <a:avLst/>
              <a:gdLst>
                <a:gd name="T0" fmla="*/ 245 w 99"/>
                <a:gd name="T1" fmla="*/ 570 h 174"/>
                <a:gd name="T2" fmla="*/ 261 w 99"/>
                <a:gd name="T3" fmla="*/ 531 h 174"/>
                <a:gd name="T4" fmla="*/ 261 w 99"/>
                <a:gd name="T5" fmla="*/ 511 h 174"/>
                <a:gd name="T6" fmla="*/ 261 w 99"/>
                <a:gd name="T7" fmla="*/ 491 h 174"/>
                <a:gd name="T8" fmla="*/ 261 w 99"/>
                <a:gd name="T9" fmla="*/ 474 h 174"/>
                <a:gd name="T10" fmla="*/ 253 w 99"/>
                <a:gd name="T11" fmla="*/ 462 h 174"/>
                <a:gd name="T12" fmla="*/ 245 w 99"/>
                <a:gd name="T13" fmla="*/ 443 h 174"/>
                <a:gd name="T14" fmla="*/ 241 w 99"/>
                <a:gd name="T15" fmla="*/ 425 h 174"/>
                <a:gd name="T16" fmla="*/ 226 w 99"/>
                <a:gd name="T17" fmla="*/ 416 h 174"/>
                <a:gd name="T18" fmla="*/ 216 w 99"/>
                <a:gd name="T19" fmla="*/ 398 h 174"/>
                <a:gd name="T20" fmla="*/ 206 w 99"/>
                <a:gd name="T21" fmla="*/ 385 h 174"/>
                <a:gd name="T22" fmla="*/ 193 w 99"/>
                <a:gd name="T23" fmla="*/ 371 h 174"/>
                <a:gd name="T24" fmla="*/ 176 w 99"/>
                <a:gd name="T25" fmla="*/ 360 h 174"/>
                <a:gd name="T26" fmla="*/ 165 w 99"/>
                <a:gd name="T27" fmla="*/ 342 h 174"/>
                <a:gd name="T28" fmla="*/ 144 w 99"/>
                <a:gd name="T29" fmla="*/ 329 h 174"/>
                <a:gd name="T30" fmla="*/ 123 w 99"/>
                <a:gd name="T31" fmla="*/ 314 h 174"/>
                <a:gd name="T32" fmla="*/ 111 w 99"/>
                <a:gd name="T33" fmla="*/ 304 h 174"/>
                <a:gd name="T34" fmla="*/ 95 w 99"/>
                <a:gd name="T35" fmla="*/ 291 h 174"/>
                <a:gd name="T36" fmla="*/ 81 w 99"/>
                <a:gd name="T37" fmla="*/ 278 h 174"/>
                <a:gd name="T38" fmla="*/ 66 w 99"/>
                <a:gd name="T39" fmla="*/ 260 h 174"/>
                <a:gd name="T40" fmla="*/ 55 w 99"/>
                <a:gd name="T41" fmla="*/ 252 h 174"/>
                <a:gd name="T42" fmla="*/ 40 w 99"/>
                <a:gd name="T43" fmla="*/ 231 h 174"/>
                <a:gd name="T44" fmla="*/ 29 w 99"/>
                <a:gd name="T45" fmla="*/ 219 h 174"/>
                <a:gd name="T46" fmla="*/ 21 w 99"/>
                <a:gd name="T47" fmla="*/ 204 h 174"/>
                <a:gd name="T48" fmla="*/ 2 w 99"/>
                <a:gd name="T49" fmla="*/ 189 h 174"/>
                <a:gd name="T50" fmla="*/ 1 w 99"/>
                <a:gd name="T51" fmla="*/ 178 h 174"/>
                <a:gd name="T52" fmla="*/ 0 w 99"/>
                <a:gd name="T53" fmla="*/ 160 h 174"/>
                <a:gd name="T54" fmla="*/ 0 w 99"/>
                <a:gd name="T55" fmla="*/ 142 h 174"/>
                <a:gd name="T56" fmla="*/ 0 w 99"/>
                <a:gd name="T57" fmla="*/ 126 h 174"/>
                <a:gd name="T58" fmla="*/ 0 w 99"/>
                <a:gd name="T59" fmla="*/ 105 h 174"/>
                <a:gd name="T60" fmla="*/ 1 w 99"/>
                <a:gd name="T61" fmla="*/ 87 h 174"/>
                <a:gd name="T62" fmla="*/ 18 w 99"/>
                <a:gd name="T63" fmla="*/ 68 h 174"/>
                <a:gd name="T64" fmla="*/ 40 w 99"/>
                <a:gd name="T65" fmla="*/ 60 h 174"/>
                <a:gd name="T66" fmla="*/ 55 w 99"/>
                <a:gd name="T67" fmla="*/ 60 h 174"/>
                <a:gd name="T68" fmla="*/ 66 w 99"/>
                <a:gd name="T69" fmla="*/ 53 h 174"/>
                <a:gd name="T70" fmla="*/ 81 w 99"/>
                <a:gd name="T71" fmla="*/ 53 h 174"/>
                <a:gd name="T72" fmla="*/ 95 w 99"/>
                <a:gd name="T73" fmla="*/ 48 h 174"/>
                <a:gd name="T74" fmla="*/ 111 w 99"/>
                <a:gd name="T75" fmla="*/ 47 h 174"/>
                <a:gd name="T76" fmla="*/ 123 w 99"/>
                <a:gd name="T77" fmla="*/ 43 h 174"/>
                <a:gd name="T78" fmla="*/ 142 w 99"/>
                <a:gd name="T79" fmla="*/ 42 h 174"/>
                <a:gd name="T80" fmla="*/ 152 w 99"/>
                <a:gd name="T81" fmla="*/ 37 h 174"/>
                <a:gd name="T82" fmla="*/ 169 w 99"/>
                <a:gd name="T83" fmla="*/ 33 h 174"/>
                <a:gd name="T84" fmla="*/ 190 w 99"/>
                <a:gd name="T85" fmla="*/ 29 h 174"/>
                <a:gd name="T86" fmla="*/ 195 w 99"/>
                <a:gd name="T87" fmla="*/ 26 h 174"/>
                <a:gd name="T88" fmla="*/ 216 w 99"/>
                <a:gd name="T89" fmla="*/ 23 h 174"/>
                <a:gd name="T90" fmla="*/ 226 w 99"/>
                <a:gd name="T91" fmla="*/ 20 h 174"/>
                <a:gd name="T92" fmla="*/ 245 w 99"/>
                <a:gd name="T93" fmla="*/ 20 h 174"/>
                <a:gd name="T94" fmla="*/ 253 w 99"/>
                <a:gd name="T95" fmla="*/ 18 h 174"/>
                <a:gd name="T96" fmla="*/ 267 w 99"/>
                <a:gd name="T97" fmla="*/ 16 h 174"/>
                <a:gd name="T98" fmla="*/ 285 w 99"/>
                <a:gd name="T99" fmla="*/ 3 h 174"/>
                <a:gd name="T100" fmla="*/ 296 w 99"/>
                <a:gd name="T101" fmla="*/ 3 h 174"/>
                <a:gd name="T102" fmla="*/ 313 w 99"/>
                <a:gd name="T103" fmla="*/ 2 h 174"/>
                <a:gd name="T104" fmla="*/ 330 w 99"/>
                <a:gd name="T105" fmla="*/ 2 h 174"/>
                <a:gd name="T106" fmla="*/ 337 w 99"/>
                <a:gd name="T107" fmla="*/ 1 h 174"/>
                <a:gd name="T108" fmla="*/ 359 w 99"/>
                <a:gd name="T109" fmla="*/ 1 h 174"/>
                <a:gd name="T110" fmla="*/ 373 w 99"/>
                <a:gd name="T111" fmla="*/ 1 h 174"/>
                <a:gd name="T112" fmla="*/ 387 w 99"/>
                <a:gd name="T113" fmla="*/ 0 h 174"/>
                <a:gd name="T114" fmla="*/ 395 w 99"/>
                <a:gd name="T115" fmla="*/ 0 h 174"/>
                <a:gd name="T116" fmla="*/ 421 w 99"/>
                <a:gd name="T117" fmla="*/ 0 h 174"/>
                <a:gd name="T118" fmla="*/ 430 w 99"/>
                <a:gd name="T119" fmla="*/ 0 h 174"/>
                <a:gd name="T120" fmla="*/ 451 w 99"/>
                <a:gd name="T121" fmla="*/ 1 h 174"/>
                <a:gd name="T122" fmla="*/ 462 w 99"/>
                <a:gd name="T123" fmla="*/ 1 h 174"/>
                <a:gd name="T124" fmla="*/ 479 w 99"/>
                <a:gd name="T125" fmla="*/ 2 h 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 h="174">
                  <a:moveTo>
                    <a:pt x="50" y="173"/>
                  </a:moveTo>
                  <a:lnTo>
                    <a:pt x="53" y="161"/>
                  </a:lnTo>
                  <a:lnTo>
                    <a:pt x="53" y="155"/>
                  </a:lnTo>
                  <a:lnTo>
                    <a:pt x="53" y="150"/>
                  </a:lnTo>
                  <a:lnTo>
                    <a:pt x="53" y="145"/>
                  </a:lnTo>
                  <a:lnTo>
                    <a:pt x="52" y="140"/>
                  </a:lnTo>
                  <a:lnTo>
                    <a:pt x="50" y="135"/>
                  </a:lnTo>
                  <a:lnTo>
                    <a:pt x="49" y="130"/>
                  </a:lnTo>
                  <a:lnTo>
                    <a:pt x="46" y="126"/>
                  </a:lnTo>
                  <a:lnTo>
                    <a:pt x="44" y="121"/>
                  </a:lnTo>
                  <a:lnTo>
                    <a:pt x="42" y="117"/>
                  </a:lnTo>
                  <a:lnTo>
                    <a:pt x="39" y="113"/>
                  </a:lnTo>
                  <a:lnTo>
                    <a:pt x="36" y="109"/>
                  </a:lnTo>
                  <a:lnTo>
                    <a:pt x="33" y="104"/>
                  </a:lnTo>
                  <a:lnTo>
                    <a:pt x="30" y="100"/>
                  </a:lnTo>
                  <a:lnTo>
                    <a:pt x="26" y="96"/>
                  </a:lnTo>
                  <a:lnTo>
                    <a:pt x="23" y="92"/>
                  </a:lnTo>
                  <a:lnTo>
                    <a:pt x="20" y="88"/>
                  </a:lnTo>
                  <a:lnTo>
                    <a:pt x="17" y="84"/>
                  </a:lnTo>
                  <a:lnTo>
                    <a:pt x="14" y="80"/>
                  </a:lnTo>
                  <a:lnTo>
                    <a:pt x="11" y="76"/>
                  </a:lnTo>
                  <a:lnTo>
                    <a:pt x="8" y="71"/>
                  </a:lnTo>
                  <a:lnTo>
                    <a:pt x="6" y="67"/>
                  </a:lnTo>
                  <a:lnTo>
                    <a:pt x="4" y="62"/>
                  </a:lnTo>
                  <a:lnTo>
                    <a:pt x="2" y="58"/>
                  </a:lnTo>
                  <a:lnTo>
                    <a:pt x="1" y="53"/>
                  </a:lnTo>
                  <a:lnTo>
                    <a:pt x="0" y="48"/>
                  </a:lnTo>
                  <a:lnTo>
                    <a:pt x="0" y="43"/>
                  </a:lnTo>
                  <a:lnTo>
                    <a:pt x="0" y="38"/>
                  </a:lnTo>
                  <a:lnTo>
                    <a:pt x="0" y="32"/>
                  </a:lnTo>
                  <a:lnTo>
                    <a:pt x="1" y="26"/>
                  </a:lnTo>
                  <a:lnTo>
                    <a:pt x="3" y="20"/>
                  </a:lnTo>
                  <a:lnTo>
                    <a:pt x="8" y="18"/>
                  </a:lnTo>
                  <a:lnTo>
                    <a:pt x="11" y="18"/>
                  </a:lnTo>
                  <a:lnTo>
                    <a:pt x="14" y="16"/>
                  </a:lnTo>
                  <a:lnTo>
                    <a:pt x="17" y="16"/>
                  </a:lnTo>
                  <a:lnTo>
                    <a:pt x="20" y="15"/>
                  </a:lnTo>
                  <a:lnTo>
                    <a:pt x="23" y="14"/>
                  </a:lnTo>
                  <a:lnTo>
                    <a:pt x="26" y="13"/>
                  </a:lnTo>
                  <a:lnTo>
                    <a:pt x="29" y="12"/>
                  </a:lnTo>
                  <a:lnTo>
                    <a:pt x="32" y="11"/>
                  </a:lnTo>
                  <a:lnTo>
                    <a:pt x="35" y="10"/>
                  </a:lnTo>
                  <a:lnTo>
                    <a:pt x="38" y="9"/>
                  </a:lnTo>
                  <a:lnTo>
                    <a:pt x="40" y="8"/>
                  </a:lnTo>
                  <a:lnTo>
                    <a:pt x="44" y="7"/>
                  </a:lnTo>
                  <a:lnTo>
                    <a:pt x="46" y="6"/>
                  </a:lnTo>
                  <a:lnTo>
                    <a:pt x="50" y="6"/>
                  </a:lnTo>
                  <a:lnTo>
                    <a:pt x="52" y="5"/>
                  </a:lnTo>
                  <a:lnTo>
                    <a:pt x="55" y="4"/>
                  </a:lnTo>
                  <a:lnTo>
                    <a:pt x="58" y="3"/>
                  </a:lnTo>
                  <a:lnTo>
                    <a:pt x="61" y="3"/>
                  </a:lnTo>
                  <a:lnTo>
                    <a:pt x="64" y="2"/>
                  </a:lnTo>
                  <a:lnTo>
                    <a:pt x="67" y="2"/>
                  </a:lnTo>
                  <a:lnTo>
                    <a:pt x="70" y="1"/>
                  </a:lnTo>
                  <a:lnTo>
                    <a:pt x="73" y="1"/>
                  </a:lnTo>
                  <a:lnTo>
                    <a:pt x="76" y="1"/>
                  </a:lnTo>
                  <a:lnTo>
                    <a:pt x="79" y="0"/>
                  </a:lnTo>
                  <a:lnTo>
                    <a:pt x="82" y="0"/>
                  </a:lnTo>
                  <a:lnTo>
                    <a:pt x="86" y="0"/>
                  </a:lnTo>
                  <a:lnTo>
                    <a:pt x="88" y="0"/>
                  </a:lnTo>
                  <a:lnTo>
                    <a:pt x="92" y="1"/>
                  </a:lnTo>
                  <a:lnTo>
                    <a:pt x="95" y="1"/>
                  </a:lnTo>
                  <a:lnTo>
                    <a:pt x="98"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0" name="Freeform 45"/>
            <p:cNvSpPr>
              <a:spLocks/>
            </p:cNvSpPr>
            <p:nvPr/>
          </p:nvSpPr>
          <p:spPr bwMode="auto">
            <a:xfrm>
              <a:off x="4130" y="3003"/>
              <a:ext cx="556" cy="246"/>
            </a:xfrm>
            <a:custGeom>
              <a:avLst/>
              <a:gdLst>
                <a:gd name="T0" fmla="*/ 2257 w 475"/>
                <a:gd name="T1" fmla="*/ 724 h 218"/>
                <a:gd name="T2" fmla="*/ 2283 w 475"/>
                <a:gd name="T3" fmla="*/ 623 h 218"/>
                <a:gd name="T4" fmla="*/ 2292 w 475"/>
                <a:gd name="T5" fmla="*/ 579 h 218"/>
                <a:gd name="T6" fmla="*/ 2283 w 475"/>
                <a:gd name="T7" fmla="*/ 539 h 218"/>
                <a:gd name="T8" fmla="*/ 2274 w 475"/>
                <a:gd name="T9" fmla="*/ 504 h 218"/>
                <a:gd name="T10" fmla="*/ 2258 w 475"/>
                <a:gd name="T11" fmla="*/ 469 h 218"/>
                <a:gd name="T12" fmla="*/ 2242 w 475"/>
                <a:gd name="T13" fmla="*/ 446 h 218"/>
                <a:gd name="T14" fmla="*/ 2217 w 475"/>
                <a:gd name="T15" fmla="*/ 416 h 218"/>
                <a:gd name="T16" fmla="*/ 2184 w 475"/>
                <a:gd name="T17" fmla="*/ 395 h 218"/>
                <a:gd name="T18" fmla="*/ 2151 w 475"/>
                <a:gd name="T19" fmla="*/ 379 h 218"/>
                <a:gd name="T20" fmla="*/ 2113 w 475"/>
                <a:gd name="T21" fmla="*/ 366 h 218"/>
                <a:gd name="T22" fmla="*/ 2066 w 475"/>
                <a:gd name="T23" fmla="*/ 346 h 218"/>
                <a:gd name="T24" fmla="*/ 2024 w 475"/>
                <a:gd name="T25" fmla="*/ 336 h 218"/>
                <a:gd name="T26" fmla="*/ 1974 w 475"/>
                <a:gd name="T27" fmla="*/ 325 h 218"/>
                <a:gd name="T28" fmla="*/ 1920 w 475"/>
                <a:gd name="T29" fmla="*/ 319 h 218"/>
                <a:gd name="T30" fmla="*/ 1869 w 475"/>
                <a:gd name="T31" fmla="*/ 310 h 218"/>
                <a:gd name="T32" fmla="*/ 1814 w 475"/>
                <a:gd name="T33" fmla="*/ 307 h 218"/>
                <a:gd name="T34" fmla="*/ 1760 w 475"/>
                <a:gd name="T35" fmla="*/ 305 h 218"/>
                <a:gd name="T36" fmla="*/ 1698 w 475"/>
                <a:gd name="T37" fmla="*/ 304 h 218"/>
                <a:gd name="T38" fmla="*/ 1647 w 475"/>
                <a:gd name="T39" fmla="*/ 298 h 218"/>
                <a:gd name="T40" fmla="*/ 1588 w 475"/>
                <a:gd name="T41" fmla="*/ 298 h 218"/>
                <a:gd name="T42" fmla="*/ 1530 w 475"/>
                <a:gd name="T43" fmla="*/ 293 h 218"/>
                <a:gd name="T44" fmla="*/ 1473 w 475"/>
                <a:gd name="T45" fmla="*/ 293 h 218"/>
                <a:gd name="T46" fmla="*/ 1420 w 475"/>
                <a:gd name="T47" fmla="*/ 290 h 218"/>
                <a:gd name="T48" fmla="*/ 1364 w 475"/>
                <a:gd name="T49" fmla="*/ 290 h 218"/>
                <a:gd name="T50" fmla="*/ 1324 w 475"/>
                <a:gd name="T51" fmla="*/ 288 h 218"/>
                <a:gd name="T52" fmla="*/ 1272 w 475"/>
                <a:gd name="T53" fmla="*/ 287 h 218"/>
                <a:gd name="T54" fmla="*/ 1221 w 475"/>
                <a:gd name="T55" fmla="*/ 283 h 218"/>
                <a:gd name="T56" fmla="*/ 1181 w 475"/>
                <a:gd name="T57" fmla="*/ 275 h 218"/>
                <a:gd name="T58" fmla="*/ 1135 w 475"/>
                <a:gd name="T59" fmla="*/ 269 h 218"/>
                <a:gd name="T60" fmla="*/ 1108 w 475"/>
                <a:gd name="T61" fmla="*/ 257 h 218"/>
                <a:gd name="T62" fmla="*/ 1071 w 475"/>
                <a:gd name="T63" fmla="*/ 251 h 218"/>
                <a:gd name="T64" fmla="*/ 1020 w 475"/>
                <a:gd name="T65" fmla="*/ 226 h 218"/>
                <a:gd name="T66" fmla="*/ 990 w 475"/>
                <a:gd name="T67" fmla="*/ 212 h 218"/>
                <a:gd name="T68" fmla="*/ 966 w 475"/>
                <a:gd name="T69" fmla="*/ 202 h 218"/>
                <a:gd name="T70" fmla="*/ 933 w 475"/>
                <a:gd name="T71" fmla="*/ 188 h 218"/>
                <a:gd name="T72" fmla="*/ 902 w 475"/>
                <a:gd name="T73" fmla="*/ 179 h 218"/>
                <a:gd name="T74" fmla="*/ 871 w 475"/>
                <a:gd name="T75" fmla="*/ 162 h 218"/>
                <a:gd name="T76" fmla="*/ 840 w 475"/>
                <a:gd name="T77" fmla="*/ 150 h 218"/>
                <a:gd name="T78" fmla="*/ 803 w 475"/>
                <a:gd name="T79" fmla="*/ 139 h 218"/>
                <a:gd name="T80" fmla="*/ 769 w 475"/>
                <a:gd name="T81" fmla="*/ 128 h 218"/>
                <a:gd name="T82" fmla="*/ 730 w 475"/>
                <a:gd name="T83" fmla="*/ 113 h 218"/>
                <a:gd name="T84" fmla="*/ 705 w 475"/>
                <a:gd name="T85" fmla="*/ 102 h 218"/>
                <a:gd name="T86" fmla="*/ 659 w 475"/>
                <a:gd name="T87" fmla="*/ 89 h 218"/>
                <a:gd name="T88" fmla="*/ 624 w 475"/>
                <a:gd name="T89" fmla="*/ 79 h 218"/>
                <a:gd name="T90" fmla="*/ 586 w 475"/>
                <a:gd name="T91" fmla="*/ 70 h 218"/>
                <a:gd name="T92" fmla="*/ 557 w 475"/>
                <a:gd name="T93" fmla="*/ 55 h 218"/>
                <a:gd name="T94" fmla="*/ 515 w 475"/>
                <a:gd name="T95" fmla="*/ 49 h 218"/>
                <a:gd name="T96" fmla="*/ 479 w 475"/>
                <a:gd name="T97" fmla="*/ 42 h 218"/>
                <a:gd name="T98" fmla="*/ 441 w 475"/>
                <a:gd name="T99" fmla="*/ 29 h 218"/>
                <a:gd name="T100" fmla="*/ 407 w 475"/>
                <a:gd name="T101" fmla="*/ 23 h 218"/>
                <a:gd name="T102" fmla="*/ 372 w 475"/>
                <a:gd name="T103" fmla="*/ 18 h 218"/>
                <a:gd name="T104" fmla="*/ 332 w 475"/>
                <a:gd name="T105" fmla="*/ 3 h 218"/>
                <a:gd name="T106" fmla="*/ 293 w 475"/>
                <a:gd name="T107" fmla="*/ 2 h 218"/>
                <a:gd name="T108" fmla="*/ 262 w 475"/>
                <a:gd name="T109" fmla="*/ 1 h 218"/>
                <a:gd name="T110" fmla="*/ 227 w 475"/>
                <a:gd name="T111" fmla="*/ 0 h 218"/>
                <a:gd name="T112" fmla="*/ 194 w 475"/>
                <a:gd name="T113" fmla="*/ 0 h 218"/>
                <a:gd name="T114" fmla="*/ 163 w 475"/>
                <a:gd name="T115" fmla="*/ 0 h 218"/>
                <a:gd name="T116" fmla="*/ 123 w 475"/>
                <a:gd name="T117" fmla="*/ 0 h 218"/>
                <a:gd name="T118" fmla="*/ 90 w 475"/>
                <a:gd name="T119" fmla="*/ 1 h 218"/>
                <a:gd name="T120" fmla="*/ 64 w 475"/>
                <a:gd name="T121" fmla="*/ 2 h 218"/>
                <a:gd name="T122" fmla="*/ 29 w 475"/>
                <a:gd name="T123" fmla="*/ 16 h 218"/>
                <a:gd name="T124" fmla="*/ 0 w 475"/>
                <a:gd name="T125" fmla="*/ 23 h 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218">
                  <a:moveTo>
                    <a:pt x="467" y="217"/>
                  </a:moveTo>
                  <a:lnTo>
                    <a:pt x="473" y="186"/>
                  </a:lnTo>
                  <a:lnTo>
                    <a:pt x="474" y="173"/>
                  </a:lnTo>
                  <a:lnTo>
                    <a:pt x="473" y="161"/>
                  </a:lnTo>
                  <a:lnTo>
                    <a:pt x="471" y="151"/>
                  </a:lnTo>
                  <a:lnTo>
                    <a:pt x="468" y="141"/>
                  </a:lnTo>
                  <a:lnTo>
                    <a:pt x="464" y="133"/>
                  </a:lnTo>
                  <a:lnTo>
                    <a:pt x="459" y="125"/>
                  </a:lnTo>
                  <a:lnTo>
                    <a:pt x="452" y="118"/>
                  </a:lnTo>
                  <a:lnTo>
                    <a:pt x="445" y="113"/>
                  </a:lnTo>
                  <a:lnTo>
                    <a:pt x="437" y="108"/>
                  </a:lnTo>
                  <a:lnTo>
                    <a:pt x="428" y="104"/>
                  </a:lnTo>
                  <a:lnTo>
                    <a:pt x="419" y="100"/>
                  </a:lnTo>
                  <a:lnTo>
                    <a:pt x="408" y="97"/>
                  </a:lnTo>
                  <a:lnTo>
                    <a:pt x="398" y="95"/>
                  </a:lnTo>
                  <a:lnTo>
                    <a:pt x="387" y="93"/>
                  </a:lnTo>
                  <a:lnTo>
                    <a:pt x="375" y="92"/>
                  </a:lnTo>
                  <a:lnTo>
                    <a:pt x="364" y="91"/>
                  </a:lnTo>
                  <a:lnTo>
                    <a:pt x="352" y="90"/>
                  </a:lnTo>
                  <a:lnTo>
                    <a:pt x="341" y="89"/>
                  </a:lnTo>
                  <a:lnTo>
                    <a:pt x="329" y="89"/>
                  </a:lnTo>
                  <a:lnTo>
                    <a:pt x="317" y="88"/>
                  </a:lnTo>
                  <a:lnTo>
                    <a:pt x="305" y="88"/>
                  </a:lnTo>
                  <a:lnTo>
                    <a:pt x="294" y="87"/>
                  </a:lnTo>
                  <a:lnTo>
                    <a:pt x="283" y="87"/>
                  </a:lnTo>
                  <a:lnTo>
                    <a:pt x="273" y="86"/>
                  </a:lnTo>
                  <a:lnTo>
                    <a:pt x="263" y="85"/>
                  </a:lnTo>
                  <a:lnTo>
                    <a:pt x="253" y="84"/>
                  </a:lnTo>
                  <a:lnTo>
                    <a:pt x="244" y="82"/>
                  </a:lnTo>
                  <a:lnTo>
                    <a:pt x="236" y="80"/>
                  </a:lnTo>
                  <a:lnTo>
                    <a:pt x="229" y="77"/>
                  </a:lnTo>
                  <a:lnTo>
                    <a:pt x="222" y="74"/>
                  </a:lnTo>
                  <a:lnTo>
                    <a:pt x="211" y="67"/>
                  </a:lnTo>
                  <a:lnTo>
                    <a:pt x="205" y="64"/>
                  </a:lnTo>
                  <a:lnTo>
                    <a:pt x="199" y="60"/>
                  </a:lnTo>
                  <a:lnTo>
                    <a:pt x="193" y="57"/>
                  </a:lnTo>
                  <a:lnTo>
                    <a:pt x="187" y="53"/>
                  </a:lnTo>
                  <a:lnTo>
                    <a:pt x="180" y="49"/>
                  </a:lnTo>
                  <a:lnTo>
                    <a:pt x="173" y="45"/>
                  </a:lnTo>
                  <a:lnTo>
                    <a:pt x="167" y="41"/>
                  </a:lnTo>
                  <a:lnTo>
                    <a:pt x="159" y="38"/>
                  </a:lnTo>
                  <a:lnTo>
                    <a:pt x="152" y="34"/>
                  </a:lnTo>
                  <a:lnTo>
                    <a:pt x="145" y="31"/>
                  </a:lnTo>
                  <a:lnTo>
                    <a:pt x="137" y="27"/>
                  </a:lnTo>
                  <a:lnTo>
                    <a:pt x="130" y="24"/>
                  </a:lnTo>
                  <a:lnTo>
                    <a:pt x="122" y="21"/>
                  </a:lnTo>
                  <a:lnTo>
                    <a:pt x="115" y="17"/>
                  </a:lnTo>
                  <a:lnTo>
                    <a:pt x="107" y="15"/>
                  </a:lnTo>
                  <a:lnTo>
                    <a:pt x="99" y="12"/>
                  </a:lnTo>
                  <a:lnTo>
                    <a:pt x="92" y="9"/>
                  </a:lnTo>
                  <a:lnTo>
                    <a:pt x="84" y="7"/>
                  </a:lnTo>
                  <a:lnTo>
                    <a:pt x="77" y="5"/>
                  </a:lnTo>
                  <a:lnTo>
                    <a:pt x="69" y="3"/>
                  </a:lnTo>
                  <a:lnTo>
                    <a:pt x="61" y="2"/>
                  </a:lnTo>
                  <a:lnTo>
                    <a:pt x="54" y="1"/>
                  </a:lnTo>
                  <a:lnTo>
                    <a:pt x="47" y="0"/>
                  </a:lnTo>
                  <a:lnTo>
                    <a:pt x="40" y="0"/>
                  </a:lnTo>
                  <a:lnTo>
                    <a:pt x="33" y="0"/>
                  </a:lnTo>
                  <a:lnTo>
                    <a:pt x="26" y="0"/>
                  </a:lnTo>
                  <a:lnTo>
                    <a:pt x="19" y="1"/>
                  </a:lnTo>
                  <a:lnTo>
                    <a:pt x="13" y="2"/>
                  </a:lnTo>
                  <a:lnTo>
                    <a:pt x="6" y="4"/>
                  </a:lnTo>
                  <a:lnTo>
                    <a:pt x="0" y="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1" name="Freeform 46"/>
            <p:cNvSpPr>
              <a:spLocks/>
            </p:cNvSpPr>
            <p:nvPr/>
          </p:nvSpPr>
          <p:spPr bwMode="auto">
            <a:xfrm>
              <a:off x="4538" y="2860"/>
              <a:ext cx="631" cy="175"/>
            </a:xfrm>
            <a:custGeom>
              <a:avLst/>
              <a:gdLst>
                <a:gd name="T0" fmla="*/ 40 w 539"/>
                <a:gd name="T1" fmla="*/ 68 h 155"/>
                <a:gd name="T2" fmla="*/ 90 w 539"/>
                <a:gd name="T3" fmla="*/ 105 h 155"/>
                <a:gd name="T4" fmla="*/ 152 w 539"/>
                <a:gd name="T5" fmla="*/ 145 h 155"/>
                <a:gd name="T6" fmla="*/ 227 w 539"/>
                <a:gd name="T7" fmla="*/ 187 h 155"/>
                <a:gd name="T8" fmla="*/ 307 w 539"/>
                <a:gd name="T9" fmla="*/ 229 h 155"/>
                <a:gd name="T10" fmla="*/ 392 w 539"/>
                <a:gd name="T11" fmla="*/ 271 h 155"/>
                <a:gd name="T12" fmla="*/ 480 w 539"/>
                <a:gd name="T13" fmla="*/ 315 h 155"/>
                <a:gd name="T14" fmla="*/ 571 w 539"/>
                <a:gd name="T15" fmla="*/ 356 h 155"/>
                <a:gd name="T16" fmla="*/ 659 w 539"/>
                <a:gd name="T17" fmla="*/ 394 h 155"/>
                <a:gd name="T18" fmla="*/ 757 w 539"/>
                <a:gd name="T19" fmla="*/ 432 h 155"/>
                <a:gd name="T20" fmla="*/ 846 w 539"/>
                <a:gd name="T21" fmla="*/ 457 h 155"/>
                <a:gd name="T22" fmla="*/ 937 w 539"/>
                <a:gd name="T23" fmla="*/ 487 h 155"/>
                <a:gd name="T24" fmla="*/ 1015 w 539"/>
                <a:gd name="T25" fmla="*/ 504 h 155"/>
                <a:gd name="T26" fmla="*/ 1097 w 539"/>
                <a:gd name="T27" fmla="*/ 514 h 155"/>
                <a:gd name="T28" fmla="*/ 1164 w 539"/>
                <a:gd name="T29" fmla="*/ 516 h 155"/>
                <a:gd name="T30" fmla="*/ 1222 w 539"/>
                <a:gd name="T31" fmla="*/ 514 h 155"/>
                <a:gd name="T32" fmla="*/ 1306 w 539"/>
                <a:gd name="T33" fmla="*/ 492 h 155"/>
                <a:gd name="T34" fmla="*/ 1350 w 539"/>
                <a:gd name="T35" fmla="*/ 466 h 155"/>
                <a:gd name="T36" fmla="*/ 1388 w 539"/>
                <a:gd name="T37" fmla="*/ 437 h 155"/>
                <a:gd name="T38" fmla="*/ 1421 w 539"/>
                <a:gd name="T39" fmla="*/ 412 h 155"/>
                <a:gd name="T40" fmla="*/ 1446 w 539"/>
                <a:gd name="T41" fmla="*/ 373 h 155"/>
                <a:gd name="T42" fmla="*/ 1468 w 539"/>
                <a:gd name="T43" fmla="*/ 339 h 155"/>
                <a:gd name="T44" fmla="*/ 1495 w 539"/>
                <a:gd name="T45" fmla="*/ 300 h 155"/>
                <a:gd name="T46" fmla="*/ 1521 w 539"/>
                <a:gd name="T47" fmla="*/ 260 h 155"/>
                <a:gd name="T48" fmla="*/ 1542 w 539"/>
                <a:gd name="T49" fmla="*/ 227 h 155"/>
                <a:gd name="T50" fmla="*/ 1571 w 539"/>
                <a:gd name="T51" fmla="*/ 189 h 155"/>
                <a:gd name="T52" fmla="*/ 1607 w 539"/>
                <a:gd name="T53" fmla="*/ 159 h 155"/>
                <a:gd name="T54" fmla="*/ 1639 w 539"/>
                <a:gd name="T55" fmla="*/ 128 h 155"/>
                <a:gd name="T56" fmla="*/ 1676 w 539"/>
                <a:gd name="T57" fmla="*/ 105 h 155"/>
                <a:gd name="T58" fmla="*/ 1736 w 539"/>
                <a:gd name="T59" fmla="*/ 86 h 155"/>
                <a:gd name="T60" fmla="*/ 1796 w 539"/>
                <a:gd name="T61" fmla="*/ 70 h 155"/>
                <a:gd name="T62" fmla="*/ 1881 w 539"/>
                <a:gd name="T63" fmla="*/ 60 h 155"/>
                <a:gd name="T64" fmla="*/ 1928 w 539"/>
                <a:gd name="T65" fmla="*/ 53 h 155"/>
                <a:gd name="T66" fmla="*/ 1976 w 539"/>
                <a:gd name="T67" fmla="*/ 49 h 155"/>
                <a:gd name="T68" fmla="*/ 2018 w 539"/>
                <a:gd name="T69" fmla="*/ 43 h 155"/>
                <a:gd name="T70" fmla="*/ 2070 w 539"/>
                <a:gd name="T71" fmla="*/ 37 h 155"/>
                <a:gd name="T72" fmla="*/ 2122 w 539"/>
                <a:gd name="T73" fmla="*/ 33 h 155"/>
                <a:gd name="T74" fmla="*/ 2166 w 539"/>
                <a:gd name="T75" fmla="*/ 26 h 155"/>
                <a:gd name="T76" fmla="*/ 2211 w 539"/>
                <a:gd name="T77" fmla="*/ 23 h 155"/>
                <a:gd name="T78" fmla="*/ 2265 w 539"/>
                <a:gd name="T79" fmla="*/ 18 h 155"/>
                <a:gd name="T80" fmla="*/ 2313 w 539"/>
                <a:gd name="T81" fmla="*/ 16 h 155"/>
                <a:gd name="T82" fmla="*/ 2355 w 539"/>
                <a:gd name="T83" fmla="*/ 3 h 155"/>
                <a:gd name="T84" fmla="*/ 2412 w 539"/>
                <a:gd name="T85" fmla="*/ 2 h 155"/>
                <a:gd name="T86" fmla="*/ 2457 w 539"/>
                <a:gd name="T87" fmla="*/ 1 h 155"/>
                <a:gd name="T88" fmla="*/ 2502 w 539"/>
                <a:gd name="T89" fmla="*/ 0 h 155"/>
                <a:gd name="T90" fmla="*/ 2549 w 539"/>
                <a:gd name="T91" fmla="*/ 0 h 155"/>
                <a:gd name="T92" fmla="*/ 2604 w 539"/>
                <a:gd name="T93" fmla="*/ 0 h 1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39" h="155">
                  <a:moveTo>
                    <a:pt x="0" y="10"/>
                  </a:moveTo>
                  <a:lnTo>
                    <a:pt x="8" y="20"/>
                  </a:lnTo>
                  <a:lnTo>
                    <a:pt x="14" y="25"/>
                  </a:lnTo>
                  <a:lnTo>
                    <a:pt x="19" y="31"/>
                  </a:lnTo>
                  <a:lnTo>
                    <a:pt x="26" y="37"/>
                  </a:lnTo>
                  <a:lnTo>
                    <a:pt x="32" y="43"/>
                  </a:lnTo>
                  <a:lnTo>
                    <a:pt x="40" y="49"/>
                  </a:lnTo>
                  <a:lnTo>
                    <a:pt x="47" y="56"/>
                  </a:lnTo>
                  <a:lnTo>
                    <a:pt x="55" y="62"/>
                  </a:lnTo>
                  <a:lnTo>
                    <a:pt x="63" y="68"/>
                  </a:lnTo>
                  <a:lnTo>
                    <a:pt x="72" y="75"/>
                  </a:lnTo>
                  <a:lnTo>
                    <a:pt x="81" y="81"/>
                  </a:lnTo>
                  <a:lnTo>
                    <a:pt x="90" y="88"/>
                  </a:lnTo>
                  <a:lnTo>
                    <a:pt x="99" y="94"/>
                  </a:lnTo>
                  <a:lnTo>
                    <a:pt x="109" y="100"/>
                  </a:lnTo>
                  <a:lnTo>
                    <a:pt x="118" y="106"/>
                  </a:lnTo>
                  <a:lnTo>
                    <a:pt x="128" y="112"/>
                  </a:lnTo>
                  <a:lnTo>
                    <a:pt x="137" y="117"/>
                  </a:lnTo>
                  <a:lnTo>
                    <a:pt x="147" y="122"/>
                  </a:lnTo>
                  <a:lnTo>
                    <a:pt x="156" y="128"/>
                  </a:lnTo>
                  <a:lnTo>
                    <a:pt x="166" y="132"/>
                  </a:lnTo>
                  <a:lnTo>
                    <a:pt x="175" y="136"/>
                  </a:lnTo>
                  <a:lnTo>
                    <a:pt x="184" y="140"/>
                  </a:lnTo>
                  <a:lnTo>
                    <a:pt x="193" y="144"/>
                  </a:lnTo>
                  <a:lnTo>
                    <a:pt x="202" y="147"/>
                  </a:lnTo>
                  <a:lnTo>
                    <a:pt x="210" y="150"/>
                  </a:lnTo>
                  <a:lnTo>
                    <a:pt x="218" y="152"/>
                  </a:lnTo>
                  <a:lnTo>
                    <a:pt x="226" y="153"/>
                  </a:lnTo>
                  <a:lnTo>
                    <a:pt x="234" y="154"/>
                  </a:lnTo>
                  <a:lnTo>
                    <a:pt x="241" y="154"/>
                  </a:lnTo>
                  <a:lnTo>
                    <a:pt x="247" y="154"/>
                  </a:lnTo>
                  <a:lnTo>
                    <a:pt x="253" y="153"/>
                  </a:lnTo>
                  <a:lnTo>
                    <a:pt x="265" y="148"/>
                  </a:lnTo>
                  <a:lnTo>
                    <a:pt x="270" y="146"/>
                  </a:lnTo>
                  <a:lnTo>
                    <a:pt x="275" y="142"/>
                  </a:lnTo>
                  <a:lnTo>
                    <a:pt x="279" y="138"/>
                  </a:lnTo>
                  <a:lnTo>
                    <a:pt x="283" y="135"/>
                  </a:lnTo>
                  <a:lnTo>
                    <a:pt x="287" y="130"/>
                  </a:lnTo>
                  <a:lnTo>
                    <a:pt x="290" y="126"/>
                  </a:lnTo>
                  <a:lnTo>
                    <a:pt x="294" y="121"/>
                  </a:lnTo>
                  <a:lnTo>
                    <a:pt x="296" y="116"/>
                  </a:lnTo>
                  <a:lnTo>
                    <a:pt x="299" y="111"/>
                  </a:lnTo>
                  <a:lnTo>
                    <a:pt x="302" y="106"/>
                  </a:lnTo>
                  <a:lnTo>
                    <a:pt x="304" y="100"/>
                  </a:lnTo>
                  <a:lnTo>
                    <a:pt x="307" y="95"/>
                  </a:lnTo>
                  <a:lnTo>
                    <a:pt x="309" y="89"/>
                  </a:lnTo>
                  <a:lnTo>
                    <a:pt x="312" y="84"/>
                  </a:lnTo>
                  <a:lnTo>
                    <a:pt x="314" y="78"/>
                  </a:lnTo>
                  <a:lnTo>
                    <a:pt x="317" y="73"/>
                  </a:lnTo>
                  <a:lnTo>
                    <a:pt x="319" y="67"/>
                  </a:lnTo>
                  <a:lnTo>
                    <a:pt x="322" y="62"/>
                  </a:lnTo>
                  <a:lnTo>
                    <a:pt x="325" y="57"/>
                  </a:lnTo>
                  <a:lnTo>
                    <a:pt x="328" y="52"/>
                  </a:lnTo>
                  <a:lnTo>
                    <a:pt x="332" y="47"/>
                  </a:lnTo>
                  <a:lnTo>
                    <a:pt x="335" y="43"/>
                  </a:lnTo>
                  <a:lnTo>
                    <a:pt x="339" y="38"/>
                  </a:lnTo>
                  <a:lnTo>
                    <a:pt x="344" y="34"/>
                  </a:lnTo>
                  <a:lnTo>
                    <a:pt x="348" y="31"/>
                  </a:lnTo>
                  <a:lnTo>
                    <a:pt x="354" y="28"/>
                  </a:lnTo>
                  <a:lnTo>
                    <a:pt x="359" y="25"/>
                  </a:lnTo>
                  <a:lnTo>
                    <a:pt x="366" y="23"/>
                  </a:lnTo>
                  <a:lnTo>
                    <a:pt x="372" y="21"/>
                  </a:lnTo>
                  <a:lnTo>
                    <a:pt x="380" y="20"/>
                  </a:lnTo>
                  <a:lnTo>
                    <a:pt x="389" y="18"/>
                  </a:lnTo>
                  <a:lnTo>
                    <a:pt x="394" y="17"/>
                  </a:lnTo>
                  <a:lnTo>
                    <a:pt x="399" y="16"/>
                  </a:lnTo>
                  <a:lnTo>
                    <a:pt x="404" y="16"/>
                  </a:lnTo>
                  <a:lnTo>
                    <a:pt x="408" y="15"/>
                  </a:lnTo>
                  <a:lnTo>
                    <a:pt x="414" y="14"/>
                  </a:lnTo>
                  <a:lnTo>
                    <a:pt x="418" y="13"/>
                  </a:lnTo>
                  <a:lnTo>
                    <a:pt x="424" y="12"/>
                  </a:lnTo>
                  <a:lnTo>
                    <a:pt x="428" y="11"/>
                  </a:lnTo>
                  <a:lnTo>
                    <a:pt x="433" y="10"/>
                  </a:lnTo>
                  <a:lnTo>
                    <a:pt x="438" y="10"/>
                  </a:lnTo>
                  <a:lnTo>
                    <a:pt x="443" y="9"/>
                  </a:lnTo>
                  <a:lnTo>
                    <a:pt x="448" y="8"/>
                  </a:lnTo>
                  <a:lnTo>
                    <a:pt x="454" y="7"/>
                  </a:lnTo>
                  <a:lnTo>
                    <a:pt x="458" y="7"/>
                  </a:lnTo>
                  <a:lnTo>
                    <a:pt x="464" y="6"/>
                  </a:lnTo>
                  <a:lnTo>
                    <a:pt x="468" y="5"/>
                  </a:lnTo>
                  <a:lnTo>
                    <a:pt x="474" y="4"/>
                  </a:lnTo>
                  <a:lnTo>
                    <a:pt x="478" y="4"/>
                  </a:lnTo>
                  <a:lnTo>
                    <a:pt x="484" y="3"/>
                  </a:lnTo>
                  <a:lnTo>
                    <a:pt x="488" y="3"/>
                  </a:lnTo>
                  <a:lnTo>
                    <a:pt x="494" y="2"/>
                  </a:lnTo>
                  <a:lnTo>
                    <a:pt x="498" y="2"/>
                  </a:lnTo>
                  <a:lnTo>
                    <a:pt x="504" y="1"/>
                  </a:lnTo>
                  <a:lnTo>
                    <a:pt x="508" y="1"/>
                  </a:lnTo>
                  <a:lnTo>
                    <a:pt x="513" y="1"/>
                  </a:lnTo>
                  <a:lnTo>
                    <a:pt x="518" y="0"/>
                  </a:lnTo>
                  <a:lnTo>
                    <a:pt x="523" y="0"/>
                  </a:lnTo>
                  <a:lnTo>
                    <a:pt x="528" y="0"/>
                  </a:lnTo>
                  <a:lnTo>
                    <a:pt x="533" y="0"/>
                  </a:lnTo>
                  <a:lnTo>
                    <a:pt x="538"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2" name="Freeform 47"/>
            <p:cNvSpPr>
              <a:spLocks/>
            </p:cNvSpPr>
            <p:nvPr/>
          </p:nvSpPr>
          <p:spPr bwMode="auto">
            <a:xfrm>
              <a:off x="4806" y="2471"/>
              <a:ext cx="530" cy="359"/>
            </a:xfrm>
            <a:custGeom>
              <a:avLst/>
              <a:gdLst>
                <a:gd name="T0" fmla="*/ 0 w 453"/>
                <a:gd name="T1" fmla="*/ 997 h 318"/>
                <a:gd name="T2" fmla="*/ 29 w 453"/>
                <a:gd name="T3" fmla="*/ 942 h 318"/>
                <a:gd name="T4" fmla="*/ 80 w 453"/>
                <a:gd name="T5" fmla="*/ 884 h 318"/>
                <a:gd name="T6" fmla="*/ 151 w 453"/>
                <a:gd name="T7" fmla="*/ 837 h 318"/>
                <a:gd name="T8" fmla="*/ 245 w 453"/>
                <a:gd name="T9" fmla="*/ 791 h 318"/>
                <a:gd name="T10" fmla="*/ 357 w 453"/>
                <a:gd name="T11" fmla="*/ 744 h 318"/>
                <a:gd name="T12" fmla="*/ 474 w 453"/>
                <a:gd name="T13" fmla="*/ 708 h 318"/>
                <a:gd name="T14" fmla="*/ 603 w 453"/>
                <a:gd name="T15" fmla="*/ 671 h 318"/>
                <a:gd name="T16" fmla="*/ 725 w 453"/>
                <a:gd name="T17" fmla="*/ 629 h 318"/>
                <a:gd name="T18" fmla="*/ 861 w 453"/>
                <a:gd name="T19" fmla="*/ 595 h 318"/>
                <a:gd name="T20" fmla="*/ 991 w 453"/>
                <a:gd name="T21" fmla="*/ 560 h 318"/>
                <a:gd name="T22" fmla="*/ 1111 w 453"/>
                <a:gd name="T23" fmla="*/ 527 h 318"/>
                <a:gd name="T24" fmla="*/ 1224 w 453"/>
                <a:gd name="T25" fmla="*/ 493 h 318"/>
                <a:gd name="T26" fmla="*/ 1329 w 453"/>
                <a:gd name="T27" fmla="*/ 465 h 318"/>
                <a:gd name="T28" fmla="*/ 1419 w 453"/>
                <a:gd name="T29" fmla="*/ 424 h 318"/>
                <a:gd name="T30" fmla="*/ 1488 w 453"/>
                <a:gd name="T31" fmla="*/ 393 h 318"/>
                <a:gd name="T32" fmla="*/ 1536 w 453"/>
                <a:gd name="T33" fmla="*/ 353 h 318"/>
                <a:gd name="T34" fmla="*/ 1572 w 453"/>
                <a:gd name="T35" fmla="*/ 326 h 318"/>
                <a:gd name="T36" fmla="*/ 1602 w 453"/>
                <a:gd name="T37" fmla="*/ 300 h 318"/>
                <a:gd name="T38" fmla="*/ 1624 w 453"/>
                <a:gd name="T39" fmla="*/ 271 h 318"/>
                <a:gd name="T40" fmla="*/ 1650 w 453"/>
                <a:gd name="T41" fmla="*/ 240 h 318"/>
                <a:gd name="T42" fmla="*/ 1675 w 453"/>
                <a:gd name="T43" fmla="*/ 211 h 318"/>
                <a:gd name="T44" fmla="*/ 1707 w 453"/>
                <a:gd name="T45" fmla="*/ 185 h 318"/>
                <a:gd name="T46" fmla="*/ 1732 w 453"/>
                <a:gd name="T47" fmla="*/ 159 h 318"/>
                <a:gd name="T48" fmla="*/ 1761 w 453"/>
                <a:gd name="T49" fmla="*/ 130 h 318"/>
                <a:gd name="T50" fmla="*/ 1788 w 453"/>
                <a:gd name="T51" fmla="*/ 105 h 318"/>
                <a:gd name="T52" fmla="*/ 1819 w 453"/>
                <a:gd name="T53" fmla="*/ 79 h 318"/>
                <a:gd name="T54" fmla="*/ 1859 w 453"/>
                <a:gd name="T55" fmla="*/ 60 h 318"/>
                <a:gd name="T56" fmla="*/ 1900 w 453"/>
                <a:gd name="T57" fmla="*/ 42 h 318"/>
                <a:gd name="T58" fmla="*/ 1942 w 453"/>
                <a:gd name="T59" fmla="*/ 23 h 318"/>
                <a:gd name="T60" fmla="*/ 1988 w 453"/>
                <a:gd name="T61" fmla="*/ 3 h 318"/>
                <a:gd name="T62" fmla="*/ 2026 w 453"/>
                <a:gd name="T63" fmla="*/ 1 h 318"/>
                <a:gd name="T64" fmla="*/ 2032 w 453"/>
                <a:gd name="T65" fmla="*/ 1 h 318"/>
                <a:gd name="T66" fmla="*/ 2040 w 453"/>
                <a:gd name="T67" fmla="*/ 1 h 318"/>
                <a:gd name="T68" fmla="*/ 2052 w 453"/>
                <a:gd name="T69" fmla="*/ 1 h 318"/>
                <a:gd name="T70" fmla="*/ 2063 w 453"/>
                <a:gd name="T71" fmla="*/ 1 h 318"/>
                <a:gd name="T72" fmla="*/ 2070 w 453"/>
                <a:gd name="T73" fmla="*/ 0 h 318"/>
                <a:gd name="T74" fmla="*/ 2083 w 453"/>
                <a:gd name="T75" fmla="*/ 0 h 318"/>
                <a:gd name="T76" fmla="*/ 2094 w 453"/>
                <a:gd name="T77" fmla="*/ 0 h 318"/>
                <a:gd name="T78" fmla="*/ 2102 w 453"/>
                <a:gd name="T79" fmla="*/ 0 h 318"/>
                <a:gd name="T80" fmla="*/ 2116 w 453"/>
                <a:gd name="T81" fmla="*/ 0 h 318"/>
                <a:gd name="T82" fmla="*/ 2126 w 453"/>
                <a:gd name="T83" fmla="*/ 1 h 318"/>
                <a:gd name="T84" fmla="*/ 2129 w 453"/>
                <a:gd name="T85" fmla="*/ 1 h 318"/>
                <a:gd name="T86" fmla="*/ 2147 w 453"/>
                <a:gd name="T87" fmla="*/ 1 h 318"/>
                <a:gd name="T88" fmla="*/ 2152 w 453"/>
                <a:gd name="T89" fmla="*/ 1 h 318"/>
                <a:gd name="T90" fmla="*/ 2159 w 453"/>
                <a:gd name="T91" fmla="*/ 1 h 318"/>
                <a:gd name="T92" fmla="*/ 2171 w 453"/>
                <a:gd name="T93" fmla="*/ 2 h 3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18">
                  <a:moveTo>
                    <a:pt x="0" y="317"/>
                  </a:moveTo>
                  <a:lnTo>
                    <a:pt x="0" y="297"/>
                  </a:lnTo>
                  <a:lnTo>
                    <a:pt x="2" y="289"/>
                  </a:lnTo>
                  <a:lnTo>
                    <a:pt x="6" y="280"/>
                  </a:lnTo>
                  <a:lnTo>
                    <a:pt x="11" y="272"/>
                  </a:lnTo>
                  <a:lnTo>
                    <a:pt x="17" y="264"/>
                  </a:lnTo>
                  <a:lnTo>
                    <a:pt x="24" y="256"/>
                  </a:lnTo>
                  <a:lnTo>
                    <a:pt x="32" y="249"/>
                  </a:lnTo>
                  <a:lnTo>
                    <a:pt x="41" y="242"/>
                  </a:lnTo>
                  <a:lnTo>
                    <a:pt x="51" y="235"/>
                  </a:lnTo>
                  <a:lnTo>
                    <a:pt x="62" y="228"/>
                  </a:lnTo>
                  <a:lnTo>
                    <a:pt x="74" y="222"/>
                  </a:lnTo>
                  <a:lnTo>
                    <a:pt x="86" y="216"/>
                  </a:lnTo>
                  <a:lnTo>
                    <a:pt x="98" y="210"/>
                  </a:lnTo>
                  <a:lnTo>
                    <a:pt x="111" y="204"/>
                  </a:lnTo>
                  <a:lnTo>
                    <a:pt x="125" y="199"/>
                  </a:lnTo>
                  <a:lnTo>
                    <a:pt x="138" y="193"/>
                  </a:lnTo>
                  <a:lnTo>
                    <a:pt x="151" y="187"/>
                  </a:lnTo>
                  <a:lnTo>
                    <a:pt x="165" y="182"/>
                  </a:lnTo>
                  <a:lnTo>
                    <a:pt x="179" y="177"/>
                  </a:lnTo>
                  <a:lnTo>
                    <a:pt x="192" y="172"/>
                  </a:lnTo>
                  <a:lnTo>
                    <a:pt x="206" y="167"/>
                  </a:lnTo>
                  <a:lnTo>
                    <a:pt x="219" y="162"/>
                  </a:lnTo>
                  <a:lnTo>
                    <a:pt x="231" y="157"/>
                  </a:lnTo>
                  <a:lnTo>
                    <a:pt x="243" y="152"/>
                  </a:lnTo>
                  <a:lnTo>
                    <a:pt x="255" y="147"/>
                  </a:lnTo>
                  <a:lnTo>
                    <a:pt x="266" y="142"/>
                  </a:lnTo>
                  <a:lnTo>
                    <a:pt x="277" y="137"/>
                  </a:lnTo>
                  <a:lnTo>
                    <a:pt x="286" y="132"/>
                  </a:lnTo>
                  <a:lnTo>
                    <a:pt x="295" y="127"/>
                  </a:lnTo>
                  <a:lnTo>
                    <a:pt x="302" y="122"/>
                  </a:lnTo>
                  <a:lnTo>
                    <a:pt x="309" y="117"/>
                  </a:lnTo>
                  <a:lnTo>
                    <a:pt x="316" y="109"/>
                  </a:lnTo>
                  <a:lnTo>
                    <a:pt x="320" y="105"/>
                  </a:lnTo>
                  <a:lnTo>
                    <a:pt x="323" y="101"/>
                  </a:lnTo>
                  <a:lnTo>
                    <a:pt x="327" y="97"/>
                  </a:lnTo>
                  <a:lnTo>
                    <a:pt x="329" y="93"/>
                  </a:lnTo>
                  <a:lnTo>
                    <a:pt x="333" y="89"/>
                  </a:lnTo>
                  <a:lnTo>
                    <a:pt x="335" y="85"/>
                  </a:lnTo>
                  <a:lnTo>
                    <a:pt x="338" y="81"/>
                  </a:lnTo>
                  <a:lnTo>
                    <a:pt x="341" y="76"/>
                  </a:lnTo>
                  <a:lnTo>
                    <a:pt x="344" y="72"/>
                  </a:lnTo>
                  <a:lnTo>
                    <a:pt x="347" y="68"/>
                  </a:lnTo>
                  <a:lnTo>
                    <a:pt x="349" y="63"/>
                  </a:lnTo>
                  <a:lnTo>
                    <a:pt x="352" y="59"/>
                  </a:lnTo>
                  <a:lnTo>
                    <a:pt x="355" y="55"/>
                  </a:lnTo>
                  <a:lnTo>
                    <a:pt x="357" y="51"/>
                  </a:lnTo>
                  <a:lnTo>
                    <a:pt x="360" y="47"/>
                  </a:lnTo>
                  <a:lnTo>
                    <a:pt x="363" y="43"/>
                  </a:lnTo>
                  <a:lnTo>
                    <a:pt x="366" y="39"/>
                  </a:lnTo>
                  <a:lnTo>
                    <a:pt x="369" y="35"/>
                  </a:lnTo>
                  <a:lnTo>
                    <a:pt x="372" y="31"/>
                  </a:lnTo>
                  <a:lnTo>
                    <a:pt x="375" y="28"/>
                  </a:lnTo>
                  <a:lnTo>
                    <a:pt x="379" y="24"/>
                  </a:lnTo>
                  <a:lnTo>
                    <a:pt x="383" y="21"/>
                  </a:lnTo>
                  <a:lnTo>
                    <a:pt x="387" y="18"/>
                  </a:lnTo>
                  <a:lnTo>
                    <a:pt x="391" y="15"/>
                  </a:lnTo>
                  <a:lnTo>
                    <a:pt x="395" y="12"/>
                  </a:lnTo>
                  <a:lnTo>
                    <a:pt x="399" y="10"/>
                  </a:lnTo>
                  <a:lnTo>
                    <a:pt x="404" y="7"/>
                  </a:lnTo>
                  <a:lnTo>
                    <a:pt x="409" y="5"/>
                  </a:lnTo>
                  <a:lnTo>
                    <a:pt x="414" y="3"/>
                  </a:lnTo>
                  <a:lnTo>
                    <a:pt x="420" y="2"/>
                  </a:lnTo>
                  <a:lnTo>
                    <a:pt x="421" y="1"/>
                  </a:lnTo>
                  <a:lnTo>
                    <a:pt x="423" y="1"/>
                  </a:lnTo>
                  <a:lnTo>
                    <a:pt x="425" y="1"/>
                  </a:lnTo>
                  <a:lnTo>
                    <a:pt x="427" y="1"/>
                  </a:lnTo>
                  <a:lnTo>
                    <a:pt x="429" y="1"/>
                  </a:lnTo>
                  <a:lnTo>
                    <a:pt x="431" y="0"/>
                  </a:lnTo>
                  <a:lnTo>
                    <a:pt x="433" y="0"/>
                  </a:lnTo>
                  <a:lnTo>
                    <a:pt x="435" y="0"/>
                  </a:lnTo>
                  <a:lnTo>
                    <a:pt x="436" y="0"/>
                  </a:lnTo>
                  <a:lnTo>
                    <a:pt x="437" y="0"/>
                  </a:lnTo>
                  <a:lnTo>
                    <a:pt x="438" y="0"/>
                  </a:lnTo>
                  <a:lnTo>
                    <a:pt x="439" y="0"/>
                  </a:lnTo>
                  <a:lnTo>
                    <a:pt x="440" y="0"/>
                  </a:lnTo>
                  <a:lnTo>
                    <a:pt x="441" y="0"/>
                  </a:lnTo>
                  <a:lnTo>
                    <a:pt x="442" y="1"/>
                  </a:lnTo>
                  <a:lnTo>
                    <a:pt x="443" y="1"/>
                  </a:lnTo>
                  <a:lnTo>
                    <a:pt x="444" y="1"/>
                  </a:lnTo>
                  <a:lnTo>
                    <a:pt x="445" y="1"/>
                  </a:lnTo>
                  <a:lnTo>
                    <a:pt x="446" y="1"/>
                  </a:lnTo>
                  <a:lnTo>
                    <a:pt x="447" y="1"/>
                  </a:lnTo>
                  <a:lnTo>
                    <a:pt x="448" y="1"/>
                  </a:lnTo>
                  <a:lnTo>
                    <a:pt x="449" y="1"/>
                  </a:lnTo>
                  <a:lnTo>
                    <a:pt x="450" y="1"/>
                  </a:lnTo>
                  <a:lnTo>
                    <a:pt x="451" y="2"/>
                  </a:lnTo>
                  <a:lnTo>
                    <a:pt x="452" y="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3" name="Freeform 48"/>
            <p:cNvSpPr>
              <a:spLocks/>
            </p:cNvSpPr>
            <p:nvPr/>
          </p:nvSpPr>
          <p:spPr bwMode="auto">
            <a:xfrm>
              <a:off x="5298" y="2596"/>
              <a:ext cx="168" cy="125"/>
            </a:xfrm>
            <a:custGeom>
              <a:avLst/>
              <a:gdLst>
                <a:gd name="T0" fmla="*/ 670 w 144"/>
                <a:gd name="T1" fmla="*/ 20 h 111"/>
                <a:gd name="T2" fmla="*/ 610 w 144"/>
                <a:gd name="T3" fmla="*/ 2 h 111"/>
                <a:gd name="T4" fmla="*/ 579 w 144"/>
                <a:gd name="T5" fmla="*/ 1 h 111"/>
                <a:gd name="T6" fmla="*/ 548 w 144"/>
                <a:gd name="T7" fmla="*/ 1 h 111"/>
                <a:gd name="T8" fmla="*/ 523 w 144"/>
                <a:gd name="T9" fmla="*/ 0 h 111"/>
                <a:gd name="T10" fmla="*/ 496 w 144"/>
                <a:gd name="T11" fmla="*/ 1 h 111"/>
                <a:gd name="T12" fmla="*/ 456 w 144"/>
                <a:gd name="T13" fmla="*/ 2 h 111"/>
                <a:gd name="T14" fmla="*/ 429 w 144"/>
                <a:gd name="T15" fmla="*/ 2 h 111"/>
                <a:gd name="T16" fmla="*/ 403 w 144"/>
                <a:gd name="T17" fmla="*/ 16 h 111"/>
                <a:gd name="T18" fmla="*/ 384 w 144"/>
                <a:gd name="T19" fmla="*/ 20 h 111"/>
                <a:gd name="T20" fmla="*/ 352 w 144"/>
                <a:gd name="T21" fmla="*/ 26 h 111"/>
                <a:gd name="T22" fmla="*/ 329 w 144"/>
                <a:gd name="T23" fmla="*/ 33 h 111"/>
                <a:gd name="T24" fmla="*/ 296 w 144"/>
                <a:gd name="T25" fmla="*/ 43 h 111"/>
                <a:gd name="T26" fmla="*/ 270 w 144"/>
                <a:gd name="T27" fmla="*/ 53 h 111"/>
                <a:gd name="T28" fmla="*/ 246 w 144"/>
                <a:gd name="T29" fmla="*/ 61 h 111"/>
                <a:gd name="T30" fmla="*/ 225 w 144"/>
                <a:gd name="T31" fmla="*/ 77 h 111"/>
                <a:gd name="T32" fmla="*/ 198 w 144"/>
                <a:gd name="T33" fmla="*/ 87 h 111"/>
                <a:gd name="T34" fmla="*/ 179 w 144"/>
                <a:gd name="T35" fmla="*/ 101 h 111"/>
                <a:gd name="T36" fmla="*/ 163 w 144"/>
                <a:gd name="T37" fmla="*/ 114 h 111"/>
                <a:gd name="T38" fmla="*/ 141 w 144"/>
                <a:gd name="T39" fmla="*/ 130 h 111"/>
                <a:gd name="T40" fmla="*/ 121 w 144"/>
                <a:gd name="T41" fmla="*/ 144 h 111"/>
                <a:gd name="T42" fmla="*/ 104 w 144"/>
                <a:gd name="T43" fmla="*/ 162 h 111"/>
                <a:gd name="T44" fmla="*/ 88 w 144"/>
                <a:gd name="T45" fmla="*/ 181 h 111"/>
                <a:gd name="T46" fmla="*/ 75 w 144"/>
                <a:gd name="T47" fmla="*/ 200 h 111"/>
                <a:gd name="T48" fmla="*/ 56 w 144"/>
                <a:gd name="T49" fmla="*/ 214 h 111"/>
                <a:gd name="T50" fmla="*/ 47 w 144"/>
                <a:gd name="T51" fmla="*/ 234 h 111"/>
                <a:gd name="T52" fmla="*/ 34 w 144"/>
                <a:gd name="T53" fmla="*/ 256 h 111"/>
                <a:gd name="T54" fmla="*/ 25 w 144"/>
                <a:gd name="T55" fmla="*/ 275 h 111"/>
                <a:gd name="T56" fmla="*/ 18 w 144"/>
                <a:gd name="T57" fmla="*/ 293 h 111"/>
                <a:gd name="T58" fmla="*/ 1 w 144"/>
                <a:gd name="T59" fmla="*/ 320 h 111"/>
                <a:gd name="T60" fmla="*/ 0 w 144"/>
                <a:gd name="T61" fmla="*/ 342 h 111"/>
                <a:gd name="T62" fmla="*/ 0 w 144"/>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4" h="111">
                  <a:moveTo>
                    <a:pt x="143" y="6"/>
                  </a:moveTo>
                  <a:lnTo>
                    <a:pt x="130" y="2"/>
                  </a:lnTo>
                  <a:lnTo>
                    <a:pt x="123" y="1"/>
                  </a:lnTo>
                  <a:lnTo>
                    <a:pt x="117" y="1"/>
                  </a:lnTo>
                  <a:lnTo>
                    <a:pt x="111" y="0"/>
                  </a:lnTo>
                  <a:lnTo>
                    <a:pt x="105" y="1"/>
                  </a:lnTo>
                  <a:lnTo>
                    <a:pt x="98" y="2"/>
                  </a:lnTo>
                  <a:lnTo>
                    <a:pt x="92" y="2"/>
                  </a:lnTo>
                  <a:lnTo>
                    <a:pt x="86" y="4"/>
                  </a:lnTo>
                  <a:lnTo>
                    <a:pt x="81" y="6"/>
                  </a:lnTo>
                  <a:lnTo>
                    <a:pt x="75" y="8"/>
                  </a:lnTo>
                  <a:lnTo>
                    <a:pt x="69" y="10"/>
                  </a:lnTo>
                  <a:lnTo>
                    <a:pt x="63" y="13"/>
                  </a:lnTo>
                  <a:lnTo>
                    <a:pt x="58" y="16"/>
                  </a:lnTo>
                  <a:lnTo>
                    <a:pt x="53" y="19"/>
                  </a:lnTo>
                  <a:lnTo>
                    <a:pt x="48" y="23"/>
                  </a:lnTo>
                  <a:lnTo>
                    <a:pt x="43" y="26"/>
                  </a:lnTo>
                  <a:lnTo>
                    <a:pt x="38" y="31"/>
                  </a:lnTo>
                  <a:lnTo>
                    <a:pt x="34" y="35"/>
                  </a:lnTo>
                  <a:lnTo>
                    <a:pt x="30" y="40"/>
                  </a:lnTo>
                  <a:lnTo>
                    <a:pt x="26" y="44"/>
                  </a:lnTo>
                  <a:lnTo>
                    <a:pt x="22" y="50"/>
                  </a:lnTo>
                  <a:lnTo>
                    <a:pt x="18" y="55"/>
                  </a:lnTo>
                  <a:lnTo>
                    <a:pt x="15" y="60"/>
                  </a:lnTo>
                  <a:lnTo>
                    <a:pt x="12" y="66"/>
                  </a:lnTo>
                  <a:lnTo>
                    <a:pt x="9" y="72"/>
                  </a:lnTo>
                  <a:lnTo>
                    <a:pt x="7" y="78"/>
                  </a:lnTo>
                  <a:lnTo>
                    <a:pt x="5" y="84"/>
                  </a:lnTo>
                  <a:lnTo>
                    <a:pt x="3" y="90"/>
                  </a:lnTo>
                  <a:lnTo>
                    <a:pt x="1" y="97"/>
                  </a:lnTo>
                  <a:lnTo>
                    <a:pt x="0" y="104"/>
                  </a:lnTo>
                  <a:lnTo>
                    <a:pt x="0"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4" name="Freeform 49"/>
            <p:cNvSpPr>
              <a:spLocks/>
            </p:cNvSpPr>
            <p:nvPr/>
          </p:nvSpPr>
          <p:spPr bwMode="auto">
            <a:xfrm>
              <a:off x="5130" y="1860"/>
              <a:ext cx="332" cy="503"/>
            </a:xfrm>
            <a:custGeom>
              <a:avLst/>
              <a:gdLst>
                <a:gd name="T0" fmla="*/ 1364 w 283"/>
                <a:gd name="T1" fmla="*/ 76 h 445"/>
                <a:gd name="T2" fmla="*/ 1382 w 283"/>
                <a:gd name="T3" fmla="*/ 141 h 445"/>
                <a:gd name="T4" fmla="*/ 1390 w 283"/>
                <a:gd name="T5" fmla="*/ 200 h 445"/>
                <a:gd name="T6" fmla="*/ 1390 w 283"/>
                <a:gd name="T7" fmla="*/ 252 h 445"/>
                <a:gd name="T8" fmla="*/ 1382 w 283"/>
                <a:gd name="T9" fmla="*/ 288 h 445"/>
                <a:gd name="T10" fmla="*/ 1370 w 283"/>
                <a:gd name="T11" fmla="*/ 326 h 445"/>
                <a:gd name="T12" fmla="*/ 1353 w 283"/>
                <a:gd name="T13" fmla="*/ 363 h 445"/>
                <a:gd name="T14" fmla="*/ 1330 w 283"/>
                <a:gd name="T15" fmla="*/ 390 h 445"/>
                <a:gd name="T16" fmla="*/ 1305 w 283"/>
                <a:gd name="T17" fmla="*/ 414 h 445"/>
                <a:gd name="T18" fmla="*/ 1267 w 283"/>
                <a:gd name="T19" fmla="*/ 443 h 445"/>
                <a:gd name="T20" fmla="*/ 1238 w 283"/>
                <a:gd name="T21" fmla="*/ 470 h 445"/>
                <a:gd name="T22" fmla="*/ 1205 w 283"/>
                <a:gd name="T23" fmla="*/ 506 h 445"/>
                <a:gd name="T24" fmla="*/ 1173 w 283"/>
                <a:gd name="T25" fmla="*/ 539 h 445"/>
                <a:gd name="T26" fmla="*/ 1145 w 283"/>
                <a:gd name="T27" fmla="*/ 578 h 445"/>
                <a:gd name="T28" fmla="*/ 1118 w 283"/>
                <a:gd name="T29" fmla="*/ 627 h 445"/>
                <a:gd name="T30" fmla="*/ 1095 w 283"/>
                <a:gd name="T31" fmla="*/ 678 h 445"/>
                <a:gd name="T32" fmla="*/ 1079 w 283"/>
                <a:gd name="T33" fmla="*/ 738 h 445"/>
                <a:gd name="T34" fmla="*/ 1073 w 283"/>
                <a:gd name="T35" fmla="*/ 766 h 445"/>
                <a:gd name="T36" fmla="*/ 1064 w 283"/>
                <a:gd name="T37" fmla="*/ 793 h 445"/>
                <a:gd name="T38" fmla="*/ 1061 w 283"/>
                <a:gd name="T39" fmla="*/ 813 h 445"/>
                <a:gd name="T40" fmla="*/ 1061 w 283"/>
                <a:gd name="T41" fmla="*/ 832 h 445"/>
                <a:gd name="T42" fmla="*/ 1061 w 283"/>
                <a:gd name="T43" fmla="*/ 843 h 445"/>
                <a:gd name="T44" fmla="*/ 1061 w 283"/>
                <a:gd name="T45" fmla="*/ 860 h 445"/>
                <a:gd name="T46" fmla="*/ 1055 w 283"/>
                <a:gd name="T47" fmla="*/ 866 h 445"/>
                <a:gd name="T48" fmla="*/ 1055 w 283"/>
                <a:gd name="T49" fmla="*/ 879 h 445"/>
                <a:gd name="T50" fmla="*/ 1052 w 283"/>
                <a:gd name="T51" fmla="*/ 893 h 445"/>
                <a:gd name="T52" fmla="*/ 1042 w 283"/>
                <a:gd name="T53" fmla="*/ 905 h 445"/>
                <a:gd name="T54" fmla="*/ 1027 w 283"/>
                <a:gd name="T55" fmla="*/ 919 h 445"/>
                <a:gd name="T56" fmla="*/ 1004 w 283"/>
                <a:gd name="T57" fmla="*/ 940 h 445"/>
                <a:gd name="T58" fmla="*/ 991 w 283"/>
                <a:gd name="T59" fmla="*/ 962 h 445"/>
                <a:gd name="T60" fmla="*/ 960 w 283"/>
                <a:gd name="T61" fmla="*/ 990 h 445"/>
                <a:gd name="T62" fmla="*/ 888 w 283"/>
                <a:gd name="T63" fmla="*/ 1056 h 445"/>
                <a:gd name="T64" fmla="*/ 833 w 283"/>
                <a:gd name="T65" fmla="*/ 1105 h 445"/>
                <a:gd name="T66" fmla="*/ 795 w 283"/>
                <a:gd name="T67" fmla="*/ 1156 h 445"/>
                <a:gd name="T68" fmla="*/ 747 w 283"/>
                <a:gd name="T69" fmla="*/ 1212 h 445"/>
                <a:gd name="T70" fmla="*/ 707 w 283"/>
                <a:gd name="T71" fmla="*/ 1264 h 445"/>
                <a:gd name="T72" fmla="*/ 659 w 283"/>
                <a:gd name="T73" fmla="*/ 1315 h 445"/>
                <a:gd name="T74" fmla="*/ 605 w 283"/>
                <a:gd name="T75" fmla="*/ 1362 h 445"/>
                <a:gd name="T76" fmla="*/ 562 w 283"/>
                <a:gd name="T77" fmla="*/ 1405 h 445"/>
                <a:gd name="T78" fmla="*/ 514 w 283"/>
                <a:gd name="T79" fmla="*/ 1440 h 445"/>
                <a:gd name="T80" fmla="*/ 459 w 283"/>
                <a:gd name="T81" fmla="*/ 1471 h 445"/>
                <a:gd name="T82" fmla="*/ 398 w 283"/>
                <a:gd name="T83" fmla="*/ 1494 h 445"/>
                <a:gd name="T84" fmla="*/ 336 w 283"/>
                <a:gd name="T85" fmla="*/ 1507 h 445"/>
                <a:gd name="T86" fmla="*/ 262 w 283"/>
                <a:gd name="T87" fmla="*/ 1511 h 445"/>
                <a:gd name="T88" fmla="*/ 179 w 283"/>
                <a:gd name="T89" fmla="*/ 1507 h 445"/>
                <a:gd name="T90" fmla="*/ 101 w 283"/>
                <a:gd name="T91" fmla="*/ 1492 h 445"/>
                <a:gd name="T92" fmla="*/ 0 w 283"/>
                <a:gd name="T93" fmla="*/ 1460 h 4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 h="445">
                  <a:moveTo>
                    <a:pt x="270" y="0"/>
                  </a:moveTo>
                  <a:lnTo>
                    <a:pt x="276" y="22"/>
                  </a:lnTo>
                  <a:lnTo>
                    <a:pt x="278" y="32"/>
                  </a:lnTo>
                  <a:lnTo>
                    <a:pt x="280" y="42"/>
                  </a:lnTo>
                  <a:lnTo>
                    <a:pt x="281" y="50"/>
                  </a:lnTo>
                  <a:lnTo>
                    <a:pt x="282" y="58"/>
                  </a:lnTo>
                  <a:lnTo>
                    <a:pt x="282" y="66"/>
                  </a:lnTo>
                  <a:lnTo>
                    <a:pt x="282" y="73"/>
                  </a:lnTo>
                  <a:lnTo>
                    <a:pt x="281" y="79"/>
                  </a:lnTo>
                  <a:lnTo>
                    <a:pt x="280" y="85"/>
                  </a:lnTo>
                  <a:lnTo>
                    <a:pt x="279" y="90"/>
                  </a:lnTo>
                  <a:lnTo>
                    <a:pt x="278" y="96"/>
                  </a:lnTo>
                  <a:lnTo>
                    <a:pt x="276" y="101"/>
                  </a:lnTo>
                  <a:lnTo>
                    <a:pt x="274" y="105"/>
                  </a:lnTo>
                  <a:lnTo>
                    <a:pt x="271" y="110"/>
                  </a:lnTo>
                  <a:lnTo>
                    <a:pt x="269" y="114"/>
                  </a:lnTo>
                  <a:lnTo>
                    <a:pt x="266" y="118"/>
                  </a:lnTo>
                  <a:lnTo>
                    <a:pt x="263" y="122"/>
                  </a:lnTo>
                  <a:lnTo>
                    <a:pt x="260" y="126"/>
                  </a:lnTo>
                  <a:lnTo>
                    <a:pt x="257" y="130"/>
                  </a:lnTo>
                  <a:lnTo>
                    <a:pt x="254" y="135"/>
                  </a:lnTo>
                  <a:lnTo>
                    <a:pt x="251" y="139"/>
                  </a:lnTo>
                  <a:lnTo>
                    <a:pt x="248" y="144"/>
                  </a:lnTo>
                  <a:lnTo>
                    <a:pt x="244" y="148"/>
                  </a:lnTo>
                  <a:lnTo>
                    <a:pt x="241" y="153"/>
                  </a:lnTo>
                  <a:lnTo>
                    <a:pt x="238" y="158"/>
                  </a:lnTo>
                  <a:lnTo>
                    <a:pt x="235" y="164"/>
                  </a:lnTo>
                  <a:lnTo>
                    <a:pt x="232" y="170"/>
                  </a:lnTo>
                  <a:lnTo>
                    <a:pt x="229" y="177"/>
                  </a:lnTo>
                  <a:lnTo>
                    <a:pt x="227" y="184"/>
                  </a:lnTo>
                  <a:lnTo>
                    <a:pt x="224" y="192"/>
                  </a:lnTo>
                  <a:lnTo>
                    <a:pt x="222" y="200"/>
                  </a:lnTo>
                  <a:lnTo>
                    <a:pt x="220" y="212"/>
                  </a:lnTo>
                  <a:lnTo>
                    <a:pt x="218" y="217"/>
                  </a:lnTo>
                  <a:lnTo>
                    <a:pt x="218" y="221"/>
                  </a:lnTo>
                  <a:lnTo>
                    <a:pt x="217" y="226"/>
                  </a:lnTo>
                  <a:lnTo>
                    <a:pt x="216" y="230"/>
                  </a:lnTo>
                  <a:lnTo>
                    <a:pt x="216" y="233"/>
                  </a:lnTo>
                  <a:lnTo>
                    <a:pt x="216" y="236"/>
                  </a:lnTo>
                  <a:lnTo>
                    <a:pt x="215" y="239"/>
                  </a:lnTo>
                  <a:lnTo>
                    <a:pt x="215" y="242"/>
                  </a:lnTo>
                  <a:lnTo>
                    <a:pt x="215" y="244"/>
                  </a:lnTo>
                  <a:lnTo>
                    <a:pt x="215" y="246"/>
                  </a:lnTo>
                  <a:lnTo>
                    <a:pt x="215" y="248"/>
                  </a:lnTo>
                  <a:lnTo>
                    <a:pt x="215" y="250"/>
                  </a:lnTo>
                  <a:lnTo>
                    <a:pt x="215" y="252"/>
                  </a:lnTo>
                  <a:lnTo>
                    <a:pt x="215" y="254"/>
                  </a:lnTo>
                  <a:lnTo>
                    <a:pt x="214" y="255"/>
                  </a:lnTo>
                  <a:lnTo>
                    <a:pt x="214" y="257"/>
                  </a:lnTo>
                  <a:lnTo>
                    <a:pt x="214" y="258"/>
                  </a:lnTo>
                  <a:lnTo>
                    <a:pt x="213" y="260"/>
                  </a:lnTo>
                  <a:lnTo>
                    <a:pt x="213" y="262"/>
                  </a:lnTo>
                  <a:lnTo>
                    <a:pt x="212" y="264"/>
                  </a:lnTo>
                  <a:lnTo>
                    <a:pt x="211" y="266"/>
                  </a:lnTo>
                  <a:lnTo>
                    <a:pt x="210" y="268"/>
                  </a:lnTo>
                  <a:lnTo>
                    <a:pt x="208" y="270"/>
                  </a:lnTo>
                  <a:lnTo>
                    <a:pt x="206" y="273"/>
                  </a:lnTo>
                  <a:lnTo>
                    <a:pt x="204" y="276"/>
                  </a:lnTo>
                  <a:lnTo>
                    <a:pt x="202" y="279"/>
                  </a:lnTo>
                  <a:lnTo>
                    <a:pt x="200" y="282"/>
                  </a:lnTo>
                  <a:lnTo>
                    <a:pt x="197" y="286"/>
                  </a:lnTo>
                  <a:lnTo>
                    <a:pt x="194" y="291"/>
                  </a:lnTo>
                  <a:lnTo>
                    <a:pt x="190" y="296"/>
                  </a:lnTo>
                  <a:lnTo>
                    <a:pt x="180" y="310"/>
                  </a:lnTo>
                  <a:lnTo>
                    <a:pt x="175" y="317"/>
                  </a:lnTo>
                  <a:lnTo>
                    <a:pt x="170" y="325"/>
                  </a:lnTo>
                  <a:lnTo>
                    <a:pt x="166" y="333"/>
                  </a:lnTo>
                  <a:lnTo>
                    <a:pt x="161" y="340"/>
                  </a:lnTo>
                  <a:lnTo>
                    <a:pt x="156" y="348"/>
                  </a:lnTo>
                  <a:lnTo>
                    <a:pt x="152" y="356"/>
                  </a:lnTo>
                  <a:lnTo>
                    <a:pt x="147" y="364"/>
                  </a:lnTo>
                  <a:lnTo>
                    <a:pt x="143" y="371"/>
                  </a:lnTo>
                  <a:lnTo>
                    <a:pt x="138" y="379"/>
                  </a:lnTo>
                  <a:lnTo>
                    <a:pt x="134" y="386"/>
                  </a:lnTo>
                  <a:lnTo>
                    <a:pt x="129" y="393"/>
                  </a:lnTo>
                  <a:lnTo>
                    <a:pt x="124" y="400"/>
                  </a:lnTo>
                  <a:lnTo>
                    <a:pt x="120" y="406"/>
                  </a:lnTo>
                  <a:lnTo>
                    <a:pt x="114" y="412"/>
                  </a:lnTo>
                  <a:lnTo>
                    <a:pt x="109" y="418"/>
                  </a:lnTo>
                  <a:lnTo>
                    <a:pt x="104" y="423"/>
                  </a:lnTo>
                  <a:lnTo>
                    <a:pt x="98" y="428"/>
                  </a:lnTo>
                  <a:lnTo>
                    <a:pt x="93" y="432"/>
                  </a:lnTo>
                  <a:lnTo>
                    <a:pt x="87" y="436"/>
                  </a:lnTo>
                  <a:lnTo>
                    <a:pt x="81" y="439"/>
                  </a:lnTo>
                  <a:lnTo>
                    <a:pt x="74" y="441"/>
                  </a:lnTo>
                  <a:lnTo>
                    <a:pt x="68" y="443"/>
                  </a:lnTo>
                  <a:lnTo>
                    <a:pt x="60" y="444"/>
                  </a:lnTo>
                  <a:lnTo>
                    <a:pt x="53" y="444"/>
                  </a:lnTo>
                  <a:lnTo>
                    <a:pt x="45" y="444"/>
                  </a:lnTo>
                  <a:lnTo>
                    <a:pt x="37" y="443"/>
                  </a:lnTo>
                  <a:lnTo>
                    <a:pt x="28" y="441"/>
                  </a:lnTo>
                  <a:lnTo>
                    <a:pt x="20" y="438"/>
                  </a:lnTo>
                  <a:lnTo>
                    <a:pt x="10" y="434"/>
                  </a:lnTo>
                  <a:lnTo>
                    <a:pt x="0" y="42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5" name="Freeform 50"/>
            <p:cNvSpPr>
              <a:spLocks/>
            </p:cNvSpPr>
            <p:nvPr/>
          </p:nvSpPr>
          <p:spPr bwMode="auto">
            <a:xfrm>
              <a:off x="4162" y="1291"/>
              <a:ext cx="238" cy="775"/>
            </a:xfrm>
            <a:custGeom>
              <a:avLst/>
              <a:gdLst>
                <a:gd name="T0" fmla="*/ 1 w 204"/>
                <a:gd name="T1" fmla="*/ 60 h 687"/>
                <a:gd name="T2" fmla="*/ 0 w 204"/>
                <a:gd name="T3" fmla="*/ 123 h 687"/>
                <a:gd name="T4" fmla="*/ 0 w 204"/>
                <a:gd name="T5" fmla="*/ 179 h 687"/>
                <a:gd name="T6" fmla="*/ 21 w 204"/>
                <a:gd name="T7" fmla="*/ 231 h 687"/>
                <a:gd name="T8" fmla="*/ 40 w 204"/>
                <a:gd name="T9" fmla="*/ 288 h 687"/>
                <a:gd name="T10" fmla="*/ 75 w 204"/>
                <a:gd name="T11" fmla="*/ 340 h 687"/>
                <a:gd name="T12" fmla="*/ 104 w 204"/>
                <a:gd name="T13" fmla="*/ 390 h 687"/>
                <a:gd name="T14" fmla="*/ 145 w 204"/>
                <a:gd name="T15" fmla="*/ 440 h 687"/>
                <a:gd name="T16" fmla="*/ 190 w 204"/>
                <a:gd name="T17" fmla="*/ 490 h 687"/>
                <a:gd name="T18" fmla="*/ 225 w 204"/>
                <a:gd name="T19" fmla="*/ 538 h 687"/>
                <a:gd name="T20" fmla="*/ 268 w 204"/>
                <a:gd name="T21" fmla="*/ 595 h 687"/>
                <a:gd name="T22" fmla="*/ 307 w 204"/>
                <a:gd name="T23" fmla="*/ 642 h 687"/>
                <a:gd name="T24" fmla="*/ 335 w 204"/>
                <a:gd name="T25" fmla="*/ 694 h 687"/>
                <a:gd name="T26" fmla="*/ 365 w 204"/>
                <a:gd name="T27" fmla="*/ 743 h 687"/>
                <a:gd name="T28" fmla="*/ 389 w 204"/>
                <a:gd name="T29" fmla="*/ 801 h 687"/>
                <a:gd name="T30" fmla="*/ 391 w 204"/>
                <a:gd name="T31" fmla="*/ 856 h 687"/>
                <a:gd name="T32" fmla="*/ 410 w 204"/>
                <a:gd name="T33" fmla="*/ 940 h 687"/>
                <a:gd name="T34" fmla="*/ 426 w 204"/>
                <a:gd name="T35" fmla="*/ 986 h 687"/>
                <a:gd name="T36" fmla="*/ 448 w 204"/>
                <a:gd name="T37" fmla="*/ 1036 h 687"/>
                <a:gd name="T38" fmla="*/ 470 w 204"/>
                <a:gd name="T39" fmla="*/ 1073 h 687"/>
                <a:gd name="T40" fmla="*/ 497 w 204"/>
                <a:gd name="T41" fmla="*/ 1112 h 687"/>
                <a:gd name="T42" fmla="*/ 530 w 204"/>
                <a:gd name="T43" fmla="*/ 1151 h 687"/>
                <a:gd name="T44" fmla="*/ 554 w 204"/>
                <a:gd name="T45" fmla="*/ 1192 h 687"/>
                <a:gd name="T46" fmla="*/ 580 w 204"/>
                <a:gd name="T47" fmla="*/ 1225 h 687"/>
                <a:gd name="T48" fmla="*/ 610 w 204"/>
                <a:gd name="T49" fmla="*/ 1265 h 687"/>
                <a:gd name="T50" fmla="*/ 635 w 204"/>
                <a:gd name="T51" fmla="*/ 1302 h 687"/>
                <a:gd name="T52" fmla="*/ 653 w 204"/>
                <a:gd name="T53" fmla="*/ 1338 h 687"/>
                <a:gd name="T54" fmla="*/ 676 w 204"/>
                <a:gd name="T55" fmla="*/ 1382 h 687"/>
                <a:gd name="T56" fmla="*/ 683 w 204"/>
                <a:gd name="T57" fmla="*/ 1428 h 687"/>
                <a:gd name="T58" fmla="*/ 695 w 204"/>
                <a:gd name="T59" fmla="*/ 1477 h 687"/>
                <a:gd name="T60" fmla="*/ 695 w 204"/>
                <a:gd name="T61" fmla="*/ 1529 h 687"/>
                <a:gd name="T62" fmla="*/ 683 w 204"/>
                <a:gd name="T63" fmla="*/ 1593 h 687"/>
                <a:gd name="T64" fmla="*/ 677 w 204"/>
                <a:gd name="T65" fmla="*/ 1622 h 687"/>
                <a:gd name="T66" fmla="*/ 676 w 204"/>
                <a:gd name="T67" fmla="*/ 1658 h 687"/>
                <a:gd name="T68" fmla="*/ 666 w 204"/>
                <a:gd name="T69" fmla="*/ 1692 h 687"/>
                <a:gd name="T70" fmla="*/ 664 w 204"/>
                <a:gd name="T71" fmla="*/ 1725 h 687"/>
                <a:gd name="T72" fmla="*/ 653 w 204"/>
                <a:gd name="T73" fmla="*/ 1756 h 687"/>
                <a:gd name="T74" fmla="*/ 646 w 204"/>
                <a:gd name="T75" fmla="*/ 1785 h 687"/>
                <a:gd name="T76" fmla="*/ 639 w 204"/>
                <a:gd name="T77" fmla="*/ 1820 h 687"/>
                <a:gd name="T78" fmla="*/ 639 w 204"/>
                <a:gd name="T79" fmla="*/ 1849 h 687"/>
                <a:gd name="T80" fmla="*/ 637 w 204"/>
                <a:gd name="T81" fmla="*/ 1882 h 687"/>
                <a:gd name="T82" fmla="*/ 639 w 204"/>
                <a:gd name="T83" fmla="*/ 1910 h 687"/>
                <a:gd name="T84" fmla="*/ 646 w 204"/>
                <a:gd name="T85" fmla="*/ 1944 h 687"/>
                <a:gd name="T86" fmla="*/ 651 w 204"/>
                <a:gd name="T87" fmla="*/ 1973 h 687"/>
                <a:gd name="T88" fmla="*/ 664 w 204"/>
                <a:gd name="T89" fmla="*/ 2008 h 687"/>
                <a:gd name="T90" fmla="*/ 676 w 204"/>
                <a:gd name="T91" fmla="*/ 2035 h 687"/>
                <a:gd name="T92" fmla="*/ 695 w 204"/>
                <a:gd name="T93" fmla="*/ 2064 h 687"/>
                <a:gd name="T94" fmla="*/ 704 w 204"/>
                <a:gd name="T95" fmla="*/ 2093 h 687"/>
                <a:gd name="T96" fmla="*/ 723 w 204"/>
                <a:gd name="T97" fmla="*/ 2107 h 687"/>
                <a:gd name="T98" fmla="*/ 741 w 204"/>
                <a:gd name="T99" fmla="*/ 2120 h 687"/>
                <a:gd name="T100" fmla="*/ 754 w 204"/>
                <a:gd name="T101" fmla="*/ 2129 h 687"/>
                <a:gd name="T102" fmla="*/ 775 w 204"/>
                <a:gd name="T103" fmla="*/ 2145 h 687"/>
                <a:gd name="T104" fmla="*/ 790 w 204"/>
                <a:gd name="T105" fmla="*/ 2163 h 687"/>
                <a:gd name="T106" fmla="*/ 811 w 204"/>
                <a:gd name="T107" fmla="*/ 2173 h 687"/>
                <a:gd name="T108" fmla="*/ 831 w 204"/>
                <a:gd name="T109" fmla="*/ 2185 h 687"/>
                <a:gd name="T110" fmla="*/ 846 w 204"/>
                <a:gd name="T111" fmla="*/ 2195 h 687"/>
                <a:gd name="T112" fmla="*/ 866 w 204"/>
                <a:gd name="T113" fmla="*/ 2210 h 687"/>
                <a:gd name="T114" fmla="*/ 887 w 204"/>
                <a:gd name="T115" fmla="*/ 2221 h 687"/>
                <a:gd name="T116" fmla="*/ 897 w 204"/>
                <a:gd name="T117" fmla="*/ 2237 h 687"/>
                <a:gd name="T118" fmla="*/ 921 w 204"/>
                <a:gd name="T119" fmla="*/ 2249 h 687"/>
                <a:gd name="T120" fmla="*/ 932 w 204"/>
                <a:gd name="T121" fmla="*/ 2265 h 687"/>
                <a:gd name="T122" fmla="*/ 946 w 204"/>
                <a:gd name="T123" fmla="*/ 2279 h 6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687">
                  <a:moveTo>
                    <a:pt x="5" y="0"/>
                  </a:moveTo>
                  <a:lnTo>
                    <a:pt x="1" y="18"/>
                  </a:lnTo>
                  <a:lnTo>
                    <a:pt x="0" y="27"/>
                  </a:lnTo>
                  <a:lnTo>
                    <a:pt x="0" y="36"/>
                  </a:lnTo>
                  <a:lnTo>
                    <a:pt x="0" y="45"/>
                  </a:lnTo>
                  <a:lnTo>
                    <a:pt x="0" y="53"/>
                  </a:lnTo>
                  <a:lnTo>
                    <a:pt x="2" y="62"/>
                  </a:lnTo>
                  <a:lnTo>
                    <a:pt x="4" y="70"/>
                  </a:lnTo>
                  <a:lnTo>
                    <a:pt x="6" y="78"/>
                  </a:lnTo>
                  <a:lnTo>
                    <a:pt x="8" y="86"/>
                  </a:lnTo>
                  <a:lnTo>
                    <a:pt x="12" y="94"/>
                  </a:lnTo>
                  <a:lnTo>
                    <a:pt x="15" y="101"/>
                  </a:lnTo>
                  <a:lnTo>
                    <a:pt x="19" y="109"/>
                  </a:lnTo>
                  <a:lnTo>
                    <a:pt x="22" y="117"/>
                  </a:lnTo>
                  <a:lnTo>
                    <a:pt x="26" y="124"/>
                  </a:lnTo>
                  <a:lnTo>
                    <a:pt x="31" y="132"/>
                  </a:lnTo>
                  <a:lnTo>
                    <a:pt x="35" y="139"/>
                  </a:lnTo>
                  <a:lnTo>
                    <a:pt x="40" y="147"/>
                  </a:lnTo>
                  <a:lnTo>
                    <a:pt x="44" y="154"/>
                  </a:lnTo>
                  <a:lnTo>
                    <a:pt x="48" y="161"/>
                  </a:lnTo>
                  <a:lnTo>
                    <a:pt x="53" y="169"/>
                  </a:lnTo>
                  <a:lnTo>
                    <a:pt x="57" y="177"/>
                  </a:lnTo>
                  <a:lnTo>
                    <a:pt x="61" y="184"/>
                  </a:lnTo>
                  <a:lnTo>
                    <a:pt x="65" y="192"/>
                  </a:lnTo>
                  <a:lnTo>
                    <a:pt x="68" y="199"/>
                  </a:lnTo>
                  <a:lnTo>
                    <a:pt x="72" y="207"/>
                  </a:lnTo>
                  <a:lnTo>
                    <a:pt x="75" y="215"/>
                  </a:lnTo>
                  <a:lnTo>
                    <a:pt x="78" y="223"/>
                  </a:lnTo>
                  <a:lnTo>
                    <a:pt x="80" y="231"/>
                  </a:lnTo>
                  <a:lnTo>
                    <a:pt x="82" y="240"/>
                  </a:lnTo>
                  <a:lnTo>
                    <a:pt x="83" y="248"/>
                  </a:lnTo>
                  <a:lnTo>
                    <a:pt x="84" y="257"/>
                  </a:lnTo>
                  <a:lnTo>
                    <a:pt x="86" y="274"/>
                  </a:lnTo>
                  <a:lnTo>
                    <a:pt x="87" y="281"/>
                  </a:lnTo>
                  <a:lnTo>
                    <a:pt x="89" y="289"/>
                  </a:lnTo>
                  <a:lnTo>
                    <a:pt x="91" y="296"/>
                  </a:lnTo>
                  <a:lnTo>
                    <a:pt x="93" y="303"/>
                  </a:lnTo>
                  <a:lnTo>
                    <a:pt x="95" y="310"/>
                  </a:lnTo>
                  <a:lnTo>
                    <a:pt x="98" y="316"/>
                  </a:lnTo>
                  <a:lnTo>
                    <a:pt x="100" y="322"/>
                  </a:lnTo>
                  <a:lnTo>
                    <a:pt x="103" y="328"/>
                  </a:lnTo>
                  <a:lnTo>
                    <a:pt x="106" y="334"/>
                  </a:lnTo>
                  <a:lnTo>
                    <a:pt x="109" y="340"/>
                  </a:lnTo>
                  <a:lnTo>
                    <a:pt x="112" y="345"/>
                  </a:lnTo>
                  <a:lnTo>
                    <a:pt x="115" y="351"/>
                  </a:lnTo>
                  <a:lnTo>
                    <a:pt x="118" y="357"/>
                  </a:lnTo>
                  <a:lnTo>
                    <a:pt x="121" y="362"/>
                  </a:lnTo>
                  <a:lnTo>
                    <a:pt x="124" y="367"/>
                  </a:lnTo>
                  <a:lnTo>
                    <a:pt x="127" y="373"/>
                  </a:lnTo>
                  <a:lnTo>
                    <a:pt x="130" y="378"/>
                  </a:lnTo>
                  <a:lnTo>
                    <a:pt x="133" y="384"/>
                  </a:lnTo>
                  <a:lnTo>
                    <a:pt x="135" y="390"/>
                  </a:lnTo>
                  <a:lnTo>
                    <a:pt x="138" y="395"/>
                  </a:lnTo>
                  <a:lnTo>
                    <a:pt x="140" y="401"/>
                  </a:lnTo>
                  <a:lnTo>
                    <a:pt x="142" y="408"/>
                  </a:lnTo>
                  <a:lnTo>
                    <a:pt x="144" y="414"/>
                  </a:lnTo>
                  <a:lnTo>
                    <a:pt x="145" y="421"/>
                  </a:lnTo>
                  <a:lnTo>
                    <a:pt x="146" y="427"/>
                  </a:lnTo>
                  <a:lnTo>
                    <a:pt x="147" y="435"/>
                  </a:lnTo>
                  <a:lnTo>
                    <a:pt x="148" y="442"/>
                  </a:lnTo>
                  <a:lnTo>
                    <a:pt x="148" y="450"/>
                  </a:lnTo>
                  <a:lnTo>
                    <a:pt x="148" y="458"/>
                  </a:lnTo>
                  <a:lnTo>
                    <a:pt x="148" y="467"/>
                  </a:lnTo>
                  <a:lnTo>
                    <a:pt x="146" y="477"/>
                  </a:lnTo>
                  <a:lnTo>
                    <a:pt x="146" y="482"/>
                  </a:lnTo>
                  <a:lnTo>
                    <a:pt x="145" y="487"/>
                  </a:lnTo>
                  <a:lnTo>
                    <a:pt x="144" y="492"/>
                  </a:lnTo>
                  <a:lnTo>
                    <a:pt x="144" y="497"/>
                  </a:lnTo>
                  <a:lnTo>
                    <a:pt x="143" y="502"/>
                  </a:lnTo>
                  <a:lnTo>
                    <a:pt x="142" y="507"/>
                  </a:lnTo>
                  <a:lnTo>
                    <a:pt x="142" y="511"/>
                  </a:lnTo>
                  <a:lnTo>
                    <a:pt x="141" y="517"/>
                  </a:lnTo>
                  <a:lnTo>
                    <a:pt x="140" y="521"/>
                  </a:lnTo>
                  <a:lnTo>
                    <a:pt x="140" y="526"/>
                  </a:lnTo>
                  <a:lnTo>
                    <a:pt x="139" y="531"/>
                  </a:lnTo>
                  <a:lnTo>
                    <a:pt x="138" y="535"/>
                  </a:lnTo>
                  <a:lnTo>
                    <a:pt x="138" y="540"/>
                  </a:lnTo>
                  <a:lnTo>
                    <a:pt x="137" y="545"/>
                  </a:lnTo>
                  <a:lnTo>
                    <a:pt x="137" y="550"/>
                  </a:lnTo>
                  <a:lnTo>
                    <a:pt x="137" y="554"/>
                  </a:lnTo>
                  <a:lnTo>
                    <a:pt x="136" y="559"/>
                  </a:lnTo>
                  <a:lnTo>
                    <a:pt x="136" y="564"/>
                  </a:lnTo>
                  <a:lnTo>
                    <a:pt x="136" y="568"/>
                  </a:lnTo>
                  <a:lnTo>
                    <a:pt x="137" y="573"/>
                  </a:lnTo>
                  <a:lnTo>
                    <a:pt x="137" y="577"/>
                  </a:lnTo>
                  <a:lnTo>
                    <a:pt x="138" y="582"/>
                  </a:lnTo>
                  <a:lnTo>
                    <a:pt x="138" y="587"/>
                  </a:lnTo>
                  <a:lnTo>
                    <a:pt x="139" y="591"/>
                  </a:lnTo>
                  <a:lnTo>
                    <a:pt x="140" y="596"/>
                  </a:lnTo>
                  <a:lnTo>
                    <a:pt x="141" y="601"/>
                  </a:lnTo>
                  <a:lnTo>
                    <a:pt x="142" y="605"/>
                  </a:lnTo>
                  <a:lnTo>
                    <a:pt x="144" y="610"/>
                  </a:lnTo>
                  <a:lnTo>
                    <a:pt x="146" y="615"/>
                  </a:lnTo>
                  <a:lnTo>
                    <a:pt x="148" y="619"/>
                  </a:lnTo>
                  <a:lnTo>
                    <a:pt x="150" y="624"/>
                  </a:lnTo>
                  <a:lnTo>
                    <a:pt x="151" y="627"/>
                  </a:lnTo>
                  <a:lnTo>
                    <a:pt x="153" y="629"/>
                  </a:lnTo>
                  <a:lnTo>
                    <a:pt x="154" y="631"/>
                  </a:lnTo>
                  <a:lnTo>
                    <a:pt x="156" y="633"/>
                  </a:lnTo>
                  <a:lnTo>
                    <a:pt x="158" y="635"/>
                  </a:lnTo>
                  <a:lnTo>
                    <a:pt x="160" y="637"/>
                  </a:lnTo>
                  <a:lnTo>
                    <a:pt x="161" y="639"/>
                  </a:lnTo>
                  <a:lnTo>
                    <a:pt x="163" y="641"/>
                  </a:lnTo>
                  <a:lnTo>
                    <a:pt x="165" y="643"/>
                  </a:lnTo>
                  <a:lnTo>
                    <a:pt x="167" y="645"/>
                  </a:lnTo>
                  <a:lnTo>
                    <a:pt x="169" y="647"/>
                  </a:lnTo>
                  <a:lnTo>
                    <a:pt x="171" y="649"/>
                  </a:lnTo>
                  <a:lnTo>
                    <a:pt x="173" y="651"/>
                  </a:lnTo>
                  <a:lnTo>
                    <a:pt x="175" y="653"/>
                  </a:lnTo>
                  <a:lnTo>
                    <a:pt x="177" y="654"/>
                  </a:lnTo>
                  <a:lnTo>
                    <a:pt x="179" y="656"/>
                  </a:lnTo>
                  <a:lnTo>
                    <a:pt x="181" y="658"/>
                  </a:lnTo>
                  <a:lnTo>
                    <a:pt x="183" y="660"/>
                  </a:lnTo>
                  <a:lnTo>
                    <a:pt x="185" y="662"/>
                  </a:lnTo>
                  <a:lnTo>
                    <a:pt x="187" y="664"/>
                  </a:lnTo>
                  <a:lnTo>
                    <a:pt x="189" y="666"/>
                  </a:lnTo>
                  <a:lnTo>
                    <a:pt x="191" y="668"/>
                  </a:lnTo>
                  <a:lnTo>
                    <a:pt x="192" y="670"/>
                  </a:lnTo>
                  <a:lnTo>
                    <a:pt x="194" y="672"/>
                  </a:lnTo>
                  <a:lnTo>
                    <a:pt x="196" y="674"/>
                  </a:lnTo>
                  <a:lnTo>
                    <a:pt x="198" y="676"/>
                  </a:lnTo>
                  <a:lnTo>
                    <a:pt x="199" y="678"/>
                  </a:lnTo>
                  <a:lnTo>
                    <a:pt x="200" y="681"/>
                  </a:lnTo>
                  <a:lnTo>
                    <a:pt x="202" y="683"/>
                  </a:lnTo>
                  <a:lnTo>
                    <a:pt x="203" y="6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6" name="Freeform 51"/>
            <p:cNvSpPr>
              <a:spLocks/>
            </p:cNvSpPr>
            <p:nvPr/>
          </p:nvSpPr>
          <p:spPr bwMode="auto">
            <a:xfrm>
              <a:off x="4001" y="2312"/>
              <a:ext cx="835" cy="452"/>
            </a:xfrm>
            <a:custGeom>
              <a:avLst/>
              <a:gdLst>
                <a:gd name="T0" fmla="*/ 3397 w 713"/>
                <a:gd name="T1" fmla="*/ 60 h 401"/>
                <a:gd name="T2" fmla="*/ 3326 w 713"/>
                <a:gd name="T3" fmla="*/ 114 h 401"/>
                <a:gd name="T4" fmla="*/ 3242 w 713"/>
                <a:gd name="T5" fmla="*/ 167 h 401"/>
                <a:gd name="T6" fmla="*/ 3142 w 713"/>
                <a:gd name="T7" fmla="*/ 216 h 401"/>
                <a:gd name="T8" fmla="*/ 3024 w 713"/>
                <a:gd name="T9" fmla="*/ 269 h 401"/>
                <a:gd name="T10" fmla="*/ 2898 w 713"/>
                <a:gd name="T11" fmla="*/ 313 h 401"/>
                <a:gd name="T12" fmla="*/ 2771 w 713"/>
                <a:gd name="T13" fmla="*/ 363 h 401"/>
                <a:gd name="T14" fmla="*/ 2636 w 713"/>
                <a:gd name="T15" fmla="*/ 406 h 401"/>
                <a:gd name="T16" fmla="*/ 2494 w 713"/>
                <a:gd name="T17" fmla="*/ 442 h 401"/>
                <a:gd name="T18" fmla="*/ 2355 w 713"/>
                <a:gd name="T19" fmla="*/ 478 h 401"/>
                <a:gd name="T20" fmla="*/ 2219 w 713"/>
                <a:gd name="T21" fmla="*/ 516 h 401"/>
                <a:gd name="T22" fmla="*/ 2090 w 713"/>
                <a:gd name="T23" fmla="*/ 549 h 401"/>
                <a:gd name="T24" fmla="*/ 1962 w 713"/>
                <a:gd name="T25" fmla="*/ 578 h 401"/>
                <a:gd name="T26" fmla="*/ 1849 w 713"/>
                <a:gd name="T27" fmla="*/ 608 h 401"/>
                <a:gd name="T28" fmla="*/ 1739 w 713"/>
                <a:gd name="T29" fmla="*/ 632 h 401"/>
                <a:gd name="T30" fmla="*/ 1649 w 713"/>
                <a:gd name="T31" fmla="*/ 661 h 401"/>
                <a:gd name="T32" fmla="*/ 1524 w 713"/>
                <a:gd name="T33" fmla="*/ 697 h 401"/>
                <a:gd name="T34" fmla="*/ 1444 w 713"/>
                <a:gd name="T35" fmla="*/ 712 h 401"/>
                <a:gd name="T36" fmla="*/ 1362 w 713"/>
                <a:gd name="T37" fmla="*/ 732 h 401"/>
                <a:gd name="T38" fmla="*/ 1285 w 713"/>
                <a:gd name="T39" fmla="*/ 747 h 401"/>
                <a:gd name="T40" fmla="*/ 1211 w 713"/>
                <a:gd name="T41" fmla="*/ 761 h 401"/>
                <a:gd name="T42" fmla="*/ 1132 w 713"/>
                <a:gd name="T43" fmla="*/ 777 h 401"/>
                <a:gd name="T44" fmla="*/ 1058 w 713"/>
                <a:gd name="T45" fmla="*/ 789 h 401"/>
                <a:gd name="T46" fmla="*/ 984 w 713"/>
                <a:gd name="T47" fmla="*/ 805 h 401"/>
                <a:gd name="T48" fmla="*/ 904 w 713"/>
                <a:gd name="T49" fmla="*/ 825 h 401"/>
                <a:gd name="T50" fmla="*/ 827 w 713"/>
                <a:gd name="T51" fmla="*/ 840 h 401"/>
                <a:gd name="T52" fmla="*/ 759 w 713"/>
                <a:gd name="T53" fmla="*/ 860 h 401"/>
                <a:gd name="T54" fmla="*/ 683 w 713"/>
                <a:gd name="T55" fmla="*/ 887 h 401"/>
                <a:gd name="T56" fmla="*/ 603 w 713"/>
                <a:gd name="T57" fmla="*/ 916 h 401"/>
                <a:gd name="T58" fmla="*/ 532 w 713"/>
                <a:gd name="T59" fmla="*/ 949 h 401"/>
                <a:gd name="T60" fmla="*/ 454 w 713"/>
                <a:gd name="T61" fmla="*/ 989 h 401"/>
                <a:gd name="T62" fmla="*/ 388 w 713"/>
                <a:gd name="T63" fmla="*/ 1022 h 401"/>
                <a:gd name="T64" fmla="*/ 360 w 713"/>
                <a:gd name="T65" fmla="*/ 1043 h 401"/>
                <a:gd name="T66" fmla="*/ 331 w 713"/>
                <a:gd name="T67" fmla="*/ 1061 h 401"/>
                <a:gd name="T68" fmla="*/ 300 w 713"/>
                <a:gd name="T69" fmla="*/ 1078 h 401"/>
                <a:gd name="T70" fmla="*/ 272 w 713"/>
                <a:gd name="T71" fmla="*/ 1091 h 401"/>
                <a:gd name="T72" fmla="*/ 244 w 713"/>
                <a:gd name="T73" fmla="*/ 1113 h 401"/>
                <a:gd name="T74" fmla="*/ 215 w 713"/>
                <a:gd name="T75" fmla="*/ 1128 h 401"/>
                <a:gd name="T76" fmla="*/ 187 w 713"/>
                <a:gd name="T77" fmla="*/ 1147 h 401"/>
                <a:gd name="T78" fmla="*/ 163 w 713"/>
                <a:gd name="T79" fmla="*/ 1169 h 401"/>
                <a:gd name="T80" fmla="*/ 130 w 713"/>
                <a:gd name="T81" fmla="*/ 1190 h 401"/>
                <a:gd name="T82" fmla="*/ 105 w 713"/>
                <a:gd name="T83" fmla="*/ 1206 h 401"/>
                <a:gd name="T84" fmla="*/ 81 w 713"/>
                <a:gd name="T85" fmla="*/ 1230 h 401"/>
                <a:gd name="T86" fmla="*/ 56 w 713"/>
                <a:gd name="T87" fmla="*/ 1252 h 401"/>
                <a:gd name="T88" fmla="*/ 34 w 713"/>
                <a:gd name="T89" fmla="*/ 1273 h 401"/>
                <a:gd name="T90" fmla="*/ 18 w 713"/>
                <a:gd name="T91" fmla="*/ 1296 h 401"/>
                <a:gd name="T92" fmla="*/ 0 w 713"/>
                <a:gd name="T93" fmla="*/ 1326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13" h="401">
                  <a:moveTo>
                    <a:pt x="712" y="0"/>
                  </a:moveTo>
                  <a:lnTo>
                    <a:pt x="701" y="18"/>
                  </a:lnTo>
                  <a:lnTo>
                    <a:pt x="694" y="26"/>
                  </a:lnTo>
                  <a:lnTo>
                    <a:pt x="686" y="35"/>
                  </a:lnTo>
                  <a:lnTo>
                    <a:pt x="677" y="43"/>
                  </a:lnTo>
                  <a:lnTo>
                    <a:pt x="668" y="51"/>
                  </a:lnTo>
                  <a:lnTo>
                    <a:pt x="657" y="59"/>
                  </a:lnTo>
                  <a:lnTo>
                    <a:pt x="647" y="66"/>
                  </a:lnTo>
                  <a:lnTo>
                    <a:pt x="635" y="74"/>
                  </a:lnTo>
                  <a:lnTo>
                    <a:pt x="623" y="81"/>
                  </a:lnTo>
                  <a:lnTo>
                    <a:pt x="611" y="88"/>
                  </a:lnTo>
                  <a:lnTo>
                    <a:pt x="597" y="95"/>
                  </a:lnTo>
                  <a:lnTo>
                    <a:pt x="584" y="102"/>
                  </a:lnTo>
                  <a:lnTo>
                    <a:pt x="571" y="109"/>
                  </a:lnTo>
                  <a:lnTo>
                    <a:pt x="557" y="115"/>
                  </a:lnTo>
                  <a:lnTo>
                    <a:pt x="543" y="122"/>
                  </a:lnTo>
                  <a:lnTo>
                    <a:pt x="529" y="128"/>
                  </a:lnTo>
                  <a:lnTo>
                    <a:pt x="514" y="134"/>
                  </a:lnTo>
                  <a:lnTo>
                    <a:pt x="500" y="139"/>
                  </a:lnTo>
                  <a:lnTo>
                    <a:pt x="486" y="145"/>
                  </a:lnTo>
                  <a:lnTo>
                    <a:pt x="471" y="150"/>
                  </a:lnTo>
                  <a:lnTo>
                    <a:pt x="458" y="156"/>
                  </a:lnTo>
                  <a:lnTo>
                    <a:pt x="444" y="161"/>
                  </a:lnTo>
                  <a:lnTo>
                    <a:pt x="431" y="166"/>
                  </a:lnTo>
                  <a:lnTo>
                    <a:pt x="417" y="171"/>
                  </a:lnTo>
                  <a:lnTo>
                    <a:pt x="405" y="175"/>
                  </a:lnTo>
                  <a:lnTo>
                    <a:pt x="392" y="180"/>
                  </a:lnTo>
                  <a:lnTo>
                    <a:pt x="381" y="184"/>
                  </a:lnTo>
                  <a:lnTo>
                    <a:pt x="369" y="188"/>
                  </a:lnTo>
                  <a:lnTo>
                    <a:pt x="359" y="192"/>
                  </a:lnTo>
                  <a:lnTo>
                    <a:pt x="349" y="196"/>
                  </a:lnTo>
                  <a:lnTo>
                    <a:pt x="340" y="200"/>
                  </a:lnTo>
                  <a:lnTo>
                    <a:pt x="323" y="207"/>
                  </a:lnTo>
                  <a:lnTo>
                    <a:pt x="314" y="210"/>
                  </a:lnTo>
                  <a:lnTo>
                    <a:pt x="306" y="213"/>
                  </a:lnTo>
                  <a:lnTo>
                    <a:pt x="297" y="216"/>
                  </a:lnTo>
                  <a:lnTo>
                    <a:pt x="289" y="218"/>
                  </a:lnTo>
                  <a:lnTo>
                    <a:pt x="281" y="221"/>
                  </a:lnTo>
                  <a:lnTo>
                    <a:pt x="273" y="224"/>
                  </a:lnTo>
                  <a:lnTo>
                    <a:pt x="265" y="226"/>
                  </a:lnTo>
                  <a:lnTo>
                    <a:pt x="257" y="228"/>
                  </a:lnTo>
                  <a:lnTo>
                    <a:pt x="249" y="230"/>
                  </a:lnTo>
                  <a:lnTo>
                    <a:pt x="241" y="232"/>
                  </a:lnTo>
                  <a:lnTo>
                    <a:pt x="233" y="234"/>
                  </a:lnTo>
                  <a:lnTo>
                    <a:pt x="225" y="237"/>
                  </a:lnTo>
                  <a:lnTo>
                    <a:pt x="218" y="239"/>
                  </a:lnTo>
                  <a:lnTo>
                    <a:pt x="210" y="241"/>
                  </a:lnTo>
                  <a:lnTo>
                    <a:pt x="202" y="244"/>
                  </a:lnTo>
                  <a:lnTo>
                    <a:pt x="195" y="246"/>
                  </a:lnTo>
                  <a:lnTo>
                    <a:pt x="187" y="249"/>
                  </a:lnTo>
                  <a:lnTo>
                    <a:pt x="179" y="252"/>
                  </a:lnTo>
                  <a:lnTo>
                    <a:pt x="171" y="254"/>
                  </a:lnTo>
                  <a:lnTo>
                    <a:pt x="164" y="258"/>
                  </a:lnTo>
                  <a:lnTo>
                    <a:pt x="156" y="261"/>
                  </a:lnTo>
                  <a:lnTo>
                    <a:pt x="149" y="265"/>
                  </a:lnTo>
                  <a:lnTo>
                    <a:pt x="141" y="268"/>
                  </a:lnTo>
                  <a:lnTo>
                    <a:pt x="133" y="273"/>
                  </a:lnTo>
                  <a:lnTo>
                    <a:pt x="125" y="277"/>
                  </a:lnTo>
                  <a:lnTo>
                    <a:pt x="118" y="282"/>
                  </a:lnTo>
                  <a:lnTo>
                    <a:pt x="110" y="287"/>
                  </a:lnTo>
                  <a:lnTo>
                    <a:pt x="102" y="293"/>
                  </a:lnTo>
                  <a:lnTo>
                    <a:pt x="94" y="299"/>
                  </a:lnTo>
                  <a:lnTo>
                    <a:pt x="87" y="305"/>
                  </a:lnTo>
                  <a:lnTo>
                    <a:pt x="80" y="310"/>
                  </a:lnTo>
                  <a:lnTo>
                    <a:pt x="77" y="312"/>
                  </a:lnTo>
                  <a:lnTo>
                    <a:pt x="74" y="315"/>
                  </a:lnTo>
                  <a:lnTo>
                    <a:pt x="71" y="318"/>
                  </a:lnTo>
                  <a:lnTo>
                    <a:pt x="68" y="320"/>
                  </a:lnTo>
                  <a:lnTo>
                    <a:pt x="65" y="322"/>
                  </a:lnTo>
                  <a:lnTo>
                    <a:pt x="62" y="325"/>
                  </a:lnTo>
                  <a:lnTo>
                    <a:pt x="59" y="328"/>
                  </a:lnTo>
                  <a:lnTo>
                    <a:pt x="56" y="330"/>
                  </a:lnTo>
                  <a:lnTo>
                    <a:pt x="53" y="333"/>
                  </a:lnTo>
                  <a:lnTo>
                    <a:pt x="50" y="336"/>
                  </a:lnTo>
                  <a:lnTo>
                    <a:pt x="47" y="338"/>
                  </a:lnTo>
                  <a:lnTo>
                    <a:pt x="44" y="341"/>
                  </a:lnTo>
                  <a:lnTo>
                    <a:pt x="41" y="344"/>
                  </a:lnTo>
                  <a:lnTo>
                    <a:pt x="38" y="347"/>
                  </a:lnTo>
                  <a:lnTo>
                    <a:pt x="35" y="350"/>
                  </a:lnTo>
                  <a:lnTo>
                    <a:pt x="33" y="353"/>
                  </a:lnTo>
                  <a:lnTo>
                    <a:pt x="30" y="356"/>
                  </a:lnTo>
                  <a:lnTo>
                    <a:pt x="27" y="359"/>
                  </a:lnTo>
                  <a:lnTo>
                    <a:pt x="24" y="362"/>
                  </a:lnTo>
                  <a:lnTo>
                    <a:pt x="22" y="365"/>
                  </a:lnTo>
                  <a:lnTo>
                    <a:pt x="19" y="368"/>
                  </a:lnTo>
                  <a:lnTo>
                    <a:pt x="17" y="372"/>
                  </a:lnTo>
                  <a:lnTo>
                    <a:pt x="14" y="375"/>
                  </a:lnTo>
                  <a:lnTo>
                    <a:pt x="12" y="378"/>
                  </a:lnTo>
                  <a:lnTo>
                    <a:pt x="10" y="382"/>
                  </a:lnTo>
                  <a:lnTo>
                    <a:pt x="7" y="385"/>
                  </a:lnTo>
                  <a:lnTo>
                    <a:pt x="5" y="389"/>
                  </a:lnTo>
                  <a:lnTo>
                    <a:pt x="3" y="392"/>
                  </a:lnTo>
                  <a:lnTo>
                    <a:pt x="1" y="396"/>
                  </a:lnTo>
                  <a:lnTo>
                    <a:pt x="0" y="40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17" name="Line 52"/>
            <p:cNvSpPr>
              <a:spLocks noChangeShapeType="1"/>
            </p:cNvSpPr>
            <p:nvPr/>
          </p:nvSpPr>
          <p:spPr bwMode="auto">
            <a:xfrm flipV="1">
              <a:off x="3398" y="2720"/>
              <a:ext cx="38" cy="2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8" name="Line 53"/>
            <p:cNvSpPr>
              <a:spLocks noChangeShapeType="1"/>
            </p:cNvSpPr>
            <p:nvPr/>
          </p:nvSpPr>
          <p:spPr bwMode="auto">
            <a:xfrm>
              <a:off x="4917" y="1613"/>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19" name="Freeform 54"/>
            <p:cNvSpPr>
              <a:spLocks/>
            </p:cNvSpPr>
            <p:nvPr/>
          </p:nvSpPr>
          <p:spPr bwMode="auto">
            <a:xfrm>
              <a:off x="4825" y="2235"/>
              <a:ext cx="289" cy="132"/>
            </a:xfrm>
            <a:custGeom>
              <a:avLst/>
              <a:gdLst>
                <a:gd name="T0" fmla="*/ 0 w 247"/>
                <a:gd name="T1" fmla="*/ 259 h 117"/>
                <a:gd name="T2" fmla="*/ 95 w 247"/>
                <a:gd name="T3" fmla="*/ 230 h 117"/>
                <a:gd name="T4" fmla="*/ 144 w 247"/>
                <a:gd name="T5" fmla="*/ 212 h 117"/>
                <a:gd name="T6" fmla="*/ 194 w 247"/>
                <a:gd name="T7" fmla="*/ 200 h 117"/>
                <a:gd name="T8" fmla="*/ 233 w 247"/>
                <a:gd name="T9" fmla="*/ 181 h 117"/>
                <a:gd name="T10" fmla="*/ 284 w 247"/>
                <a:gd name="T11" fmla="*/ 160 h 117"/>
                <a:gd name="T12" fmla="*/ 332 w 247"/>
                <a:gd name="T13" fmla="*/ 141 h 117"/>
                <a:gd name="T14" fmla="*/ 377 w 247"/>
                <a:gd name="T15" fmla="*/ 125 h 117"/>
                <a:gd name="T16" fmla="*/ 427 w 247"/>
                <a:gd name="T17" fmla="*/ 109 h 117"/>
                <a:gd name="T18" fmla="*/ 477 w 247"/>
                <a:gd name="T19" fmla="*/ 87 h 117"/>
                <a:gd name="T20" fmla="*/ 516 w 247"/>
                <a:gd name="T21" fmla="*/ 70 h 117"/>
                <a:gd name="T22" fmla="*/ 564 w 247"/>
                <a:gd name="T23" fmla="*/ 55 h 117"/>
                <a:gd name="T24" fmla="*/ 614 w 247"/>
                <a:gd name="T25" fmla="*/ 42 h 117"/>
                <a:gd name="T26" fmla="*/ 653 w 247"/>
                <a:gd name="T27" fmla="*/ 29 h 117"/>
                <a:gd name="T28" fmla="*/ 699 w 247"/>
                <a:gd name="T29" fmla="*/ 20 h 117"/>
                <a:gd name="T30" fmla="*/ 736 w 247"/>
                <a:gd name="T31" fmla="*/ 3 h 117"/>
                <a:gd name="T32" fmla="*/ 782 w 247"/>
                <a:gd name="T33" fmla="*/ 1 h 117"/>
                <a:gd name="T34" fmla="*/ 818 w 247"/>
                <a:gd name="T35" fmla="*/ 0 h 117"/>
                <a:gd name="T36" fmla="*/ 851 w 247"/>
                <a:gd name="T37" fmla="*/ 0 h 117"/>
                <a:gd name="T38" fmla="*/ 888 w 247"/>
                <a:gd name="T39" fmla="*/ 1 h 117"/>
                <a:gd name="T40" fmla="*/ 929 w 247"/>
                <a:gd name="T41" fmla="*/ 3 h 117"/>
                <a:gd name="T42" fmla="*/ 966 w 247"/>
                <a:gd name="T43" fmla="*/ 20 h 117"/>
                <a:gd name="T44" fmla="*/ 991 w 247"/>
                <a:gd name="T45" fmla="*/ 33 h 117"/>
                <a:gd name="T46" fmla="*/ 1021 w 247"/>
                <a:gd name="T47" fmla="*/ 53 h 117"/>
                <a:gd name="T48" fmla="*/ 1046 w 247"/>
                <a:gd name="T49" fmla="*/ 77 h 117"/>
                <a:gd name="T50" fmla="*/ 1072 w 247"/>
                <a:gd name="T51" fmla="*/ 102 h 117"/>
                <a:gd name="T52" fmla="*/ 1101 w 247"/>
                <a:gd name="T53" fmla="*/ 139 h 117"/>
                <a:gd name="T54" fmla="*/ 1120 w 247"/>
                <a:gd name="T55" fmla="*/ 177 h 117"/>
                <a:gd name="T56" fmla="*/ 1136 w 247"/>
                <a:gd name="T57" fmla="*/ 218 h 117"/>
                <a:gd name="T58" fmla="*/ 1157 w 247"/>
                <a:gd name="T59" fmla="*/ 269 h 117"/>
                <a:gd name="T60" fmla="*/ 1165 w 247"/>
                <a:gd name="T61" fmla="*/ 325 h 117"/>
                <a:gd name="T62" fmla="*/ 1182 w 247"/>
                <a:gd name="T63" fmla="*/ 388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117">
                  <a:moveTo>
                    <a:pt x="0" y="78"/>
                  </a:moveTo>
                  <a:lnTo>
                    <a:pt x="20" y="69"/>
                  </a:lnTo>
                  <a:lnTo>
                    <a:pt x="30" y="64"/>
                  </a:lnTo>
                  <a:lnTo>
                    <a:pt x="40" y="59"/>
                  </a:lnTo>
                  <a:lnTo>
                    <a:pt x="49" y="54"/>
                  </a:lnTo>
                  <a:lnTo>
                    <a:pt x="59" y="48"/>
                  </a:lnTo>
                  <a:lnTo>
                    <a:pt x="69" y="42"/>
                  </a:lnTo>
                  <a:lnTo>
                    <a:pt x="79" y="37"/>
                  </a:lnTo>
                  <a:lnTo>
                    <a:pt x="89" y="32"/>
                  </a:lnTo>
                  <a:lnTo>
                    <a:pt x="99" y="26"/>
                  </a:lnTo>
                  <a:lnTo>
                    <a:pt x="108" y="21"/>
                  </a:lnTo>
                  <a:lnTo>
                    <a:pt x="118" y="17"/>
                  </a:lnTo>
                  <a:lnTo>
                    <a:pt x="127" y="12"/>
                  </a:lnTo>
                  <a:lnTo>
                    <a:pt x="136" y="9"/>
                  </a:lnTo>
                  <a:lnTo>
                    <a:pt x="145" y="6"/>
                  </a:lnTo>
                  <a:lnTo>
                    <a:pt x="153" y="3"/>
                  </a:lnTo>
                  <a:lnTo>
                    <a:pt x="162" y="1"/>
                  </a:lnTo>
                  <a:lnTo>
                    <a:pt x="170" y="0"/>
                  </a:lnTo>
                  <a:lnTo>
                    <a:pt x="178" y="0"/>
                  </a:lnTo>
                  <a:lnTo>
                    <a:pt x="185" y="1"/>
                  </a:lnTo>
                  <a:lnTo>
                    <a:pt x="193" y="3"/>
                  </a:lnTo>
                  <a:lnTo>
                    <a:pt x="200" y="6"/>
                  </a:lnTo>
                  <a:lnTo>
                    <a:pt x="206" y="10"/>
                  </a:lnTo>
                  <a:lnTo>
                    <a:pt x="213" y="16"/>
                  </a:lnTo>
                  <a:lnTo>
                    <a:pt x="218" y="23"/>
                  </a:lnTo>
                  <a:lnTo>
                    <a:pt x="223" y="31"/>
                  </a:lnTo>
                  <a:lnTo>
                    <a:pt x="229" y="41"/>
                  </a:lnTo>
                  <a:lnTo>
                    <a:pt x="233" y="52"/>
                  </a:lnTo>
                  <a:lnTo>
                    <a:pt x="237" y="66"/>
                  </a:lnTo>
                  <a:lnTo>
                    <a:pt x="240" y="80"/>
                  </a:lnTo>
                  <a:lnTo>
                    <a:pt x="243" y="97"/>
                  </a:lnTo>
                  <a:lnTo>
                    <a:pt x="246" y="11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0" name="Freeform 55"/>
            <p:cNvSpPr>
              <a:spLocks/>
            </p:cNvSpPr>
            <p:nvPr/>
          </p:nvSpPr>
          <p:spPr bwMode="auto">
            <a:xfrm>
              <a:off x="4851" y="1656"/>
              <a:ext cx="337" cy="444"/>
            </a:xfrm>
            <a:custGeom>
              <a:avLst/>
              <a:gdLst>
                <a:gd name="T0" fmla="*/ 332 w 288"/>
                <a:gd name="T1" fmla="*/ 86 h 393"/>
                <a:gd name="T2" fmla="*/ 349 w 288"/>
                <a:gd name="T3" fmla="*/ 159 h 393"/>
                <a:gd name="T4" fmla="*/ 343 w 288"/>
                <a:gd name="T5" fmla="*/ 228 h 393"/>
                <a:gd name="T6" fmla="*/ 312 w 288"/>
                <a:gd name="T7" fmla="*/ 287 h 393"/>
                <a:gd name="T8" fmla="*/ 271 w 288"/>
                <a:gd name="T9" fmla="*/ 348 h 393"/>
                <a:gd name="T10" fmla="*/ 218 w 288"/>
                <a:gd name="T11" fmla="*/ 401 h 393"/>
                <a:gd name="T12" fmla="*/ 163 w 288"/>
                <a:gd name="T13" fmla="*/ 465 h 393"/>
                <a:gd name="T14" fmla="*/ 103 w 288"/>
                <a:gd name="T15" fmla="*/ 524 h 393"/>
                <a:gd name="T16" fmla="*/ 55 w 288"/>
                <a:gd name="T17" fmla="*/ 582 h 393"/>
                <a:gd name="T18" fmla="*/ 21 w 288"/>
                <a:gd name="T19" fmla="*/ 655 h 393"/>
                <a:gd name="T20" fmla="*/ 1 w 288"/>
                <a:gd name="T21" fmla="*/ 732 h 393"/>
                <a:gd name="T22" fmla="*/ 1 w 288"/>
                <a:gd name="T23" fmla="*/ 767 h 393"/>
                <a:gd name="T24" fmla="*/ 1 w 288"/>
                <a:gd name="T25" fmla="*/ 803 h 393"/>
                <a:gd name="T26" fmla="*/ 0 w 288"/>
                <a:gd name="T27" fmla="*/ 837 h 393"/>
                <a:gd name="T28" fmla="*/ 1 w 288"/>
                <a:gd name="T29" fmla="*/ 879 h 393"/>
                <a:gd name="T30" fmla="*/ 1 w 288"/>
                <a:gd name="T31" fmla="*/ 917 h 393"/>
                <a:gd name="T32" fmla="*/ 1 w 288"/>
                <a:gd name="T33" fmla="*/ 948 h 393"/>
                <a:gd name="T34" fmla="*/ 1 w 288"/>
                <a:gd name="T35" fmla="*/ 991 h 393"/>
                <a:gd name="T36" fmla="*/ 1 w 288"/>
                <a:gd name="T37" fmla="*/ 1021 h 393"/>
                <a:gd name="T38" fmla="*/ 1 w 288"/>
                <a:gd name="T39" fmla="*/ 1063 h 393"/>
                <a:gd name="T40" fmla="*/ 2 w 288"/>
                <a:gd name="T41" fmla="*/ 1098 h 393"/>
                <a:gd name="T42" fmla="*/ 130 w 288"/>
                <a:gd name="T43" fmla="*/ 1141 h 393"/>
                <a:gd name="T44" fmla="*/ 223 w 288"/>
                <a:gd name="T45" fmla="*/ 1141 h 393"/>
                <a:gd name="T46" fmla="*/ 311 w 288"/>
                <a:gd name="T47" fmla="*/ 1122 h 393"/>
                <a:gd name="T48" fmla="*/ 393 w 288"/>
                <a:gd name="T49" fmla="*/ 1090 h 393"/>
                <a:gd name="T50" fmla="*/ 481 w 288"/>
                <a:gd name="T51" fmla="*/ 1054 h 393"/>
                <a:gd name="T52" fmla="*/ 563 w 288"/>
                <a:gd name="T53" fmla="*/ 1015 h 393"/>
                <a:gd name="T54" fmla="*/ 649 w 288"/>
                <a:gd name="T55" fmla="*/ 982 h 393"/>
                <a:gd name="T56" fmla="*/ 727 w 288"/>
                <a:gd name="T57" fmla="*/ 964 h 393"/>
                <a:gd name="T58" fmla="*/ 813 w 288"/>
                <a:gd name="T59" fmla="*/ 963 h 393"/>
                <a:gd name="T60" fmla="*/ 894 w 288"/>
                <a:gd name="T61" fmla="*/ 990 h 393"/>
                <a:gd name="T62" fmla="*/ 968 w 288"/>
                <a:gd name="T63" fmla="*/ 1036 h 393"/>
                <a:gd name="T64" fmla="*/ 992 w 288"/>
                <a:gd name="T65" fmla="*/ 1067 h 393"/>
                <a:gd name="T66" fmla="*/ 1020 w 288"/>
                <a:gd name="T67" fmla="*/ 1104 h 393"/>
                <a:gd name="T68" fmla="*/ 1037 w 288"/>
                <a:gd name="T69" fmla="*/ 1140 h 393"/>
                <a:gd name="T70" fmla="*/ 1046 w 288"/>
                <a:gd name="T71" fmla="*/ 1176 h 393"/>
                <a:gd name="T72" fmla="*/ 1057 w 288"/>
                <a:gd name="T73" fmla="*/ 1208 h 393"/>
                <a:gd name="T74" fmla="*/ 1079 w 288"/>
                <a:gd name="T75" fmla="*/ 1240 h 393"/>
                <a:gd name="T76" fmla="*/ 1101 w 288"/>
                <a:gd name="T77" fmla="*/ 1268 h 393"/>
                <a:gd name="T78" fmla="*/ 1134 w 288"/>
                <a:gd name="T79" fmla="*/ 1289 h 393"/>
                <a:gd name="T80" fmla="*/ 1183 w 288"/>
                <a:gd name="T81" fmla="*/ 1309 h 393"/>
                <a:gd name="T82" fmla="*/ 1237 w 288"/>
                <a:gd name="T83" fmla="*/ 1325 h 393"/>
                <a:gd name="T84" fmla="*/ 1253 w 288"/>
                <a:gd name="T85" fmla="*/ 1325 h 393"/>
                <a:gd name="T86" fmla="*/ 1265 w 288"/>
                <a:gd name="T87" fmla="*/ 1329 h 393"/>
                <a:gd name="T88" fmla="*/ 1279 w 288"/>
                <a:gd name="T89" fmla="*/ 1329 h 393"/>
                <a:gd name="T90" fmla="*/ 1299 w 288"/>
                <a:gd name="T91" fmla="*/ 1329 h 393"/>
                <a:gd name="T92" fmla="*/ 1307 w 288"/>
                <a:gd name="T93" fmla="*/ 1329 h 393"/>
                <a:gd name="T94" fmla="*/ 1326 w 288"/>
                <a:gd name="T95" fmla="*/ 1329 h 393"/>
                <a:gd name="T96" fmla="*/ 1337 w 288"/>
                <a:gd name="T97" fmla="*/ 1329 h 393"/>
                <a:gd name="T98" fmla="*/ 1355 w 288"/>
                <a:gd name="T99" fmla="*/ 1325 h 393"/>
                <a:gd name="T100" fmla="*/ 1363 w 288"/>
                <a:gd name="T101" fmla="*/ 1325 h 393"/>
                <a:gd name="T102" fmla="*/ 1382 w 288"/>
                <a:gd name="T103" fmla="*/ 1325 h 3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93">
                  <a:moveTo>
                    <a:pt x="57" y="0"/>
                  </a:moveTo>
                  <a:lnTo>
                    <a:pt x="66" y="17"/>
                  </a:lnTo>
                  <a:lnTo>
                    <a:pt x="69" y="25"/>
                  </a:lnTo>
                  <a:lnTo>
                    <a:pt x="71" y="33"/>
                  </a:lnTo>
                  <a:lnTo>
                    <a:pt x="72" y="40"/>
                  </a:lnTo>
                  <a:lnTo>
                    <a:pt x="73" y="47"/>
                  </a:lnTo>
                  <a:lnTo>
                    <a:pt x="73" y="54"/>
                  </a:lnTo>
                  <a:lnTo>
                    <a:pt x="73" y="61"/>
                  </a:lnTo>
                  <a:lnTo>
                    <a:pt x="71" y="67"/>
                  </a:lnTo>
                  <a:lnTo>
                    <a:pt x="70" y="73"/>
                  </a:lnTo>
                  <a:lnTo>
                    <a:pt x="68" y="79"/>
                  </a:lnTo>
                  <a:lnTo>
                    <a:pt x="65" y="85"/>
                  </a:lnTo>
                  <a:lnTo>
                    <a:pt x="63" y="91"/>
                  </a:lnTo>
                  <a:lnTo>
                    <a:pt x="59" y="97"/>
                  </a:lnTo>
                  <a:lnTo>
                    <a:pt x="56" y="103"/>
                  </a:lnTo>
                  <a:lnTo>
                    <a:pt x="53" y="109"/>
                  </a:lnTo>
                  <a:lnTo>
                    <a:pt x="49" y="114"/>
                  </a:lnTo>
                  <a:lnTo>
                    <a:pt x="45" y="119"/>
                  </a:lnTo>
                  <a:lnTo>
                    <a:pt x="41" y="125"/>
                  </a:lnTo>
                  <a:lnTo>
                    <a:pt x="37" y="131"/>
                  </a:lnTo>
                  <a:lnTo>
                    <a:pt x="33" y="137"/>
                  </a:lnTo>
                  <a:lnTo>
                    <a:pt x="29" y="142"/>
                  </a:lnTo>
                  <a:lnTo>
                    <a:pt x="25" y="148"/>
                  </a:lnTo>
                  <a:lnTo>
                    <a:pt x="21" y="154"/>
                  </a:lnTo>
                  <a:lnTo>
                    <a:pt x="17" y="160"/>
                  </a:lnTo>
                  <a:lnTo>
                    <a:pt x="14" y="167"/>
                  </a:lnTo>
                  <a:lnTo>
                    <a:pt x="11" y="173"/>
                  </a:lnTo>
                  <a:lnTo>
                    <a:pt x="8" y="180"/>
                  </a:lnTo>
                  <a:lnTo>
                    <a:pt x="6" y="187"/>
                  </a:lnTo>
                  <a:lnTo>
                    <a:pt x="4" y="194"/>
                  </a:lnTo>
                  <a:lnTo>
                    <a:pt x="3" y="201"/>
                  </a:lnTo>
                  <a:lnTo>
                    <a:pt x="2" y="209"/>
                  </a:lnTo>
                  <a:lnTo>
                    <a:pt x="1" y="216"/>
                  </a:lnTo>
                  <a:lnTo>
                    <a:pt x="1" y="220"/>
                  </a:lnTo>
                  <a:lnTo>
                    <a:pt x="1" y="223"/>
                  </a:lnTo>
                  <a:lnTo>
                    <a:pt x="1" y="227"/>
                  </a:lnTo>
                  <a:lnTo>
                    <a:pt x="1" y="230"/>
                  </a:lnTo>
                  <a:lnTo>
                    <a:pt x="1" y="234"/>
                  </a:lnTo>
                  <a:lnTo>
                    <a:pt x="1" y="237"/>
                  </a:lnTo>
                  <a:lnTo>
                    <a:pt x="0" y="241"/>
                  </a:lnTo>
                  <a:lnTo>
                    <a:pt x="0" y="245"/>
                  </a:lnTo>
                  <a:lnTo>
                    <a:pt x="0" y="248"/>
                  </a:lnTo>
                  <a:lnTo>
                    <a:pt x="0" y="252"/>
                  </a:lnTo>
                  <a:lnTo>
                    <a:pt x="0" y="255"/>
                  </a:lnTo>
                  <a:lnTo>
                    <a:pt x="1" y="259"/>
                  </a:lnTo>
                  <a:lnTo>
                    <a:pt x="1" y="263"/>
                  </a:lnTo>
                  <a:lnTo>
                    <a:pt x="1" y="267"/>
                  </a:lnTo>
                  <a:lnTo>
                    <a:pt x="1" y="270"/>
                  </a:lnTo>
                  <a:lnTo>
                    <a:pt x="1" y="274"/>
                  </a:lnTo>
                  <a:lnTo>
                    <a:pt x="1" y="277"/>
                  </a:lnTo>
                  <a:lnTo>
                    <a:pt x="1" y="281"/>
                  </a:lnTo>
                  <a:lnTo>
                    <a:pt x="1" y="285"/>
                  </a:lnTo>
                  <a:lnTo>
                    <a:pt x="1" y="288"/>
                  </a:lnTo>
                  <a:lnTo>
                    <a:pt x="1" y="292"/>
                  </a:lnTo>
                  <a:lnTo>
                    <a:pt x="1" y="295"/>
                  </a:lnTo>
                  <a:lnTo>
                    <a:pt x="1" y="299"/>
                  </a:lnTo>
                  <a:lnTo>
                    <a:pt x="1" y="302"/>
                  </a:lnTo>
                  <a:lnTo>
                    <a:pt x="1" y="306"/>
                  </a:lnTo>
                  <a:lnTo>
                    <a:pt x="1" y="309"/>
                  </a:lnTo>
                  <a:lnTo>
                    <a:pt x="1" y="313"/>
                  </a:lnTo>
                  <a:lnTo>
                    <a:pt x="1" y="317"/>
                  </a:lnTo>
                  <a:lnTo>
                    <a:pt x="1" y="320"/>
                  </a:lnTo>
                  <a:lnTo>
                    <a:pt x="2" y="324"/>
                  </a:lnTo>
                  <a:lnTo>
                    <a:pt x="15" y="332"/>
                  </a:lnTo>
                  <a:lnTo>
                    <a:pt x="21" y="335"/>
                  </a:lnTo>
                  <a:lnTo>
                    <a:pt x="27" y="337"/>
                  </a:lnTo>
                  <a:lnTo>
                    <a:pt x="33" y="337"/>
                  </a:lnTo>
                  <a:lnTo>
                    <a:pt x="39" y="337"/>
                  </a:lnTo>
                  <a:lnTo>
                    <a:pt x="46" y="337"/>
                  </a:lnTo>
                  <a:lnTo>
                    <a:pt x="52" y="336"/>
                  </a:lnTo>
                  <a:lnTo>
                    <a:pt x="58" y="334"/>
                  </a:lnTo>
                  <a:lnTo>
                    <a:pt x="64" y="331"/>
                  </a:lnTo>
                  <a:lnTo>
                    <a:pt x="70" y="329"/>
                  </a:lnTo>
                  <a:lnTo>
                    <a:pt x="76" y="326"/>
                  </a:lnTo>
                  <a:lnTo>
                    <a:pt x="82" y="322"/>
                  </a:lnTo>
                  <a:lnTo>
                    <a:pt x="88" y="319"/>
                  </a:lnTo>
                  <a:lnTo>
                    <a:pt x="94" y="315"/>
                  </a:lnTo>
                  <a:lnTo>
                    <a:pt x="100" y="311"/>
                  </a:lnTo>
                  <a:lnTo>
                    <a:pt x="105" y="307"/>
                  </a:lnTo>
                  <a:lnTo>
                    <a:pt x="111" y="303"/>
                  </a:lnTo>
                  <a:lnTo>
                    <a:pt x="117" y="299"/>
                  </a:lnTo>
                  <a:lnTo>
                    <a:pt x="123" y="296"/>
                  </a:lnTo>
                  <a:lnTo>
                    <a:pt x="129" y="293"/>
                  </a:lnTo>
                  <a:lnTo>
                    <a:pt x="135" y="290"/>
                  </a:lnTo>
                  <a:lnTo>
                    <a:pt x="140" y="287"/>
                  </a:lnTo>
                  <a:lnTo>
                    <a:pt x="146" y="285"/>
                  </a:lnTo>
                  <a:lnTo>
                    <a:pt x="152" y="284"/>
                  </a:lnTo>
                  <a:lnTo>
                    <a:pt x="157" y="283"/>
                  </a:lnTo>
                  <a:lnTo>
                    <a:pt x="163" y="283"/>
                  </a:lnTo>
                  <a:lnTo>
                    <a:pt x="169" y="283"/>
                  </a:lnTo>
                  <a:lnTo>
                    <a:pt x="175" y="285"/>
                  </a:lnTo>
                  <a:lnTo>
                    <a:pt x="180" y="287"/>
                  </a:lnTo>
                  <a:lnTo>
                    <a:pt x="186" y="291"/>
                  </a:lnTo>
                  <a:lnTo>
                    <a:pt x="192" y="295"/>
                  </a:lnTo>
                  <a:lnTo>
                    <a:pt x="198" y="302"/>
                  </a:lnTo>
                  <a:lnTo>
                    <a:pt x="201" y="305"/>
                  </a:lnTo>
                  <a:lnTo>
                    <a:pt x="203" y="309"/>
                  </a:lnTo>
                  <a:lnTo>
                    <a:pt x="206" y="312"/>
                  </a:lnTo>
                  <a:lnTo>
                    <a:pt x="207" y="315"/>
                  </a:lnTo>
                  <a:lnTo>
                    <a:pt x="209" y="319"/>
                  </a:lnTo>
                  <a:lnTo>
                    <a:pt x="211" y="322"/>
                  </a:lnTo>
                  <a:lnTo>
                    <a:pt x="212" y="326"/>
                  </a:lnTo>
                  <a:lnTo>
                    <a:pt x="213" y="329"/>
                  </a:lnTo>
                  <a:lnTo>
                    <a:pt x="214" y="333"/>
                  </a:lnTo>
                  <a:lnTo>
                    <a:pt x="215" y="336"/>
                  </a:lnTo>
                  <a:lnTo>
                    <a:pt x="216" y="340"/>
                  </a:lnTo>
                  <a:lnTo>
                    <a:pt x="217" y="343"/>
                  </a:lnTo>
                  <a:lnTo>
                    <a:pt x="218" y="347"/>
                  </a:lnTo>
                  <a:lnTo>
                    <a:pt x="219" y="350"/>
                  </a:lnTo>
                  <a:lnTo>
                    <a:pt x="219" y="353"/>
                  </a:lnTo>
                  <a:lnTo>
                    <a:pt x="220" y="357"/>
                  </a:lnTo>
                  <a:lnTo>
                    <a:pt x="221" y="360"/>
                  </a:lnTo>
                  <a:lnTo>
                    <a:pt x="222" y="363"/>
                  </a:lnTo>
                  <a:lnTo>
                    <a:pt x="224" y="366"/>
                  </a:lnTo>
                  <a:lnTo>
                    <a:pt x="225" y="369"/>
                  </a:lnTo>
                  <a:lnTo>
                    <a:pt x="227" y="371"/>
                  </a:lnTo>
                  <a:lnTo>
                    <a:pt x="229" y="374"/>
                  </a:lnTo>
                  <a:lnTo>
                    <a:pt x="231" y="377"/>
                  </a:lnTo>
                  <a:lnTo>
                    <a:pt x="233" y="379"/>
                  </a:lnTo>
                  <a:lnTo>
                    <a:pt x="236" y="381"/>
                  </a:lnTo>
                  <a:lnTo>
                    <a:pt x="239" y="383"/>
                  </a:lnTo>
                  <a:lnTo>
                    <a:pt x="243" y="385"/>
                  </a:lnTo>
                  <a:lnTo>
                    <a:pt x="246" y="387"/>
                  </a:lnTo>
                  <a:lnTo>
                    <a:pt x="251" y="389"/>
                  </a:lnTo>
                  <a:lnTo>
                    <a:pt x="255" y="391"/>
                  </a:lnTo>
                  <a:lnTo>
                    <a:pt x="257" y="391"/>
                  </a:lnTo>
                  <a:lnTo>
                    <a:pt x="258" y="391"/>
                  </a:lnTo>
                  <a:lnTo>
                    <a:pt x="259" y="391"/>
                  </a:lnTo>
                  <a:lnTo>
                    <a:pt x="260" y="391"/>
                  </a:lnTo>
                  <a:lnTo>
                    <a:pt x="261" y="392"/>
                  </a:lnTo>
                  <a:lnTo>
                    <a:pt x="262" y="392"/>
                  </a:lnTo>
                  <a:lnTo>
                    <a:pt x="263" y="392"/>
                  </a:lnTo>
                  <a:lnTo>
                    <a:pt x="264" y="392"/>
                  </a:lnTo>
                  <a:lnTo>
                    <a:pt x="265" y="392"/>
                  </a:lnTo>
                  <a:lnTo>
                    <a:pt x="266" y="392"/>
                  </a:lnTo>
                  <a:lnTo>
                    <a:pt x="267" y="392"/>
                  </a:lnTo>
                  <a:lnTo>
                    <a:pt x="268" y="392"/>
                  </a:lnTo>
                  <a:lnTo>
                    <a:pt x="269" y="392"/>
                  </a:lnTo>
                  <a:lnTo>
                    <a:pt x="270" y="392"/>
                  </a:lnTo>
                  <a:lnTo>
                    <a:pt x="271" y="392"/>
                  </a:lnTo>
                  <a:lnTo>
                    <a:pt x="272" y="392"/>
                  </a:lnTo>
                  <a:lnTo>
                    <a:pt x="273" y="392"/>
                  </a:lnTo>
                  <a:lnTo>
                    <a:pt x="274" y="392"/>
                  </a:lnTo>
                  <a:lnTo>
                    <a:pt x="275" y="392"/>
                  </a:lnTo>
                  <a:lnTo>
                    <a:pt x="276" y="392"/>
                  </a:lnTo>
                  <a:lnTo>
                    <a:pt x="277" y="392"/>
                  </a:lnTo>
                  <a:lnTo>
                    <a:pt x="278" y="392"/>
                  </a:lnTo>
                  <a:lnTo>
                    <a:pt x="279" y="392"/>
                  </a:lnTo>
                  <a:lnTo>
                    <a:pt x="280" y="392"/>
                  </a:lnTo>
                  <a:lnTo>
                    <a:pt x="281" y="391"/>
                  </a:lnTo>
                  <a:lnTo>
                    <a:pt x="282" y="391"/>
                  </a:lnTo>
                  <a:lnTo>
                    <a:pt x="283" y="391"/>
                  </a:lnTo>
                  <a:lnTo>
                    <a:pt x="284" y="391"/>
                  </a:lnTo>
                  <a:lnTo>
                    <a:pt x="285" y="391"/>
                  </a:lnTo>
                  <a:lnTo>
                    <a:pt x="286" y="391"/>
                  </a:lnTo>
                  <a:lnTo>
                    <a:pt x="287" y="3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1" name="Freeform 56"/>
            <p:cNvSpPr>
              <a:spLocks/>
            </p:cNvSpPr>
            <p:nvPr/>
          </p:nvSpPr>
          <p:spPr bwMode="auto">
            <a:xfrm>
              <a:off x="5019" y="1581"/>
              <a:ext cx="354" cy="203"/>
            </a:xfrm>
            <a:custGeom>
              <a:avLst/>
              <a:gdLst>
                <a:gd name="T0" fmla="*/ 0 w 302"/>
                <a:gd name="T1" fmla="*/ 0 h 180"/>
                <a:gd name="T2" fmla="*/ 34 w 302"/>
                <a:gd name="T3" fmla="*/ 48 h 180"/>
                <a:gd name="T4" fmla="*/ 56 w 302"/>
                <a:gd name="T5" fmla="*/ 76 h 180"/>
                <a:gd name="T6" fmla="*/ 77 w 302"/>
                <a:gd name="T7" fmla="*/ 97 h 180"/>
                <a:gd name="T8" fmla="*/ 103 w 302"/>
                <a:gd name="T9" fmla="*/ 111 h 180"/>
                <a:gd name="T10" fmla="*/ 123 w 302"/>
                <a:gd name="T11" fmla="*/ 126 h 180"/>
                <a:gd name="T12" fmla="*/ 162 w 302"/>
                <a:gd name="T13" fmla="*/ 142 h 180"/>
                <a:gd name="T14" fmla="*/ 178 w 302"/>
                <a:gd name="T15" fmla="*/ 159 h 180"/>
                <a:gd name="T16" fmla="*/ 209 w 302"/>
                <a:gd name="T17" fmla="*/ 168 h 180"/>
                <a:gd name="T18" fmla="*/ 241 w 302"/>
                <a:gd name="T19" fmla="*/ 180 h 180"/>
                <a:gd name="T20" fmla="*/ 268 w 302"/>
                <a:gd name="T21" fmla="*/ 188 h 180"/>
                <a:gd name="T22" fmla="*/ 306 w 302"/>
                <a:gd name="T23" fmla="*/ 202 h 180"/>
                <a:gd name="T24" fmla="*/ 334 w 302"/>
                <a:gd name="T25" fmla="*/ 211 h 180"/>
                <a:gd name="T26" fmla="*/ 368 w 302"/>
                <a:gd name="T27" fmla="*/ 213 h 180"/>
                <a:gd name="T28" fmla="*/ 394 w 302"/>
                <a:gd name="T29" fmla="*/ 228 h 180"/>
                <a:gd name="T30" fmla="*/ 431 w 302"/>
                <a:gd name="T31" fmla="*/ 231 h 180"/>
                <a:gd name="T32" fmla="*/ 459 w 302"/>
                <a:gd name="T33" fmla="*/ 239 h 180"/>
                <a:gd name="T34" fmla="*/ 493 w 302"/>
                <a:gd name="T35" fmla="*/ 246 h 180"/>
                <a:gd name="T36" fmla="*/ 530 w 302"/>
                <a:gd name="T37" fmla="*/ 255 h 180"/>
                <a:gd name="T38" fmla="*/ 560 w 302"/>
                <a:gd name="T39" fmla="*/ 258 h 180"/>
                <a:gd name="T40" fmla="*/ 592 w 302"/>
                <a:gd name="T41" fmla="*/ 268 h 180"/>
                <a:gd name="T42" fmla="*/ 621 w 302"/>
                <a:gd name="T43" fmla="*/ 277 h 180"/>
                <a:gd name="T44" fmla="*/ 656 w 302"/>
                <a:gd name="T45" fmla="*/ 288 h 180"/>
                <a:gd name="T46" fmla="*/ 683 w 302"/>
                <a:gd name="T47" fmla="*/ 291 h 180"/>
                <a:gd name="T48" fmla="*/ 710 w 302"/>
                <a:gd name="T49" fmla="*/ 306 h 180"/>
                <a:gd name="T50" fmla="*/ 744 w 302"/>
                <a:gd name="T51" fmla="*/ 316 h 180"/>
                <a:gd name="T52" fmla="*/ 769 w 302"/>
                <a:gd name="T53" fmla="*/ 327 h 180"/>
                <a:gd name="T54" fmla="*/ 798 w 302"/>
                <a:gd name="T55" fmla="*/ 344 h 180"/>
                <a:gd name="T56" fmla="*/ 824 w 302"/>
                <a:gd name="T57" fmla="*/ 356 h 180"/>
                <a:gd name="T58" fmla="*/ 847 w 302"/>
                <a:gd name="T59" fmla="*/ 370 h 180"/>
                <a:gd name="T60" fmla="*/ 872 w 302"/>
                <a:gd name="T61" fmla="*/ 391 h 180"/>
                <a:gd name="T62" fmla="*/ 899 w 302"/>
                <a:gd name="T63" fmla="*/ 415 h 180"/>
                <a:gd name="T64" fmla="*/ 917 w 302"/>
                <a:gd name="T65" fmla="*/ 438 h 180"/>
                <a:gd name="T66" fmla="*/ 932 w 302"/>
                <a:gd name="T67" fmla="*/ 447 h 180"/>
                <a:gd name="T68" fmla="*/ 947 w 302"/>
                <a:gd name="T69" fmla="*/ 458 h 180"/>
                <a:gd name="T70" fmla="*/ 962 w 302"/>
                <a:gd name="T71" fmla="*/ 469 h 180"/>
                <a:gd name="T72" fmla="*/ 974 w 302"/>
                <a:gd name="T73" fmla="*/ 485 h 180"/>
                <a:gd name="T74" fmla="*/ 990 w 302"/>
                <a:gd name="T75" fmla="*/ 494 h 180"/>
                <a:gd name="T76" fmla="*/ 1000 w 302"/>
                <a:gd name="T77" fmla="*/ 504 h 180"/>
                <a:gd name="T78" fmla="*/ 1022 w 302"/>
                <a:gd name="T79" fmla="*/ 514 h 180"/>
                <a:gd name="T80" fmla="*/ 1040 w 302"/>
                <a:gd name="T81" fmla="*/ 527 h 180"/>
                <a:gd name="T82" fmla="*/ 1054 w 302"/>
                <a:gd name="T83" fmla="*/ 529 h 180"/>
                <a:gd name="T84" fmla="*/ 1075 w 302"/>
                <a:gd name="T85" fmla="*/ 539 h 180"/>
                <a:gd name="T86" fmla="*/ 1092 w 302"/>
                <a:gd name="T87" fmla="*/ 547 h 180"/>
                <a:gd name="T88" fmla="*/ 1115 w 302"/>
                <a:gd name="T89" fmla="*/ 551 h 180"/>
                <a:gd name="T90" fmla="*/ 1128 w 302"/>
                <a:gd name="T91" fmla="*/ 561 h 180"/>
                <a:gd name="T92" fmla="*/ 1143 w 302"/>
                <a:gd name="T93" fmla="*/ 568 h 180"/>
                <a:gd name="T94" fmla="*/ 1164 w 302"/>
                <a:gd name="T95" fmla="*/ 574 h 180"/>
                <a:gd name="T96" fmla="*/ 1186 w 302"/>
                <a:gd name="T97" fmla="*/ 580 h 180"/>
                <a:gd name="T98" fmla="*/ 1205 w 302"/>
                <a:gd name="T99" fmla="*/ 581 h 180"/>
                <a:gd name="T100" fmla="*/ 1221 w 302"/>
                <a:gd name="T101" fmla="*/ 583 h 180"/>
                <a:gd name="T102" fmla="*/ 1243 w 302"/>
                <a:gd name="T103" fmla="*/ 594 h 180"/>
                <a:gd name="T104" fmla="*/ 1261 w 302"/>
                <a:gd name="T105" fmla="*/ 595 h 180"/>
                <a:gd name="T106" fmla="*/ 1284 w 302"/>
                <a:gd name="T107" fmla="*/ 595 h 180"/>
                <a:gd name="T108" fmla="*/ 1308 w 302"/>
                <a:gd name="T109" fmla="*/ 597 h 180"/>
                <a:gd name="T110" fmla="*/ 1327 w 302"/>
                <a:gd name="T111" fmla="*/ 597 h 180"/>
                <a:gd name="T112" fmla="*/ 1346 w 302"/>
                <a:gd name="T113" fmla="*/ 595 h 180"/>
                <a:gd name="T114" fmla="*/ 1364 w 302"/>
                <a:gd name="T115" fmla="*/ 595 h 180"/>
                <a:gd name="T116" fmla="*/ 1388 w 302"/>
                <a:gd name="T117" fmla="*/ 594 h 180"/>
                <a:gd name="T118" fmla="*/ 1412 w 302"/>
                <a:gd name="T119" fmla="*/ 583 h 180"/>
                <a:gd name="T120" fmla="*/ 1429 w 302"/>
                <a:gd name="T121" fmla="*/ 581 h 180"/>
                <a:gd name="T122" fmla="*/ 1451 w 302"/>
                <a:gd name="T123" fmla="*/ 575 h 180"/>
                <a:gd name="T124" fmla="*/ 1477 w 302"/>
                <a:gd name="T125" fmla="*/ 574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2" h="180">
                  <a:moveTo>
                    <a:pt x="0" y="0"/>
                  </a:moveTo>
                  <a:lnTo>
                    <a:pt x="7" y="15"/>
                  </a:lnTo>
                  <a:lnTo>
                    <a:pt x="12" y="22"/>
                  </a:lnTo>
                  <a:lnTo>
                    <a:pt x="16" y="28"/>
                  </a:lnTo>
                  <a:lnTo>
                    <a:pt x="21" y="33"/>
                  </a:lnTo>
                  <a:lnTo>
                    <a:pt x="26" y="38"/>
                  </a:lnTo>
                  <a:lnTo>
                    <a:pt x="32" y="43"/>
                  </a:lnTo>
                  <a:lnTo>
                    <a:pt x="37" y="47"/>
                  </a:lnTo>
                  <a:lnTo>
                    <a:pt x="43" y="51"/>
                  </a:lnTo>
                  <a:lnTo>
                    <a:pt x="49" y="54"/>
                  </a:lnTo>
                  <a:lnTo>
                    <a:pt x="55" y="57"/>
                  </a:lnTo>
                  <a:lnTo>
                    <a:pt x="62" y="60"/>
                  </a:lnTo>
                  <a:lnTo>
                    <a:pt x="68" y="63"/>
                  </a:lnTo>
                  <a:lnTo>
                    <a:pt x="75" y="65"/>
                  </a:lnTo>
                  <a:lnTo>
                    <a:pt x="81" y="68"/>
                  </a:lnTo>
                  <a:lnTo>
                    <a:pt x="88" y="70"/>
                  </a:lnTo>
                  <a:lnTo>
                    <a:pt x="94" y="72"/>
                  </a:lnTo>
                  <a:lnTo>
                    <a:pt x="101" y="74"/>
                  </a:lnTo>
                  <a:lnTo>
                    <a:pt x="108" y="76"/>
                  </a:lnTo>
                  <a:lnTo>
                    <a:pt x="114" y="78"/>
                  </a:lnTo>
                  <a:lnTo>
                    <a:pt x="121" y="80"/>
                  </a:lnTo>
                  <a:lnTo>
                    <a:pt x="127" y="83"/>
                  </a:lnTo>
                  <a:lnTo>
                    <a:pt x="134" y="86"/>
                  </a:lnTo>
                  <a:lnTo>
                    <a:pt x="140" y="88"/>
                  </a:lnTo>
                  <a:lnTo>
                    <a:pt x="146" y="92"/>
                  </a:lnTo>
                  <a:lnTo>
                    <a:pt x="152" y="95"/>
                  </a:lnTo>
                  <a:lnTo>
                    <a:pt x="157" y="98"/>
                  </a:lnTo>
                  <a:lnTo>
                    <a:pt x="163" y="103"/>
                  </a:lnTo>
                  <a:lnTo>
                    <a:pt x="168" y="107"/>
                  </a:lnTo>
                  <a:lnTo>
                    <a:pt x="173" y="112"/>
                  </a:lnTo>
                  <a:lnTo>
                    <a:pt x="178" y="118"/>
                  </a:lnTo>
                  <a:lnTo>
                    <a:pt x="183" y="124"/>
                  </a:lnTo>
                  <a:lnTo>
                    <a:pt x="187" y="131"/>
                  </a:lnTo>
                  <a:lnTo>
                    <a:pt x="190" y="134"/>
                  </a:lnTo>
                  <a:lnTo>
                    <a:pt x="193" y="138"/>
                  </a:lnTo>
                  <a:lnTo>
                    <a:pt x="196" y="141"/>
                  </a:lnTo>
                  <a:lnTo>
                    <a:pt x="199" y="145"/>
                  </a:lnTo>
                  <a:lnTo>
                    <a:pt x="202" y="148"/>
                  </a:lnTo>
                  <a:lnTo>
                    <a:pt x="205" y="151"/>
                  </a:lnTo>
                  <a:lnTo>
                    <a:pt x="209" y="154"/>
                  </a:lnTo>
                  <a:lnTo>
                    <a:pt x="212" y="157"/>
                  </a:lnTo>
                  <a:lnTo>
                    <a:pt x="215" y="159"/>
                  </a:lnTo>
                  <a:lnTo>
                    <a:pt x="219" y="162"/>
                  </a:lnTo>
                  <a:lnTo>
                    <a:pt x="223" y="164"/>
                  </a:lnTo>
                  <a:lnTo>
                    <a:pt x="227" y="166"/>
                  </a:lnTo>
                  <a:lnTo>
                    <a:pt x="230" y="169"/>
                  </a:lnTo>
                  <a:lnTo>
                    <a:pt x="234" y="170"/>
                  </a:lnTo>
                  <a:lnTo>
                    <a:pt x="238" y="172"/>
                  </a:lnTo>
                  <a:lnTo>
                    <a:pt x="242" y="174"/>
                  </a:lnTo>
                  <a:lnTo>
                    <a:pt x="246" y="175"/>
                  </a:lnTo>
                  <a:lnTo>
                    <a:pt x="250" y="176"/>
                  </a:lnTo>
                  <a:lnTo>
                    <a:pt x="254" y="177"/>
                  </a:lnTo>
                  <a:lnTo>
                    <a:pt x="258" y="178"/>
                  </a:lnTo>
                  <a:lnTo>
                    <a:pt x="262" y="178"/>
                  </a:lnTo>
                  <a:lnTo>
                    <a:pt x="267" y="179"/>
                  </a:lnTo>
                  <a:lnTo>
                    <a:pt x="271" y="179"/>
                  </a:lnTo>
                  <a:lnTo>
                    <a:pt x="275" y="178"/>
                  </a:lnTo>
                  <a:lnTo>
                    <a:pt x="279" y="178"/>
                  </a:lnTo>
                  <a:lnTo>
                    <a:pt x="283" y="177"/>
                  </a:lnTo>
                  <a:lnTo>
                    <a:pt x="288" y="176"/>
                  </a:lnTo>
                  <a:lnTo>
                    <a:pt x="292" y="175"/>
                  </a:lnTo>
                  <a:lnTo>
                    <a:pt x="297" y="173"/>
                  </a:lnTo>
                  <a:lnTo>
                    <a:pt x="301" y="17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2" name="Freeform 57"/>
            <p:cNvSpPr>
              <a:spLocks/>
            </p:cNvSpPr>
            <p:nvPr/>
          </p:nvSpPr>
          <p:spPr bwMode="auto">
            <a:xfrm>
              <a:off x="5075" y="1775"/>
              <a:ext cx="223" cy="99"/>
            </a:xfrm>
            <a:custGeom>
              <a:avLst/>
              <a:gdLst>
                <a:gd name="T0" fmla="*/ 905 w 190"/>
                <a:gd name="T1" fmla="*/ 0 h 88"/>
                <a:gd name="T2" fmla="*/ 938 w 190"/>
                <a:gd name="T3" fmla="*/ 93 h 88"/>
                <a:gd name="T4" fmla="*/ 938 w 190"/>
                <a:gd name="T5" fmla="*/ 129 h 88"/>
                <a:gd name="T6" fmla="*/ 938 w 190"/>
                <a:gd name="T7" fmla="*/ 163 h 88"/>
                <a:gd name="T8" fmla="*/ 933 w 190"/>
                <a:gd name="T9" fmla="*/ 200 h 88"/>
                <a:gd name="T10" fmla="*/ 920 w 190"/>
                <a:gd name="T11" fmla="*/ 216 h 88"/>
                <a:gd name="T12" fmla="*/ 906 w 190"/>
                <a:gd name="T13" fmla="*/ 240 h 88"/>
                <a:gd name="T14" fmla="*/ 886 w 190"/>
                <a:gd name="T15" fmla="*/ 254 h 88"/>
                <a:gd name="T16" fmla="*/ 856 w 190"/>
                <a:gd name="T17" fmla="*/ 270 h 88"/>
                <a:gd name="T18" fmla="*/ 830 w 190"/>
                <a:gd name="T19" fmla="*/ 273 h 88"/>
                <a:gd name="T20" fmla="*/ 799 w 190"/>
                <a:gd name="T21" fmla="*/ 280 h 88"/>
                <a:gd name="T22" fmla="*/ 762 w 190"/>
                <a:gd name="T23" fmla="*/ 285 h 88"/>
                <a:gd name="T24" fmla="*/ 723 w 190"/>
                <a:gd name="T25" fmla="*/ 285 h 88"/>
                <a:gd name="T26" fmla="*/ 681 w 190"/>
                <a:gd name="T27" fmla="*/ 280 h 88"/>
                <a:gd name="T28" fmla="*/ 636 w 190"/>
                <a:gd name="T29" fmla="*/ 277 h 88"/>
                <a:gd name="T30" fmla="*/ 597 w 190"/>
                <a:gd name="T31" fmla="*/ 271 h 88"/>
                <a:gd name="T32" fmla="*/ 553 w 190"/>
                <a:gd name="T33" fmla="*/ 261 h 88"/>
                <a:gd name="T34" fmla="*/ 501 w 190"/>
                <a:gd name="T35" fmla="*/ 254 h 88"/>
                <a:gd name="T36" fmla="*/ 458 w 190"/>
                <a:gd name="T37" fmla="*/ 243 h 88"/>
                <a:gd name="T38" fmla="*/ 411 w 190"/>
                <a:gd name="T39" fmla="*/ 232 h 88"/>
                <a:gd name="T40" fmla="*/ 364 w 190"/>
                <a:gd name="T41" fmla="*/ 225 h 88"/>
                <a:gd name="T42" fmla="*/ 318 w 190"/>
                <a:gd name="T43" fmla="*/ 213 h 88"/>
                <a:gd name="T44" fmla="*/ 271 w 190"/>
                <a:gd name="T45" fmla="*/ 204 h 88"/>
                <a:gd name="T46" fmla="*/ 231 w 190"/>
                <a:gd name="T47" fmla="*/ 189 h 88"/>
                <a:gd name="T48" fmla="*/ 194 w 190"/>
                <a:gd name="T49" fmla="*/ 181 h 88"/>
                <a:gd name="T50" fmla="*/ 151 w 190"/>
                <a:gd name="T51" fmla="*/ 169 h 88"/>
                <a:gd name="T52" fmla="*/ 120 w 190"/>
                <a:gd name="T53" fmla="*/ 162 h 88"/>
                <a:gd name="T54" fmla="*/ 89 w 190"/>
                <a:gd name="T55" fmla="*/ 159 h 88"/>
                <a:gd name="T56" fmla="*/ 58 w 190"/>
                <a:gd name="T57" fmla="*/ 158 h 88"/>
                <a:gd name="T58" fmla="*/ 34 w 190"/>
                <a:gd name="T59" fmla="*/ 150 h 88"/>
                <a:gd name="T60" fmla="*/ 18 w 190"/>
                <a:gd name="T61" fmla="*/ 150 h 88"/>
                <a:gd name="T62" fmla="*/ 0 w 190"/>
                <a:gd name="T63" fmla="*/ 15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0" h="88">
                  <a:moveTo>
                    <a:pt x="182" y="0"/>
                  </a:moveTo>
                  <a:lnTo>
                    <a:pt x="189" y="28"/>
                  </a:lnTo>
                  <a:lnTo>
                    <a:pt x="189" y="40"/>
                  </a:lnTo>
                  <a:lnTo>
                    <a:pt x="189" y="51"/>
                  </a:lnTo>
                  <a:lnTo>
                    <a:pt x="188" y="60"/>
                  </a:lnTo>
                  <a:lnTo>
                    <a:pt x="186" y="67"/>
                  </a:lnTo>
                  <a:lnTo>
                    <a:pt x="183" y="73"/>
                  </a:lnTo>
                  <a:lnTo>
                    <a:pt x="179" y="78"/>
                  </a:lnTo>
                  <a:lnTo>
                    <a:pt x="173" y="82"/>
                  </a:lnTo>
                  <a:lnTo>
                    <a:pt x="167" y="84"/>
                  </a:lnTo>
                  <a:lnTo>
                    <a:pt x="161" y="86"/>
                  </a:lnTo>
                  <a:lnTo>
                    <a:pt x="153" y="87"/>
                  </a:lnTo>
                  <a:lnTo>
                    <a:pt x="146" y="87"/>
                  </a:lnTo>
                  <a:lnTo>
                    <a:pt x="137" y="86"/>
                  </a:lnTo>
                  <a:lnTo>
                    <a:pt x="129" y="85"/>
                  </a:lnTo>
                  <a:lnTo>
                    <a:pt x="120" y="83"/>
                  </a:lnTo>
                  <a:lnTo>
                    <a:pt x="111" y="81"/>
                  </a:lnTo>
                  <a:lnTo>
                    <a:pt x="101" y="78"/>
                  </a:lnTo>
                  <a:lnTo>
                    <a:pt x="92" y="75"/>
                  </a:lnTo>
                  <a:lnTo>
                    <a:pt x="83" y="72"/>
                  </a:lnTo>
                  <a:lnTo>
                    <a:pt x="73" y="68"/>
                  </a:lnTo>
                  <a:lnTo>
                    <a:pt x="65" y="65"/>
                  </a:lnTo>
                  <a:lnTo>
                    <a:pt x="55" y="62"/>
                  </a:lnTo>
                  <a:lnTo>
                    <a:pt x="47" y="58"/>
                  </a:lnTo>
                  <a:lnTo>
                    <a:pt x="39" y="55"/>
                  </a:lnTo>
                  <a:lnTo>
                    <a:pt x="31" y="52"/>
                  </a:lnTo>
                  <a:lnTo>
                    <a:pt x="24" y="50"/>
                  </a:lnTo>
                  <a:lnTo>
                    <a:pt x="18" y="48"/>
                  </a:lnTo>
                  <a:lnTo>
                    <a:pt x="12" y="47"/>
                  </a:lnTo>
                  <a:lnTo>
                    <a:pt x="7" y="46"/>
                  </a:lnTo>
                  <a:lnTo>
                    <a:pt x="3" y="46"/>
                  </a:lnTo>
                  <a:lnTo>
                    <a:pt x="0" y="4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3" name="Freeform 58"/>
            <p:cNvSpPr>
              <a:spLocks/>
            </p:cNvSpPr>
            <p:nvPr/>
          </p:nvSpPr>
          <p:spPr bwMode="auto">
            <a:xfrm>
              <a:off x="5520" y="1805"/>
              <a:ext cx="261" cy="239"/>
            </a:xfrm>
            <a:custGeom>
              <a:avLst/>
              <a:gdLst>
                <a:gd name="T0" fmla="*/ 1071 w 223"/>
                <a:gd name="T1" fmla="*/ 698 h 212"/>
                <a:gd name="T2" fmla="*/ 1026 w 223"/>
                <a:gd name="T3" fmla="*/ 689 h 212"/>
                <a:gd name="T4" fmla="*/ 1010 w 223"/>
                <a:gd name="T5" fmla="*/ 684 h 212"/>
                <a:gd name="T6" fmla="*/ 991 w 223"/>
                <a:gd name="T7" fmla="*/ 674 h 212"/>
                <a:gd name="T8" fmla="*/ 970 w 223"/>
                <a:gd name="T9" fmla="*/ 661 h 212"/>
                <a:gd name="T10" fmla="*/ 966 w 223"/>
                <a:gd name="T11" fmla="*/ 649 h 212"/>
                <a:gd name="T12" fmla="*/ 947 w 223"/>
                <a:gd name="T13" fmla="*/ 635 h 212"/>
                <a:gd name="T14" fmla="*/ 933 w 223"/>
                <a:gd name="T15" fmla="*/ 622 h 212"/>
                <a:gd name="T16" fmla="*/ 923 w 223"/>
                <a:gd name="T17" fmla="*/ 607 h 212"/>
                <a:gd name="T18" fmla="*/ 904 w 223"/>
                <a:gd name="T19" fmla="*/ 596 h 212"/>
                <a:gd name="T20" fmla="*/ 893 w 223"/>
                <a:gd name="T21" fmla="*/ 575 h 212"/>
                <a:gd name="T22" fmla="*/ 881 w 223"/>
                <a:gd name="T23" fmla="*/ 558 h 212"/>
                <a:gd name="T24" fmla="*/ 873 w 223"/>
                <a:gd name="T25" fmla="*/ 540 h 212"/>
                <a:gd name="T26" fmla="*/ 866 w 223"/>
                <a:gd name="T27" fmla="*/ 520 h 212"/>
                <a:gd name="T28" fmla="*/ 850 w 223"/>
                <a:gd name="T29" fmla="*/ 499 h 212"/>
                <a:gd name="T30" fmla="*/ 844 w 223"/>
                <a:gd name="T31" fmla="*/ 479 h 212"/>
                <a:gd name="T32" fmla="*/ 827 w 223"/>
                <a:gd name="T33" fmla="*/ 461 h 212"/>
                <a:gd name="T34" fmla="*/ 825 w 223"/>
                <a:gd name="T35" fmla="*/ 441 h 212"/>
                <a:gd name="T36" fmla="*/ 812 w 223"/>
                <a:gd name="T37" fmla="*/ 417 h 212"/>
                <a:gd name="T38" fmla="*/ 797 w 223"/>
                <a:gd name="T39" fmla="*/ 397 h 212"/>
                <a:gd name="T40" fmla="*/ 789 w 223"/>
                <a:gd name="T41" fmla="*/ 377 h 212"/>
                <a:gd name="T42" fmla="*/ 772 w 223"/>
                <a:gd name="T43" fmla="*/ 360 h 212"/>
                <a:gd name="T44" fmla="*/ 763 w 223"/>
                <a:gd name="T45" fmla="*/ 340 h 212"/>
                <a:gd name="T46" fmla="*/ 746 w 223"/>
                <a:gd name="T47" fmla="*/ 319 h 212"/>
                <a:gd name="T48" fmla="*/ 730 w 223"/>
                <a:gd name="T49" fmla="*/ 303 h 212"/>
                <a:gd name="T50" fmla="*/ 721 w 223"/>
                <a:gd name="T51" fmla="*/ 283 h 212"/>
                <a:gd name="T52" fmla="*/ 706 w 223"/>
                <a:gd name="T53" fmla="*/ 263 h 212"/>
                <a:gd name="T54" fmla="*/ 685 w 223"/>
                <a:gd name="T55" fmla="*/ 251 h 212"/>
                <a:gd name="T56" fmla="*/ 674 w 223"/>
                <a:gd name="T57" fmla="*/ 233 h 212"/>
                <a:gd name="T58" fmla="*/ 652 w 223"/>
                <a:gd name="T59" fmla="*/ 216 h 212"/>
                <a:gd name="T60" fmla="*/ 632 w 223"/>
                <a:gd name="T61" fmla="*/ 205 h 212"/>
                <a:gd name="T62" fmla="*/ 616 w 223"/>
                <a:gd name="T63" fmla="*/ 200 h 212"/>
                <a:gd name="T64" fmla="*/ 576 w 223"/>
                <a:gd name="T65" fmla="*/ 178 h 212"/>
                <a:gd name="T66" fmla="*/ 557 w 223"/>
                <a:gd name="T67" fmla="*/ 161 h 212"/>
                <a:gd name="T68" fmla="*/ 533 w 223"/>
                <a:gd name="T69" fmla="*/ 158 h 212"/>
                <a:gd name="T70" fmla="*/ 515 w 223"/>
                <a:gd name="T71" fmla="*/ 145 h 212"/>
                <a:gd name="T72" fmla="*/ 500 w 223"/>
                <a:gd name="T73" fmla="*/ 139 h 212"/>
                <a:gd name="T74" fmla="*/ 481 w 223"/>
                <a:gd name="T75" fmla="*/ 126 h 212"/>
                <a:gd name="T76" fmla="*/ 469 w 223"/>
                <a:gd name="T77" fmla="*/ 114 h 212"/>
                <a:gd name="T78" fmla="*/ 452 w 223"/>
                <a:gd name="T79" fmla="*/ 109 h 212"/>
                <a:gd name="T80" fmla="*/ 427 w 223"/>
                <a:gd name="T81" fmla="*/ 98 h 212"/>
                <a:gd name="T82" fmla="*/ 417 w 223"/>
                <a:gd name="T83" fmla="*/ 88 h 212"/>
                <a:gd name="T84" fmla="*/ 394 w 223"/>
                <a:gd name="T85" fmla="*/ 78 h 212"/>
                <a:gd name="T86" fmla="*/ 377 w 223"/>
                <a:gd name="T87" fmla="*/ 76 h 212"/>
                <a:gd name="T88" fmla="*/ 364 w 223"/>
                <a:gd name="T89" fmla="*/ 61 h 212"/>
                <a:gd name="T90" fmla="*/ 343 w 223"/>
                <a:gd name="T91" fmla="*/ 54 h 212"/>
                <a:gd name="T92" fmla="*/ 321 w 223"/>
                <a:gd name="T93" fmla="*/ 48 h 212"/>
                <a:gd name="T94" fmla="*/ 307 w 223"/>
                <a:gd name="T95" fmla="*/ 43 h 212"/>
                <a:gd name="T96" fmla="*/ 288 w 223"/>
                <a:gd name="T97" fmla="*/ 37 h 212"/>
                <a:gd name="T98" fmla="*/ 272 w 223"/>
                <a:gd name="T99" fmla="*/ 29 h 212"/>
                <a:gd name="T100" fmla="*/ 250 w 223"/>
                <a:gd name="T101" fmla="*/ 23 h 212"/>
                <a:gd name="T102" fmla="*/ 232 w 223"/>
                <a:gd name="T103" fmla="*/ 20 h 212"/>
                <a:gd name="T104" fmla="*/ 210 w 223"/>
                <a:gd name="T105" fmla="*/ 18 h 212"/>
                <a:gd name="T106" fmla="*/ 194 w 223"/>
                <a:gd name="T107" fmla="*/ 3 h 212"/>
                <a:gd name="T108" fmla="*/ 171 w 223"/>
                <a:gd name="T109" fmla="*/ 2 h 212"/>
                <a:gd name="T110" fmla="*/ 152 w 223"/>
                <a:gd name="T111" fmla="*/ 1 h 212"/>
                <a:gd name="T112" fmla="*/ 130 w 223"/>
                <a:gd name="T113" fmla="*/ 1 h 212"/>
                <a:gd name="T114" fmla="*/ 111 w 223"/>
                <a:gd name="T115" fmla="*/ 0 h 212"/>
                <a:gd name="T116" fmla="*/ 90 w 223"/>
                <a:gd name="T117" fmla="*/ 0 h 212"/>
                <a:gd name="T118" fmla="*/ 66 w 223"/>
                <a:gd name="T119" fmla="*/ 0 h 212"/>
                <a:gd name="T120" fmla="*/ 47 w 223"/>
                <a:gd name="T121" fmla="*/ 0 h 212"/>
                <a:gd name="T122" fmla="*/ 25 w 223"/>
                <a:gd name="T123" fmla="*/ 1 h 212"/>
                <a:gd name="T124" fmla="*/ 0 w 223"/>
                <a:gd name="T125" fmla="*/ 1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3" h="212">
                  <a:moveTo>
                    <a:pt x="222" y="211"/>
                  </a:moveTo>
                  <a:lnTo>
                    <a:pt x="213" y="208"/>
                  </a:lnTo>
                  <a:lnTo>
                    <a:pt x="209" y="206"/>
                  </a:lnTo>
                  <a:lnTo>
                    <a:pt x="206" y="203"/>
                  </a:lnTo>
                  <a:lnTo>
                    <a:pt x="202" y="200"/>
                  </a:lnTo>
                  <a:lnTo>
                    <a:pt x="199" y="196"/>
                  </a:lnTo>
                  <a:lnTo>
                    <a:pt x="196" y="192"/>
                  </a:lnTo>
                  <a:lnTo>
                    <a:pt x="193" y="188"/>
                  </a:lnTo>
                  <a:lnTo>
                    <a:pt x="191" y="183"/>
                  </a:lnTo>
                  <a:lnTo>
                    <a:pt x="188" y="179"/>
                  </a:lnTo>
                  <a:lnTo>
                    <a:pt x="185" y="173"/>
                  </a:lnTo>
                  <a:lnTo>
                    <a:pt x="183" y="168"/>
                  </a:lnTo>
                  <a:lnTo>
                    <a:pt x="181" y="163"/>
                  </a:lnTo>
                  <a:lnTo>
                    <a:pt x="179" y="157"/>
                  </a:lnTo>
                  <a:lnTo>
                    <a:pt x="177" y="151"/>
                  </a:lnTo>
                  <a:lnTo>
                    <a:pt x="174" y="145"/>
                  </a:lnTo>
                  <a:lnTo>
                    <a:pt x="172" y="139"/>
                  </a:lnTo>
                  <a:lnTo>
                    <a:pt x="170" y="133"/>
                  </a:lnTo>
                  <a:lnTo>
                    <a:pt x="168" y="126"/>
                  </a:lnTo>
                  <a:lnTo>
                    <a:pt x="165" y="120"/>
                  </a:lnTo>
                  <a:lnTo>
                    <a:pt x="163" y="114"/>
                  </a:lnTo>
                  <a:lnTo>
                    <a:pt x="161" y="108"/>
                  </a:lnTo>
                  <a:lnTo>
                    <a:pt x="158" y="102"/>
                  </a:lnTo>
                  <a:lnTo>
                    <a:pt x="155" y="96"/>
                  </a:lnTo>
                  <a:lnTo>
                    <a:pt x="152" y="91"/>
                  </a:lnTo>
                  <a:lnTo>
                    <a:pt x="149" y="85"/>
                  </a:lnTo>
                  <a:lnTo>
                    <a:pt x="146" y="80"/>
                  </a:lnTo>
                  <a:lnTo>
                    <a:pt x="143" y="75"/>
                  </a:lnTo>
                  <a:lnTo>
                    <a:pt x="139" y="71"/>
                  </a:lnTo>
                  <a:lnTo>
                    <a:pt x="135" y="66"/>
                  </a:lnTo>
                  <a:lnTo>
                    <a:pt x="131" y="62"/>
                  </a:lnTo>
                  <a:lnTo>
                    <a:pt x="127" y="59"/>
                  </a:lnTo>
                  <a:lnTo>
                    <a:pt x="119" y="53"/>
                  </a:lnTo>
                  <a:lnTo>
                    <a:pt x="115" y="49"/>
                  </a:lnTo>
                  <a:lnTo>
                    <a:pt x="111" y="47"/>
                  </a:lnTo>
                  <a:lnTo>
                    <a:pt x="107" y="44"/>
                  </a:lnTo>
                  <a:lnTo>
                    <a:pt x="104" y="41"/>
                  </a:lnTo>
                  <a:lnTo>
                    <a:pt x="100" y="38"/>
                  </a:lnTo>
                  <a:lnTo>
                    <a:pt x="97" y="35"/>
                  </a:lnTo>
                  <a:lnTo>
                    <a:pt x="93" y="32"/>
                  </a:lnTo>
                  <a:lnTo>
                    <a:pt x="89" y="29"/>
                  </a:lnTo>
                  <a:lnTo>
                    <a:pt x="86" y="27"/>
                  </a:lnTo>
                  <a:lnTo>
                    <a:pt x="82" y="24"/>
                  </a:lnTo>
                  <a:lnTo>
                    <a:pt x="79" y="22"/>
                  </a:lnTo>
                  <a:lnTo>
                    <a:pt x="75" y="19"/>
                  </a:lnTo>
                  <a:lnTo>
                    <a:pt x="71" y="17"/>
                  </a:lnTo>
                  <a:lnTo>
                    <a:pt x="67" y="15"/>
                  </a:lnTo>
                  <a:lnTo>
                    <a:pt x="63" y="13"/>
                  </a:lnTo>
                  <a:lnTo>
                    <a:pt x="60" y="11"/>
                  </a:lnTo>
                  <a:lnTo>
                    <a:pt x="56" y="9"/>
                  </a:lnTo>
                  <a:lnTo>
                    <a:pt x="52" y="7"/>
                  </a:lnTo>
                  <a:lnTo>
                    <a:pt x="48" y="6"/>
                  </a:lnTo>
                  <a:lnTo>
                    <a:pt x="44" y="5"/>
                  </a:lnTo>
                  <a:lnTo>
                    <a:pt x="40" y="3"/>
                  </a:lnTo>
                  <a:lnTo>
                    <a:pt x="36" y="2"/>
                  </a:lnTo>
                  <a:lnTo>
                    <a:pt x="32" y="1"/>
                  </a:lnTo>
                  <a:lnTo>
                    <a:pt x="27" y="1"/>
                  </a:lnTo>
                  <a:lnTo>
                    <a:pt x="23" y="0"/>
                  </a:lnTo>
                  <a:lnTo>
                    <a:pt x="19" y="0"/>
                  </a:lnTo>
                  <a:lnTo>
                    <a:pt x="14" y="0"/>
                  </a:lnTo>
                  <a:lnTo>
                    <a:pt x="9" y="0"/>
                  </a:lnTo>
                  <a:lnTo>
                    <a:pt x="5" y="1"/>
                  </a:lnTo>
                  <a:lnTo>
                    <a:pt x="0" y="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4" name="Freeform 59"/>
            <p:cNvSpPr>
              <a:spLocks/>
            </p:cNvSpPr>
            <p:nvPr/>
          </p:nvSpPr>
          <p:spPr bwMode="auto">
            <a:xfrm>
              <a:off x="3482" y="1254"/>
              <a:ext cx="306" cy="166"/>
            </a:xfrm>
            <a:custGeom>
              <a:avLst/>
              <a:gdLst>
                <a:gd name="T0" fmla="*/ 1233 w 262"/>
                <a:gd name="T1" fmla="*/ 237 h 147"/>
                <a:gd name="T2" fmla="*/ 1204 w 262"/>
                <a:gd name="T3" fmla="*/ 165 h 147"/>
                <a:gd name="T4" fmla="*/ 1183 w 262"/>
                <a:gd name="T5" fmla="*/ 134 h 147"/>
                <a:gd name="T6" fmla="*/ 1154 w 262"/>
                <a:gd name="T7" fmla="*/ 110 h 147"/>
                <a:gd name="T8" fmla="*/ 1128 w 262"/>
                <a:gd name="T9" fmla="*/ 86 h 147"/>
                <a:gd name="T10" fmla="*/ 1089 w 262"/>
                <a:gd name="T11" fmla="*/ 62 h 147"/>
                <a:gd name="T12" fmla="*/ 1045 w 262"/>
                <a:gd name="T13" fmla="*/ 47 h 147"/>
                <a:gd name="T14" fmla="*/ 1008 w 262"/>
                <a:gd name="T15" fmla="*/ 29 h 147"/>
                <a:gd name="T16" fmla="*/ 958 w 262"/>
                <a:gd name="T17" fmla="*/ 20 h 147"/>
                <a:gd name="T18" fmla="*/ 910 w 262"/>
                <a:gd name="T19" fmla="*/ 3 h 147"/>
                <a:gd name="T20" fmla="*/ 863 w 262"/>
                <a:gd name="T21" fmla="*/ 1 h 147"/>
                <a:gd name="T22" fmla="*/ 811 w 262"/>
                <a:gd name="T23" fmla="*/ 0 h 147"/>
                <a:gd name="T24" fmla="*/ 750 w 262"/>
                <a:gd name="T25" fmla="*/ 0 h 147"/>
                <a:gd name="T26" fmla="*/ 696 w 262"/>
                <a:gd name="T27" fmla="*/ 1 h 147"/>
                <a:gd name="T28" fmla="*/ 642 w 262"/>
                <a:gd name="T29" fmla="*/ 2 h 147"/>
                <a:gd name="T30" fmla="*/ 585 w 262"/>
                <a:gd name="T31" fmla="*/ 16 h 147"/>
                <a:gd name="T32" fmla="*/ 530 w 262"/>
                <a:gd name="T33" fmla="*/ 23 h 147"/>
                <a:gd name="T34" fmla="*/ 478 w 262"/>
                <a:gd name="T35" fmla="*/ 37 h 147"/>
                <a:gd name="T36" fmla="*/ 419 w 262"/>
                <a:gd name="T37" fmla="*/ 53 h 147"/>
                <a:gd name="T38" fmla="*/ 367 w 262"/>
                <a:gd name="T39" fmla="*/ 70 h 147"/>
                <a:gd name="T40" fmla="*/ 314 w 262"/>
                <a:gd name="T41" fmla="*/ 97 h 147"/>
                <a:gd name="T42" fmla="*/ 269 w 262"/>
                <a:gd name="T43" fmla="*/ 119 h 147"/>
                <a:gd name="T44" fmla="*/ 224 w 262"/>
                <a:gd name="T45" fmla="*/ 146 h 147"/>
                <a:gd name="T46" fmla="*/ 179 w 262"/>
                <a:gd name="T47" fmla="*/ 171 h 147"/>
                <a:gd name="T48" fmla="*/ 141 w 262"/>
                <a:gd name="T49" fmla="*/ 204 h 147"/>
                <a:gd name="T50" fmla="*/ 107 w 262"/>
                <a:gd name="T51" fmla="*/ 238 h 147"/>
                <a:gd name="T52" fmla="*/ 76 w 262"/>
                <a:gd name="T53" fmla="*/ 272 h 147"/>
                <a:gd name="T54" fmla="*/ 55 w 262"/>
                <a:gd name="T55" fmla="*/ 314 h 147"/>
                <a:gd name="T56" fmla="*/ 29 w 262"/>
                <a:gd name="T57" fmla="*/ 355 h 147"/>
                <a:gd name="T58" fmla="*/ 18 w 262"/>
                <a:gd name="T59" fmla="*/ 397 h 147"/>
                <a:gd name="T60" fmla="*/ 1 w 262"/>
                <a:gd name="T61" fmla="*/ 445 h 147"/>
                <a:gd name="T62" fmla="*/ 0 w 262"/>
                <a:gd name="T63" fmla="*/ 492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147">
                  <a:moveTo>
                    <a:pt x="261" y="70"/>
                  </a:moveTo>
                  <a:lnTo>
                    <a:pt x="255" y="49"/>
                  </a:lnTo>
                  <a:lnTo>
                    <a:pt x="251" y="40"/>
                  </a:lnTo>
                  <a:lnTo>
                    <a:pt x="245" y="32"/>
                  </a:lnTo>
                  <a:lnTo>
                    <a:pt x="238" y="25"/>
                  </a:lnTo>
                  <a:lnTo>
                    <a:pt x="230" y="19"/>
                  </a:lnTo>
                  <a:lnTo>
                    <a:pt x="222" y="14"/>
                  </a:lnTo>
                  <a:lnTo>
                    <a:pt x="213" y="9"/>
                  </a:lnTo>
                  <a:lnTo>
                    <a:pt x="203" y="6"/>
                  </a:lnTo>
                  <a:lnTo>
                    <a:pt x="193" y="3"/>
                  </a:lnTo>
                  <a:lnTo>
                    <a:pt x="182" y="1"/>
                  </a:lnTo>
                  <a:lnTo>
                    <a:pt x="171" y="0"/>
                  </a:lnTo>
                  <a:lnTo>
                    <a:pt x="159" y="0"/>
                  </a:lnTo>
                  <a:lnTo>
                    <a:pt x="147" y="1"/>
                  </a:lnTo>
                  <a:lnTo>
                    <a:pt x="136" y="2"/>
                  </a:lnTo>
                  <a:lnTo>
                    <a:pt x="124" y="4"/>
                  </a:lnTo>
                  <a:lnTo>
                    <a:pt x="112" y="7"/>
                  </a:lnTo>
                  <a:lnTo>
                    <a:pt x="101" y="11"/>
                  </a:lnTo>
                  <a:lnTo>
                    <a:pt x="89" y="16"/>
                  </a:lnTo>
                  <a:lnTo>
                    <a:pt x="78" y="21"/>
                  </a:lnTo>
                  <a:lnTo>
                    <a:pt x="67" y="28"/>
                  </a:lnTo>
                  <a:lnTo>
                    <a:pt x="57" y="35"/>
                  </a:lnTo>
                  <a:lnTo>
                    <a:pt x="47" y="43"/>
                  </a:lnTo>
                  <a:lnTo>
                    <a:pt x="38" y="51"/>
                  </a:lnTo>
                  <a:lnTo>
                    <a:pt x="30" y="61"/>
                  </a:lnTo>
                  <a:lnTo>
                    <a:pt x="23" y="71"/>
                  </a:lnTo>
                  <a:lnTo>
                    <a:pt x="16" y="81"/>
                  </a:lnTo>
                  <a:lnTo>
                    <a:pt x="11" y="93"/>
                  </a:lnTo>
                  <a:lnTo>
                    <a:pt x="6" y="105"/>
                  </a:lnTo>
                  <a:lnTo>
                    <a:pt x="3" y="118"/>
                  </a:lnTo>
                  <a:lnTo>
                    <a:pt x="1" y="132"/>
                  </a:lnTo>
                  <a:lnTo>
                    <a:pt x="0" y="14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5" name="Freeform 60"/>
            <p:cNvSpPr>
              <a:spLocks/>
            </p:cNvSpPr>
            <p:nvPr/>
          </p:nvSpPr>
          <p:spPr bwMode="auto">
            <a:xfrm>
              <a:off x="3105" y="1516"/>
              <a:ext cx="155" cy="173"/>
            </a:xfrm>
            <a:custGeom>
              <a:avLst/>
              <a:gdLst>
                <a:gd name="T0" fmla="*/ 22 w 133"/>
                <a:gd name="T1" fmla="*/ 518 h 153"/>
                <a:gd name="T2" fmla="*/ 1 w 133"/>
                <a:gd name="T3" fmla="*/ 458 h 153"/>
                <a:gd name="T4" fmla="*/ 0 w 133"/>
                <a:gd name="T5" fmla="*/ 430 h 153"/>
                <a:gd name="T6" fmla="*/ 0 w 133"/>
                <a:gd name="T7" fmla="*/ 400 h 153"/>
                <a:gd name="T8" fmla="*/ 0 w 133"/>
                <a:gd name="T9" fmla="*/ 380 h 153"/>
                <a:gd name="T10" fmla="*/ 1 w 133"/>
                <a:gd name="T11" fmla="*/ 351 h 153"/>
                <a:gd name="T12" fmla="*/ 3 w 133"/>
                <a:gd name="T13" fmla="*/ 330 h 153"/>
                <a:gd name="T14" fmla="*/ 22 w 133"/>
                <a:gd name="T15" fmla="*/ 309 h 153"/>
                <a:gd name="T16" fmla="*/ 30 w 133"/>
                <a:gd name="T17" fmla="*/ 286 h 153"/>
                <a:gd name="T18" fmla="*/ 48 w 133"/>
                <a:gd name="T19" fmla="*/ 267 h 153"/>
                <a:gd name="T20" fmla="*/ 57 w 133"/>
                <a:gd name="T21" fmla="*/ 245 h 153"/>
                <a:gd name="T22" fmla="*/ 77 w 133"/>
                <a:gd name="T23" fmla="*/ 228 h 153"/>
                <a:gd name="T24" fmla="*/ 93 w 133"/>
                <a:gd name="T25" fmla="*/ 209 h 153"/>
                <a:gd name="T26" fmla="*/ 121 w 133"/>
                <a:gd name="T27" fmla="*/ 192 h 153"/>
                <a:gd name="T28" fmla="*/ 142 w 133"/>
                <a:gd name="T29" fmla="*/ 179 h 153"/>
                <a:gd name="T30" fmla="*/ 165 w 133"/>
                <a:gd name="T31" fmla="*/ 161 h 153"/>
                <a:gd name="T32" fmla="*/ 191 w 133"/>
                <a:gd name="T33" fmla="*/ 146 h 153"/>
                <a:gd name="T34" fmla="*/ 219 w 133"/>
                <a:gd name="T35" fmla="*/ 133 h 153"/>
                <a:gd name="T36" fmla="*/ 246 w 133"/>
                <a:gd name="T37" fmla="*/ 123 h 153"/>
                <a:gd name="T38" fmla="*/ 270 w 133"/>
                <a:gd name="T39" fmla="*/ 110 h 153"/>
                <a:gd name="T40" fmla="*/ 303 w 133"/>
                <a:gd name="T41" fmla="*/ 97 h 153"/>
                <a:gd name="T42" fmla="*/ 331 w 133"/>
                <a:gd name="T43" fmla="*/ 86 h 153"/>
                <a:gd name="T44" fmla="*/ 354 w 133"/>
                <a:gd name="T45" fmla="*/ 76 h 153"/>
                <a:gd name="T46" fmla="*/ 386 w 133"/>
                <a:gd name="T47" fmla="*/ 66 h 153"/>
                <a:gd name="T48" fmla="*/ 413 w 133"/>
                <a:gd name="T49" fmla="*/ 53 h 153"/>
                <a:gd name="T50" fmla="*/ 444 w 133"/>
                <a:gd name="T51" fmla="*/ 45 h 153"/>
                <a:gd name="T52" fmla="*/ 471 w 133"/>
                <a:gd name="T53" fmla="*/ 37 h 153"/>
                <a:gd name="T54" fmla="*/ 501 w 133"/>
                <a:gd name="T55" fmla="*/ 29 h 153"/>
                <a:gd name="T56" fmla="*/ 533 w 133"/>
                <a:gd name="T57" fmla="*/ 20 h 153"/>
                <a:gd name="T58" fmla="*/ 558 w 133"/>
                <a:gd name="T59" fmla="*/ 16 h 153"/>
                <a:gd name="T60" fmla="*/ 582 w 133"/>
                <a:gd name="T61" fmla="*/ 2 h 153"/>
                <a:gd name="T62" fmla="*/ 611 w 133"/>
                <a:gd name="T63" fmla="*/ 0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3" h="153">
                  <a:moveTo>
                    <a:pt x="5" y="152"/>
                  </a:moveTo>
                  <a:lnTo>
                    <a:pt x="1" y="134"/>
                  </a:lnTo>
                  <a:lnTo>
                    <a:pt x="0" y="126"/>
                  </a:lnTo>
                  <a:lnTo>
                    <a:pt x="0" y="118"/>
                  </a:lnTo>
                  <a:lnTo>
                    <a:pt x="0" y="111"/>
                  </a:lnTo>
                  <a:lnTo>
                    <a:pt x="1" y="103"/>
                  </a:lnTo>
                  <a:lnTo>
                    <a:pt x="3" y="97"/>
                  </a:lnTo>
                  <a:lnTo>
                    <a:pt x="5" y="90"/>
                  </a:lnTo>
                  <a:lnTo>
                    <a:pt x="7" y="84"/>
                  </a:lnTo>
                  <a:lnTo>
                    <a:pt x="10" y="78"/>
                  </a:lnTo>
                  <a:lnTo>
                    <a:pt x="13" y="72"/>
                  </a:lnTo>
                  <a:lnTo>
                    <a:pt x="17" y="67"/>
                  </a:lnTo>
                  <a:lnTo>
                    <a:pt x="21" y="61"/>
                  </a:lnTo>
                  <a:lnTo>
                    <a:pt x="26" y="57"/>
                  </a:lnTo>
                  <a:lnTo>
                    <a:pt x="31" y="52"/>
                  </a:lnTo>
                  <a:lnTo>
                    <a:pt x="36" y="47"/>
                  </a:lnTo>
                  <a:lnTo>
                    <a:pt x="41" y="43"/>
                  </a:lnTo>
                  <a:lnTo>
                    <a:pt x="47" y="39"/>
                  </a:lnTo>
                  <a:lnTo>
                    <a:pt x="53" y="35"/>
                  </a:lnTo>
                  <a:lnTo>
                    <a:pt x="59" y="32"/>
                  </a:lnTo>
                  <a:lnTo>
                    <a:pt x="65" y="28"/>
                  </a:lnTo>
                  <a:lnTo>
                    <a:pt x="71" y="25"/>
                  </a:lnTo>
                  <a:lnTo>
                    <a:pt x="77" y="22"/>
                  </a:lnTo>
                  <a:lnTo>
                    <a:pt x="83" y="19"/>
                  </a:lnTo>
                  <a:lnTo>
                    <a:pt x="90" y="16"/>
                  </a:lnTo>
                  <a:lnTo>
                    <a:pt x="96" y="13"/>
                  </a:lnTo>
                  <a:lnTo>
                    <a:pt x="102" y="11"/>
                  </a:lnTo>
                  <a:lnTo>
                    <a:pt x="109" y="9"/>
                  </a:lnTo>
                  <a:lnTo>
                    <a:pt x="115" y="6"/>
                  </a:lnTo>
                  <a:lnTo>
                    <a:pt x="121" y="4"/>
                  </a:lnTo>
                  <a:lnTo>
                    <a:pt x="126" y="2"/>
                  </a:lnTo>
                  <a:lnTo>
                    <a:pt x="13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6" name="Freeform 61"/>
            <p:cNvSpPr>
              <a:spLocks/>
            </p:cNvSpPr>
            <p:nvPr/>
          </p:nvSpPr>
          <p:spPr bwMode="auto">
            <a:xfrm>
              <a:off x="3176" y="2603"/>
              <a:ext cx="158" cy="161"/>
            </a:xfrm>
            <a:custGeom>
              <a:avLst/>
              <a:gdLst>
                <a:gd name="T0" fmla="*/ 0 w 135"/>
                <a:gd name="T1" fmla="*/ 0 h 143"/>
                <a:gd name="T2" fmla="*/ 29 w 135"/>
                <a:gd name="T3" fmla="*/ 37 h 143"/>
                <a:gd name="T4" fmla="*/ 47 w 135"/>
                <a:gd name="T5" fmla="*/ 54 h 143"/>
                <a:gd name="T6" fmla="*/ 56 w 135"/>
                <a:gd name="T7" fmla="*/ 77 h 143"/>
                <a:gd name="T8" fmla="*/ 75 w 135"/>
                <a:gd name="T9" fmla="*/ 98 h 143"/>
                <a:gd name="T10" fmla="*/ 88 w 135"/>
                <a:gd name="T11" fmla="*/ 114 h 143"/>
                <a:gd name="T12" fmla="*/ 105 w 135"/>
                <a:gd name="T13" fmla="*/ 133 h 143"/>
                <a:gd name="T14" fmla="*/ 121 w 135"/>
                <a:gd name="T15" fmla="*/ 158 h 143"/>
                <a:gd name="T16" fmla="*/ 139 w 135"/>
                <a:gd name="T17" fmla="*/ 169 h 143"/>
                <a:gd name="T18" fmla="*/ 152 w 135"/>
                <a:gd name="T19" fmla="*/ 189 h 143"/>
                <a:gd name="T20" fmla="*/ 169 w 135"/>
                <a:gd name="T21" fmla="*/ 207 h 143"/>
                <a:gd name="T22" fmla="*/ 179 w 135"/>
                <a:gd name="T23" fmla="*/ 230 h 143"/>
                <a:gd name="T24" fmla="*/ 200 w 135"/>
                <a:gd name="T25" fmla="*/ 250 h 143"/>
                <a:gd name="T26" fmla="*/ 224 w 135"/>
                <a:gd name="T27" fmla="*/ 270 h 143"/>
                <a:gd name="T28" fmla="*/ 234 w 135"/>
                <a:gd name="T29" fmla="*/ 285 h 143"/>
                <a:gd name="T30" fmla="*/ 255 w 135"/>
                <a:gd name="T31" fmla="*/ 304 h 143"/>
                <a:gd name="T32" fmla="*/ 274 w 135"/>
                <a:gd name="T33" fmla="*/ 316 h 143"/>
                <a:gd name="T34" fmla="*/ 293 w 135"/>
                <a:gd name="T35" fmla="*/ 332 h 143"/>
                <a:gd name="T36" fmla="*/ 312 w 135"/>
                <a:gd name="T37" fmla="*/ 349 h 143"/>
                <a:gd name="T38" fmla="*/ 336 w 135"/>
                <a:gd name="T39" fmla="*/ 368 h 143"/>
                <a:gd name="T40" fmla="*/ 359 w 135"/>
                <a:gd name="T41" fmla="*/ 383 h 143"/>
                <a:gd name="T42" fmla="*/ 377 w 135"/>
                <a:gd name="T43" fmla="*/ 393 h 143"/>
                <a:gd name="T44" fmla="*/ 407 w 135"/>
                <a:gd name="T45" fmla="*/ 406 h 143"/>
                <a:gd name="T46" fmla="*/ 426 w 135"/>
                <a:gd name="T47" fmla="*/ 417 h 143"/>
                <a:gd name="T48" fmla="*/ 453 w 135"/>
                <a:gd name="T49" fmla="*/ 422 h 143"/>
                <a:gd name="T50" fmla="*/ 478 w 135"/>
                <a:gd name="T51" fmla="*/ 435 h 143"/>
                <a:gd name="T52" fmla="*/ 500 w 135"/>
                <a:gd name="T53" fmla="*/ 444 h 143"/>
                <a:gd name="T54" fmla="*/ 530 w 135"/>
                <a:gd name="T55" fmla="*/ 451 h 143"/>
                <a:gd name="T56" fmla="*/ 559 w 135"/>
                <a:gd name="T57" fmla="*/ 457 h 143"/>
                <a:gd name="T58" fmla="*/ 585 w 135"/>
                <a:gd name="T59" fmla="*/ 463 h 143"/>
                <a:gd name="T60" fmla="*/ 619 w 135"/>
                <a:gd name="T61" fmla="*/ 466 h 143"/>
                <a:gd name="T62" fmla="*/ 648 w 135"/>
                <a:gd name="T63" fmla="*/ 46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5" h="143">
                  <a:moveTo>
                    <a:pt x="0" y="0"/>
                  </a:moveTo>
                  <a:lnTo>
                    <a:pt x="6" y="11"/>
                  </a:lnTo>
                  <a:lnTo>
                    <a:pt x="9" y="17"/>
                  </a:lnTo>
                  <a:lnTo>
                    <a:pt x="12" y="23"/>
                  </a:lnTo>
                  <a:lnTo>
                    <a:pt x="15" y="29"/>
                  </a:lnTo>
                  <a:lnTo>
                    <a:pt x="18" y="35"/>
                  </a:lnTo>
                  <a:lnTo>
                    <a:pt x="22" y="41"/>
                  </a:lnTo>
                  <a:lnTo>
                    <a:pt x="25" y="47"/>
                  </a:lnTo>
                  <a:lnTo>
                    <a:pt x="28" y="52"/>
                  </a:lnTo>
                  <a:lnTo>
                    <a:pt x="32" y="58"/>
                  </a:lnTo>
                  <a:lnTo>
                    <a:pt x="35" y="64"/>
                  </a:lnTo>
                  <a:lnTo>
                    <a:pt x="38" y="70"/>
                  </a:lnTo>
                  <a:lnTo>
                    <a:pt x="42" y="76"/>
                  </a:lnTo>
                  <a:lnTo>
                    <a:pt x="46" y="82"/>
                  </a:lnTo>
                  <a:lnTo>
                    <a:pt x="49" y="87"/>
                  </a:lnTo>
                  <a:lnTo>
                    <a:pt x="53" y="92"/>
                  </a:lnTo>
                  <a:lnTo>
                    <a:pt x="57" y="97"/>
                  </a:lnTo>
                  <a:lnTo>
                    <a:pt x="61" y="102"/>
                  </a:lnTo>
                  <a:lnTo>
                    <a:pt x="65" y="107"/>
                  </a:lnTo>
                  <a:lnTo>
                    <a:pt x="70" y="112"/>
                  </a:lnTo>
                  <a:lnTo>
                    <a:pt x="74" y="116"/>
                  </a:lnTo>
                  <a:lnTo>
                    <a:pt x="79" y="120"/>
                  </a:lnTo>
                  <a:lnTo>
                    <a:pt x="84" y="124"/>
                  </a:lnTo>
                  <a:lnTo>
                    <a:pt x="88" y="127"/>
                  </a:lnTo>
                  <a:lnTo>
                    <a:pt x="94" y="130"/>
                  </a:lnTo>
                  <a:lnTo>
                    <a:pt x="99" y="133"/>
                  </a:lnTo>
                  <a:lnTo>
                    <a:pt x="104" y="136"/>
                  </a:lnTo>
                  <a:lnTo>
                    <a:pt x="110" y="138"/>
                  </a:lnTo>
                  <a:lnTo>
                    <a:pt x="116" y="140"/>
                  </a:lnTo>
                  <a:lnTo>
                    <a:pt x="122" y="141"/>
                  </a:lnTo>
                  <a:lnTo>
                    <a:pt x="128" y="142"/>
                  </a:lnTo>
                  <a:lnTo>
                    <a:pt x="134" y="1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7" name="Freeform 62"/>
            <p:cNvSpPr>
              <a:spLocks/>
            </p:cNvSpPr>
            <p:nvPr/>
          </p:nvSpPr>
          <p:spPr bwMode="auto">
            <a:xfrm>
              <a:off x="3445" y="2710"/>
              <a:ext cx="612" cy="149"/>
            </a:xfrm>
            <a:custGeom>
              <a:avLst/>
              <a:gdLst>
                <a:gd name="T0" fmla="*/ 0 w 523"/>
                <a:gd name="T1" fmla="*/ 98 h 132"/>
                <a:gd name="T2" fmla="*/ 66 w 523"/>
                <a:gd name="T3" fmla="*/ 202 h 132"/>
                <a:gd name="T4" fmla="*/ 119 w 523"/>
                <a:gd name="T5" fmla="*/ 253 h 132"/>
                <a:gd name="T6" fmla="*/ 170 w 523"/>
                <a:gd name="T7" fmla="*/ 287 h 132"/>
                <a:gd name="T8" fmla="*/ 232 w 523"/>
                <a:gd name="T9" fmla="*/ 324 h 132"/>
                <a:gd name="T10" fmla="*/ 298 w 523"/>
                <a:gd name="T11" fmla="*/ 353 h 132"/>
                <a:gd name="T12" fmla="*/ 373 w 523"/>
                <a:gd name="T13" fmla="*/ 382 h 132"/>
                <a:gd name="T14" fmla="*/ 453 w 523"/>
                <a:gd name="T15" fmla="*/ 398 h 132"/>
                <a:gd name="T16" fmla="*/ 538 w 523"/>
                <a:gd name="T17" fmla="*/ 415 h 132"/>
                <a:gd name="T18" fmla="*/ 621 w 523"/>
                <a:gd name="T19" fmla="*/ 424 h 132"/>
                <a:gd name="T20" fmla="*/ 718 w 523"/>
                <a:gd name="T21" fmla="*/ 437 h 132"/>
                <a:gd name="T22" fmla="*/ 813 w 523"/>
                <a:gd name="T23" fmla="*/ 439 h 132"/>
                <a:gd name="T24" fmla="*/ 912 w 523"/>
                <a:gd name="T25" fmla="*/ 439 h 132"/>
                <a:gd name="T26" fmla="*/ 1011 w 523"/>
                <a:gd name="T27" fmla="*/ 439 h 132"/>
                <a:gd name="T28" fmla="*/ 1112 w 523"/>
                <a:gd name="T29" fmla="*/ 436 h 132"/>
                <a:gd name="T30" fmla="*/ 1213 w 523"/>
                <a:gd name="T31" fmla="*/ 422 h 132"/>
                <a:gd name="T32" fmla="*/ 1311 w 523"/>
                <a:gd name="T33" fmla="*/ 414 h 132"/>
                <a:gd name="T34" fmla="*/ 1418 w 523"/>
                <a:gd name="T35" fmla="*/ 395 h 132"/>
                <a:gd name="T36" fmla="*/ 1520 w 523"/>
                <a:gd name="T37" fmla="*/ 382 h 132"/>
                <a:gd name="T38" fmla="*/ 1617 w 523"/>
                <a:gd name="T39" fmla="*/ 365 h 132"/>
                <a:gd name="T40" fmla="*/ 1715 w 523"/>
                <a:gd name="T41" fmla="*/ 342 h 132"/>
                <a:gd name="T42" fmla="*/ 1814 w 523"/>
                <a:gd name="T43" fmla="*/ 313 h 132"/>
                <a:gd name="T44" fmla="*/ 1904 w 523"/>
                <a:gd name="T45" fmla="*/ 288 h 132"/>
                <a:gd name="T46" fmla="*/ 1989 w 523"/>
                <a:gd name="T47" fmla="*/ 257 h 132"/>
                <a:gd name="T48" fmla="*/ 2071 w 523"/>
                <a:gd name="T49" fmla="*/ 230 h 132"/>
                <a:gd name="T50" fmla="*/ 2155 w 523"/>
                <a:gd name="T51" fmla="*/ 202 h 132"/>
                <a:gd name="T52" fmla="*/ 2232 w 523"/>
                <a:gd name="T53" fmla="*/ 166 h 132"/>
                <a:gd name="T54" fmla="*/ 2296 w 523"/>
                <a:gd name="T55" fmla="*/ 139 h 132"/>
                <a:gd name="T56" fmla="*/ 2368 w 523"/>
                <a:gd name="T57" fmla="*/ 105 h 132"/>
                <a:gd name="T58" fmla="*/ 2421 w 523"/>
                <a:gd name="T59" fmla="*/ 68 h 132"/>
                <a:gd name="T60" fmla="*/ 2468 w 523"/>
                <a:gd name="T61" fmla="*/ 33 h 132"/>
                <a:gd name="T62" fmla="*/ 2514 w 523"/>
                <a:gd name="T63" fmla="*/ 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 h="132">
                  <a:moveTo>
                    <a:pt x="0" y="29"/>
                  </a:moveTo>
                  <a:lnTo>
                    <a:pt x="14" y="60"/>
                  </a:lnTo>
                  <a:lnTo>
                    <a:pt x="24" y="74"/>
                  </a:lnTo>
                  <a:lnTo>
                    <a:pt x="36" y="85"/>
                  </a:lnTo>
                  <a:lnTo>
                    <a:pt x="48" y="96"/>
                  </a:lnTo>
                  <a:lnTo>
                    <a:pt x="62" y="105"/>
                  </a:lnTo>
                  <a:lnTo>
                    <a:pt x="78" y="113"/>
                  </a:lnTo>
                  <a:lnTo>
                    <a:pt x="94" y="119"/>
                  </a:lnTo>
                  <a:lnTo>
                    <a:pt x="112" y="124"/>
                  </a:lnTo>
                  <a:lnTo>
                    <a:pt x="130" y="127"/>
                  </a:lnTo>
                  <a:lnTo>
                    <a:pt x="149" y="130"/>
                  </a:lnTo>
                  <a:lnTo>
                    <a:pt x="169" y="131"/>
                  </a:lnTo>
                  <a:lnTo>
                    <a:pt x="189" y="131"/>
                  </a:lnTo>
                  <a:lnTo>
                    <a:pt x="210" y="131"/>
                  </a:lnTo>
                  <a:lnTo>
                    <a:pt x="231" y="129"/>
                  </a:lnTo>
                  <a:lnTo>
                    <a:pt x="252" y="126"/>
                  </a:lnTo>
                  <a:lnTo>
                    <a:pt x="273" y="123"/>
                  </a:lnTo>
                  <a:lnTo>
                    <a:pt x="294" y="118"/>
                  </a:lnTo>
                  <a:lnTo>
                    <a:pt x="315" y="113"/>
                  </a:lnTo>
                  <a:lnTo>
                    <a:pt x="336" y="107"/>
                  </a:lnTo>
                  <a:lnTo>
                    <a:pt x="356" y="101"/>
                  </a:lnTo>
                  <a:lnTo>
                    <a:pt x="376" y="93"/>
                  </a:lnTo>
                  <a:lnTo>
                    <a:pt x="395" y="86"/>
                  </a:lnTo>
                  <a:lnTo>
                    <a:pt x="414" y="77"/>
                  </a:lnTo>
                  <a:lnTo>
                    <a:pt x="431" y="69"/>
                  </a:lnTo>
                  <a:lnTo>
                    <a:pt x="448" y="60"/>
                  </a:lnTo>
                  <a:lnTo>
                    <a:pt x="464" y="50"/>
                  </a:lnTo>
                  <a:lnTo>
                    <a:pt x="478" y="41"/>
                  </a:lnTo>
                  <a:lnTo>
                    <a:pt x="491" y="31"/>
                  </a:lnTo>
                  <a:lnTo>
                    <a:pt x="503" y="20"/>
                  </a:lnTo>
                  <a:lnTo>
                    <a:pt x="513" y="10"/>
                  </a:lnTo>
                  <a:lnTo>
                    <a:pt x="522"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8" name="Freeform 63"/>
            <p:cNvSpPr>
              <a:spLocks/>
            </p:cNvSpPr>
            <p:nvPr/>
          </p:nvSpPr>
          <p:spPr bwMode="auto">
            <a:xfrm>
              <a:off x="3155" y="2570"/>
              <a:ext cx="69" cy="120"/>
            </a:xfrm>
            <a:custGeom>
              <a:avLst/>
              <a:gdLst>
                <a:gd name="T0" fmla="*/ 2 w 59"/>
                <a:gd name="T1" fmla="*/ 0 h 106"/>
                <a:gd name="T2" fmla="*/ 0 w 59"/>
                <a:gd name="T3" fmla="*/ 29 h 106"/>
                <a:gd name="T4" fmla="*/ 0 w 59"/>
                <a:gd name="T5" fmla="*/ 46 h 106"/>
                <a:gd name="T6" fmla="*/ 0 w 59"/>
                <a:gd name="T7" fmla="*/ 61 h 106"/>
                <a:gd name="T8" fmla="*/ 0 w 59"/>
                <a:gd name="T9" fmla="*/ 76 h 106"/>
                <a:gd name="T10" fmla="*/ 0 w 59"/>
                <a:gd name="T11" fmla="*/ 86 h 106"/>
                <a:gd name="T12" fmla="*/ 1 w 59"/>
                <a:gd name="T13" fmla="*/ 100 h 106"/>
                <a:gd name="T14" fmla="*/ 2 w 59"/>
                <a:gd name="T15" fmla="*/ 113 h 106"/>
                <a:gd name="T16" fmla="*/ 21 w 59"/>
                <a:gd name="T17" fmla="*/ 125 h 106"/>
                <a:gd name="T18" fmla="*/ 25 w 59"/>
                <a:gd name="T19" fmla="*/ 138 h 106"/>
                <a:gd name="T20" fmla="*/ 34 w 59"/>
                <a:gd name="T21" fmla="*/ 145 h 106"/>
                <a:gd name="T22" fmla="*/ 47 w 59"/>
                <a:gd name="T23" fmla="*/ 157 h 106"/>
                <a:gd name="T24" fmla="*/ 55 w 59"/>
                <a:gd name="T25" fmla="*/ 164 h 106"/>
                <a:gd name="T26" fmla="*/ 64 w 59"/>
                <a:gd name="T27" fmla="*/ 178 h 106"/>
                <a:gd name="T28" fmla="*/ 75 w 59"/>
                <a:gd name="T29" fmla="*/ 186 h 106"/>
                <a:gd name="T30" fmla="*/ 88 w 59"/>
                <a:gd name="T31" fmla="*/ 200 h 106"/>
                <a:gd name="T32" fmla="*/ 94 w 59"/>
                <a:gd name="T33" fmla="*/ 206 h 106"/>
                <a:gd name="T34" fmla="*/ 110 w 59"/>
                <a:gd name="T35" fmla="*/ 212 h 106"/>
                <a:gd name="T36" fmla="*/ 120 w 59"/>
                <a:gd name="T37" fmla="*/ 226 h 106"/>
                <a:gd name="T38" fmla="*/ 139 w 59"/>
                <a:gd name="T39" fmla="*/ 233 h 106"/>
                <a:gd name="T40" fmla="*/ 145 w 59"/>
                <a:gd name="T41" fmla="*/ 240 h 106"/>
                <a:gd name="T42" fmla="*/ 164 w 59"/>
                <a:gd name="T43" fmla="*/ 252 h 106"/>
                <a:gd name="T44" fmla="*/ 170 w 59"/>
                <a:gd name="T45" fmla="*/ 264 h 106"/>
                <a:gd name="T46" fmla="*/ 191 w 59"/>
                <a:gd name="T47" fmla="*/ 272 h 106"/>
                <a:gd name="T48" fmla="*/ 199 w 59"/>
                <a:gd name="T49" fmla="*/ 283 h 106"/>
                <a:gd name="T50" fmla="*/ 209 w 59"/>
                <a:gd name="T51" fmla="*/ 293 h 106"/>
                <a:gd name="T52" fmla="*/ 225 w 59"/>
                <a:gd name="T53" fmla="*/ 307 h 106"/>
                <a:gd name="T54" fmla="*/ 233 w 59"/>
                <a:gd name="T55" fmla="*/ 314 h 106"/>
                <a:gd name="T56" fmla="*/ 244 w 59"/>
                <a:gd name="T57" fmla="*/ 323 h 106"/>
                <a:gd name="T58" fmla="*/ 261 w 59"/>
                <a:gd name="T59" fmla="*/ 338 h 106"/>
                <a:gd name="T60" fmla="*/ 267 w 59"/>
                <a:gd name="T61" fmla="*/ 349 h 106"/>
                <a:gd name="T62" fmla="*/ 283 w 59"/>
                <a:gd name="T63" fmla="*/ 365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 h="106">
                  <a:moveTo>
                    <a:pt x="2" y="0"/>
                  </a:moveTo>
                  <a:lnTo>
                    <a:pt x="0" y="9"/>
                  </a:lnTo>
                  <a:lnTo>
                    <a:pt x="0" y="13"/>
                  </a:lnTo>
                  <a:lnTo>
                    <a:pt x="0" y="18"/>
                  </a:lnTo>
                  <a:lnTo>
                    <a:pt x="0" y="22"/>
                  </a:lnTo>
                  <a:lnTo>
                    <a:pt x="0" y="25"/>
                  </a:lnTo>
                  <a:lnTo>
                    <a:pt x="1" y="29"/>
                  </a:lnTo>
                  <a:lnTo>
                    <a:pt x="2" y="33"/>
                  </a:lnTo>
                  <a:lnTo>
                    <a:pt x="4" y="36"/>
                  </a:lnTo>
                  <a:lnTo>
                    <a:pt x="5" y="39"/>
                  </a:lnTo>
                  <a:lnTo>
                    <a:pt x="7" y="42"/>
                  </a:lnTo>
                  <a:lnTo>
                    <a:pt x="9" y="45"/>
                  </a:lnTo>
                  <a:lnTo>
                    <a:pt x="11" y="48"/>
                  </a:lnTo>
                  <a:lnTo>
                    <a:pt x="13" y="51"/>
                  </a:lnTo>
                  <a:lnTo>
                    <a:pt x="15" y="54"/>
                  </a:lnTo>
                  <a:lnTo>
                    <a:pt x="18" y="57"/>
                  </a:lnTo>
                  <a:lnTo>
                    <a:pt x="20" y="59"/>
                  </a:lnTo>
                  <a:lnTo>
                    <a:pt x="23" y="62"/>
                  </a:lnTo>
                  <a:lnTo>
                    <a:pt x="25" y="65"/>
                  </a:lnTo>
                  <a:lnTo>
                    <a:pt x="28" y="67"/>
                  </a:lnTo>
                  <a:lnTo>
                    <a:pt x="31" y="70"/>
                  </a:lnTo>
                  <a:lnTo>
                    <a:pt x="34" y="73"/>
                  </a:lnTo>
                  <a:lnTo>
                    <a:pt x="36" y="76"/>
                  </a:lnTo>
                  <a:lnTo>
                    <a:pt x="39" y="79"/>
                  </a:lnTo>
                  <a:lnTo>
                    <a:pt x="42" y="81"/>
                  </a:lnTo>
                  <a:lnTo>
                    <a:pt x="44" y="85"/>
                  </a:lnTo>
                  <a:lnTo>
                    <a:pt x="47" y="88"/>
                  </a:lnTo>
                  <a:lnTo>
                    <a:pt x="49" y="91"/>
                  </a:lnTo>
                  <a:lnTo>
                    <a:pt x="51" y="94"/>
                  </a:lnTo>
                  <a:lnTo>
                    <a:pt x="54" y="97"/>
                  </a:lnTo>
                  <a:lnTo>
                    <a:pt x="56" y="101"/>
                  </a:lnTo>
                  <a:lnTo>
                    <a:pt x="58" y="10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29" name="Freeform 64"/>
            <p:cNvSpPr>
              <a:spLocks/>
            </p:cNvSpPr>
            <p:nvPr/>
          </p:nvSpPr>
          <p:spPr bwMode="auto">
            <a:xfrm>
              <a:off x="5047" y="3151"/>
              <a:ext cx="520" cy="252"/>
            </a:xfrm>
            <a:custGeom>
              <a:avLst/>
              <a:gdLst>
                <a:gd name="T0" fmla="*/ 55 w 444"/>
                <a:gd name="T1" fmla="*/ 16 h 223"/>
                <a:gd name="T2" fmla="*/ 105 w 444"/>
                <a:gd name="T3" fmla="*/ 20 h 223"/>
                <a:gd name="T4" fmla="*/ 163 w 444"/>
                <a:gd name="T5" fmla="*/ 29 h 223"/>
                <a:gd name="T6" fmla="*/ 224 w 444"/>
                <a:gd name="T7" fmla="*/ 37 h 223"/>
                <a:gd name="T8" fmla="*/ 286 w 444"/>
                <a:gd name="T9" fmla="*/ 45 h 223"/>
                <a:gd name="T10" fmla="*/ 345 w 444"/>
                <a:gd name="T11" fmla="*/ 51 h 223"/>
                <a:gd name="T12" fmla="*/ 411 w 444"/>
                <a:gd name="T13" fmla="*/ 58 h 223"/>
                <a:gd name="T14" fmla="*/ 478 w 444"/>
                <a:gd name="T15" fmla="*/ 66 h 223"/>
                <a:gd name="T16" fmla="*/ 538 w 444"/>
                <a:gd name="T17" fmla="*/ 76 h 223"/>
                <a:gd name="T18" fmla="*/ 601 w 444"/>
                <a:gd name="T19" fmla="*/ 85 h 223"/>
                <a:gd name="T20" fmla="*/ 658 w 444"/>
                <a:gd name="T21" fmla="*/ 97 h 223"/>
                <a:gd name="T22" fmla="*/ 721 w 444"/>
                <a:gd name="T23" fmla="*/ 110 h 223"/>
                <a:gd name="T24" fmla="*/ 772 w 444"/>
                <a:gd name="T25" fmla="*/ 124 h 223"/>
                <a:gd name="T26" fmla="*/ 827 w 444"/>
                <a:gd name="T27" fmla="*/ 141 h 223"/>
                <a:gd name="T28" fmla="*/ 876 w 444"/>
                <a:gd name="T29" fmla="*/ 165 h 223"/>
                <a:gd name="T30" fmla="*/ 923 w 444"/>
                <a:gd name="T31" fmla="*/ 192 h 223"/>
                <a:gd name="T32" fmla="*/ 1001 w 444"/>
                <a:gd name="T33" fmla="*/ 253 h 223"/>
                <a:gd name="T34" fmla="*/ 1053 w 444"/>
                <a:gd name="T35" fmla="*/ 292 h 223"/>
                <a:gd name="T36" fmla="*/ 1101 w 444"/>
                <a:gd name="T37" fmla="*/ 331 h 223"/>
                <a:gd name="T38" fmla="*/ 1155 w 444"/>
                <a:gd name="T39" fmla="*/ 373 h 223"/>
                <a:gd name="T40" fmla="*/ 1197 w 444"/>
                <a:gd name="T41" fmla="*/ 412 h 223"/>
                <a:gd name="T42" fmla="*/ 1240 w 444"/>
                <a:gd name="T43" fmla="*/ 449 h 223"/>
                <a:gd name="T44" fmla="*/ 1285 w 444"/>
                <a:gd name="T45" fmla="*/ 490 h 223"/>
                <a:gd name="T46" fmla="*/ 1339 w 444"/>
                <a:gd name="T47" fmla="*/ 524 h 223"/>
                <a:gd name="T48" fmla="*/ 1383 w 444"/>
                <a:gd name="T49" fmla="*/ 556 h 223"/>
                <a:gd name="T50" fmla="*/ 1429 w 444"/>
                <a:gd name="T51" fmla="*/ 592 h 223"/>
                <a:gd name="T52" fmla="*/ 1483 w 444"/>
                <a:gd name="T53" fmla="*/ 619 h 223"/>
                <a:gd name="T54" fmla="*/ 1538 w 444"/>
                <a:gd name="T55" fmla="*/ 648 h 223"/>
                <a:gd name="T56" fmla="*/ 1597 w 444"/>
                <a:gd name="T57" fmla="*/ 669 h 223"/>
                <a:gd name="T58" fmla="*/ 1669 w 444"/>
                <a:gd name="T59" fmla="*/ 689 h 223"/>
                <a:gd name="T60" fmla="*/ 1736 w 444"/>
                <a:gd name="T61" fmla="*/ 707 h 223"/>
                <a:gd name="T62" fmla="*/ 1795 w 444"/>
                <a:gd name="T63" fmla="*/ 718 h 223"/>
                <a:gd name="T64" fmla="*/ 1822 w 444"/>
                <a:gd name="T65" fmla="*/ 723 h 223"/>
                <a:gd name="T66" fmla="*/ 1859 w 444"/>
                <a:gd name="T67" fmla="*/ 732 h 223"/>
                <a:gd name="T68" fmla="*/ 1889 w 444"/>
                <a:gd name="T69" fmla="*/ 737 h 223"/>
                <a:gd name="T70" fmla="*/ 1921 w 444"/>
                <a:gd name="T71" fmla="*/ 740 h 223"/>
                <a:gd name="T72" fmla="*/ 1955 w 444"/>
                <a:gd name="T73" fmla="*/ 748 h 223"/>
                <a:gd name="T74" fmla="*/ 1980 w 444"/>
                <a:gd name="T75" fmla="*/ 754 h 223"/>
                <a:gd name="T76" fmla="*/ 2009 w 444"/>
                <a:gd name="T77" fmla="*/ 755 h 223"/>
                <a:gd name="T78" fmla="*/ 2034 w 444"/>
                <a:gd name="T79" fmla="*/ 754 h 223"/>
                <a:gd name="T80" fmla="*/ 2062 w 444"/>
                <a:gd name="T81" fmla="*/ 740 h 223"/>
                <a:gd name="T82" fmla="*/ 2082 w 444"/>
                <a:gd name="T83" fmla="*/ 737 h 223"/>
                <a:gd name="T84" fmla="*/ 2102 w 444"/>
                <a:gd name="T85" fmla="*/ 723 h 223"/>
                <a:gd name="T86" fmla="*/ 2123 w 444"/>
                <a:gd name="T87" fmla="*/ 703 h 223"/>
                <a:gd name="T88" fmla="*/ 2132 w 444"/>
                <a:gd name="T89" fmla="*/ 677 h 223"/>
                <a:gd name="T90" fmla="*/ 2150 w 444"/>
                <a:gd name="T91" fmla="*/ 651 h 223"/>
                <a:gd name="T92" fmla="*/ 2153 w 444"/>
                <a:gd name="T93" fmla="*/ 615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4" h="223">
                  <a:moveTo>
                    <a:pt x="0" y="0"/>
                  </a:moveTo>
                  <a:lnTo>
                    <a:pt x="11" y="4"/>
                  </a:lnTo>
                  <a:lnTo>
                    <a:pt x="16" y="5"/>
                  </a:lnTo>
                  <a:lnTo>
                    <a:pt x="22" y="6"/>
                  </a:lnTo>
                  <a:lnTo>
                    <a:pt x="27" y="8"/>
                  </a:lnTo>
                  <a:lnTo>
                    <a:pt x="33" y="9"/>
                  </a:lnTo>
                  <a:lnTo>
                    <a:pt x="40" y="10"/>
                  </a:lnTo>
                  <a:lnTo>
                    <a:pt x="46" y="11"/>
                  </a:lnTo>
                  <a:lnTo>
                    <a:pt x="52" y="12"/>
                  </a:lnTo>
                  <a:lnTo>
                    <a:pt x="59" y="13"/>
                  </a:lnTo>
                  <a:lnTo>
                    <a:pt x="65" y="14"/>
                  </a:lnTo>
                  <a:lnTo>
                    <a:pt x="71" y="15"/>
                  </a:lnTo>
                  <a:lnTo>
                    <a:pt x="78" y="16"/>
                  </a:lnTo>
                  <a:lnTo>
                    <a:pt x="85" y="17"/>
                  </a:lnTo>
                  <a:lnTo>
                    <a:pt x="91" y="18"/>
                  </a:lnTo>
                  <a:lnTo>
                    <a:pt x="98" y="19"/>
                  </a:lnTo>
                  <a:lnTo>
                    <a:pt x="104" y="20"/>
                  </a:lnTo>
                  <a:lnTo>
                    <a:pt x="111" y="22"/>
                  </a:lnTo>
                  <a:lnTo>
                    <a:pt x="117" y="23"/>
                  </a:lnTo>
                  <a:lnTo>
                    <a:pt x="123" y="24"/>
                  </a:lnTo>
                  <a:lnTo>
                    <a:pt x="130" y="26"/>
                  </a:lnTo>
                  <a:lnTo>
                    <a:pt x="136" y="28"/>
                  </a:lnTo>
                  <a:lnTo>
                    <a:pt x="142" y="30"/>
                  </a:lnTo>
                  <a:lnTo>
                    <a:pt x="148" y="32"/>
                  </a:lnTo>
                  <a:lnTo>
                    <a:pt x="154" y="34"/>
                  </a:lnTo>
                  <a:lnTo>
                    <a:pt x="160" y="36"/>
                  </a:lnTo>
                  <a:lnTo>
                    <a:pt x="165" y="39"/>
                  </a:lnTo>
                  <a:lnTo>
                    <a:pt x="171" y="42"/>
                  </a:lnTo>
                  <a:lnTo>
                    <a:pt x="176" y="46"/>
                  </a:lnTo>
                  <a:lnTo>
                    <a:pt x="181" y="49"/>
                  </a:lnTo>
                  <a:lnTo>
                    <a:pt x="185" y="53"/>
                  </a:lnTo>
                  <a:lnTo>
                    <a:pt x="190" y="57"/>
                  </a:lnTo>
                  <a:lnTo>
                    <a:pt x="201" y="68"/>
                  </a:lnTo>
                  <a:lnTo>
                    <a:pt x="207" y="74"/>
                  </a:lnTo>
                  <a:lnTo>
                    <a:pt x="212" y="80"/>
                  </a:lnTo>
                  <a:lnTo>
                    <a:pt x="217" y="86"/>
                  </a:lnTo>
                  <a:lnTo>
                    <a:pt x="222" y="92"/>
                  </a:lnTo>
                  <a:lnTo>
                    <a:pt x="227" y="98"/>
                  </a:lnTo>
                  <a:lnTo>
                    <a:pt x="232" y="104"/>
                  </a:lnTo>
                  <a:lnTo>
                    <a:pt x="237" y="110"/>
                  </a:lnTo>
                  <a:lnTo>
                    <a:pt x="242" y="115"/>
                  </a:lnTo>
                  <a:lnTo>
                    <a:pt x="247" y="121"/>
                  </a:lnTo>
                  <a:lnTo>
                    <a:pt x="251" y="127"/>
                  </a:lnTo>
                  <a:lnTo>
                    <a:pt x="256" y="132"/>
                  </a:lnTo>
                  <a:lnTo>
                    <a:pt x="261" y="138"/>
                  </a:lnTo>
                  <a:lnTo>
                    <a:pt x="265" y="144"/>
                  </a:lnTo>
                  <a:lnTo>
                    <a:pt x="270" y="149"/>
                  </a:lnTo>
                  <a:lnTo>
                    <a:pt x="275" y="154"/>
                  </a:lnTo>
                  <a:lnTo>
                    <a:pt x="280" y="159"/>
                  </a:lnTo>
                  <a:lnTo>
                    <a:pt x="285" y="164"/>
                  </a:lnTo>
                  <a:lnTo>
                    <a:pt x="290" y="169"/>
                  </a:lnTo>
                  <a:lnTo>
                    <a:pt x="295" y="174"/>
                  </a:lnTo>
                  <a:lnTo>
                    <a:pt x="301" y="178"/>
                  </a:lnTo>
                  <a:lnTo>
                    <a:pt x="306" y="182"/>
                  </a:lnTo>
                  <a:lnTo>
                    <a:pt x="312" y="186"/>
                  </a:lnTo>
                  <a:lnTo>
                    <a:pt x="317" y="190"/>
                  </a:lnTo>
                  <a:lnTo>
                    <a:pt x="323" y="194"/>
                  </a:lnTo>
                  <a:lnTo>
                    <a:pt x="330" y="197"/>
                  </a:lnTo>
                  <a:lnTo>
                    <a:pt x="336" y="200"/>
                  </a:lnTo>
                  <a:lnTo>
                    <a:pt x="343" y="203"/>
                  </a:lnTo>
                  <a:lnTo>
                    <a:pt x="349" y="205"/>
                  </a:lnTo>
                  <a:lnTo>
                    <a:pt x="357" y="208"/>
                  </a:lnTo>
                  <a:lnTo>
                    <a:pt x="364" y="210"/>
                  </a:lnTo>
                  <a:lnTo>
                    <a:pt x="370" y="211"/>
                  </a:lnTo>
                  <a:lnTo>
                    <a:pt x="373" y="212"/>
                  </a:lnTo>
                  <a:lnTo>
                    <a:pt x="376" y="213"/>
                  </a:lnTo>
                  <a:lnTo>
                    <a:pt x="379" y="214"/>
                  </a:lnTo>
                  <a:lnTo>
                    <a:pt x="383" y="215"/>
                  </a:lnTo>
                  <a:lnTo>
                    <a:pt x="386" y="216"/>
                  </a:lnTo>
                  <a:lnTo>
                    <a:pt x="389" y="217"/>
                  </a:lnTo>
                  <a:lnTo>
                    <a:pt x="392" y="218"/>
                  </a:lnTo>
                  <a:lnTo>
                    <a:pt x="395" y="219"/>
                  </a:lnTo>
                  <a:lnTo>
                    <a:pt x="399" y="220"/>
                  </a:lnTo>
                  <a:lnTo>
                    <a:pt x="402" y="220"/>
                  </a:lnTo>
                  <a:lnTo>
                    <a:pt x="405" y="221"/>
                  </a:lnTo>
                  <a:lnTo>
                    <a:pt x="408" y="221"/>
                  </a:lnTo>
                  <a:lnTo>
                    <a:pt x="411" y="221"/>
                  </a:lnTo>
                  <a:lnTo>
                    <a:pt x="413" y="222"/>
                  </a:lnTo>
                  <a:lnTo>
                    <a:pt x="416" y="221"/>
                  </a:lnTo>
                  <a:lnTo>
                    <a:pt x="419" y="221"/>
                  </a:lnTo>
                  <a:lnTo>
                    <a:pt x="421" y="220"/>
                  </a:lnTo>
                  <a:lnTo>
                    <a:pt x="424" y="219"/>
                  </a:lnTo>
                  <a:lnTo>
                    <a:pt x="427" y="218"/>
                  </a:lnTo>
                  <a:lnTo>
                    <a:pt x="429" y="217"/>
                  </a:lnTo>
                  <a:lnTo>
                    <a:pt x="431" y="215"/>
                  </a:lnTo>
                  <a:lnTo>
                    <a:pt x="433" y="213"/>
                  </a:lnTo>
                  <a:lnTo>
                    <a:pt x="435" y="210"/>
                  </a:lnTo>
                  <a:lnTo>
                    <a:pt x="437" y="207"/>
                  </a:lnTo>
                  <a:lnTo>
                    <a:pt x="438" y="204"/>
                  </a:lnTo>
                  <a:lnTo>
                    <a:pt x="439" y="200"/>
                  </a:lnTo>
                  <a:lnTo>
                    <a:pt x="441" y="196"/>
                  </a:lnTo>
                  <a:lnTo>
                    <a:pt x="442" y="191"/>
                  </a:lnTo>
                  <a:lnTo>
                    <a:pt x="443" y="186"/>
                  </a:lnTo>
                  <a:lnTo>
                    <a:pt x="443" y="181"/>
                  </a:lnTo>
                </a:path>
              </a:pathLst>
            </a:custGeom>
            <a:solidFill>
              <a:srgbClr val="FFFFFF">
                <a:alpha val="50195"/>
              </a:srgbClr>
            </a:solidFill>
            <a:ln>
              <a:noFill/>
            </a:ln>
            <a:effectLst/>
            <a:extLst>
              <a:ext uri="{91240B29-F687-4F45-9708-019B960494DF}">
                <a14:hiddenLine xmlns:a14="http://schemas.microsoft.com/office/drawing/2010/main" w="74930" cap="flat" cmpd="sng">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0" name="Freeform 65"/>
            <p:cNvSpPr>
              <a:spLocks/>
            </p:cNvSpPr>
            <p:nvPr/>
          </p:nvSpPr>
          <p:spPr bwMode="auto">
            <a:xfrm>
              <a:off x="5558" y="3270"/>
              <a:ext cx="176" cy="79"/>
            </a:xfrm>
            <a:custGeom>
              <a:avLst/>
              <a:gdLst>
                <a:gd name="T0" fmla="*/ 0 w 151"/>
                <a:gd name="T1" fmla="*/ 226 h 70"/>
                <a:gd name="T2" fmla="*/ 48 w 151"/>
                <a:gd name="T3" fmla="*/ 226 h 70"/>
                <a:gd name="T4" fmla="*/ 76 w 151"/>
                <a:gd name="T5" fmla="*/ 226 h 70"/>
                <a:gd name="T6" fmla="*/ 93 w 151"/>
                <a:gd name="T7" fmla="*/ 228 h 70"/>
                <a:gd name="T8" fmla="*/ 122 w 151"/>
                <a:gd name="T9" fmla="*/ 228 h 70"/>
                <a:gd name="T10" fmla="*/ 146 w 151"/>
                <a:gd name="T11" fmla="*/ 228 h 70"/>
                <a:gd name="T12" fmla="*/ 171 w 151"/>
                <a:gd name="T13" fmla="*/ 230 h 70"/>
                <a:gd name="T14" fmla="*/ 198 w 151"/>
                <a:gd name="T15" fmla="*/ 230 h 70"/>
                <a:gd name="T16" fmla="*/ 225 w 151"/>
                <a:gd name="T17" fmla="*/ 230 h 70"/>
                <a:gd name="T18" fmla="*/ 247 w 151"/>
                <a:gd name="T19" fmla="*/ 228 h 70"/>
                <a:gd name="T20" fmla="*/ 281 w 151"/>
                <a:gd name="T21" fmla="*/ 228 h 70"/>
                <a:gd name="T22" fmla="*/ 303 w 151"/>
                <a:gd name="T23" fmla="*/ 228 h 70"/>
                <a:gd name="T24" fmla="*/ 331 w 151"/>
                <a:gd name="T25" fmla="*/ 226 h 70"/>
                <a:gd name="T26" fmla="*/ 353 w 151"/>
                <a:gd name="T27" fmla="*/ 223 h 70"/>
                <a:gd name="T28" fmla="*/ 375 w 151"/>
                <a:gd name="T29" fmla="*/ 217 h 70"/>
                <a:gd name="T30" fmla="*/ 403 w 151"/>
                <a:gd name="T31" fmla="*/ 212 h 70"/>
                <a:gd name="T32" fmla="*/ 424 w 151"/>
                <a:gd name="T33" fmla="*/ 208 h 70"/>
                <a:gd name="T34" fmla="*/ 450 w 151"/>
                <a:gd name="T35" fmla="*/ 204 h 70"/>
                <a:gd name="T36" fmla="*/ 470 w 151"/>
                <a:gd name="T37" fmla="*/ 200 h 70"/>
                <a:gd name="T38" fmla="*/ 494 w 151"/>
                <a:gd name="T39" fmla="*/ 187 h 70"/>
                <a:gd name="T40" fmla="*/ 511 w 151"/>
                <a:gd name="T41" fmla="*/ 181 h 70"/>
                <a:gd name="T42" fmla="*/ 533 w 151"/>
                <a:gd name="T43" fmla="*/ 170 h 70"/>
                <a:gd name="T44" fmla="*/ 556 w 151"/>
                <a:gd name="T45" fmla="*/ 159 h 70"/>
                <a:gd name="T46" fmla="*/ 576 w 151"/>
                <a:gd name="T47" fmla="*/ 147 h 70"/>
                <a:gd name="T48" fmla="*/ 593 w 151"/>
                <a:gd name="T49" fmla="*/ 134 h 70"/>
                <a:gd name="T50" fmla="*/ 612 w 151"/>
                <a:gd name="T51" fmla="*/ 119 h 70"/>
                <a:gd name="T52" fmla="*/ 622 w 151"/>
                <a:gd name="T53" fmla="*/ 105 h 70"/>
                <a:gd name="T54" fmla="*/ 640 w 151"/>
                <a:gd name="T55" fmla="*/ 86 h 70"/>
                <a:gd name="T56" fmla="*/ 656 w 151"/>
                <a:gd name="T57" fmla="*/ 62 h 70"/>
                <a:gd name="T58" fmla="*/ 671 w 151"/>
                <a:gd name="T59" fmla="*/ 43 h 70"/>
                <a:gd name="T60" fmla="*/ 678 w 151"/>
                <a:gd name="T61" fmla="*/ 23 h 70"/>
                <a:gd name="T62" fmla="*/ 695 w 151"/>
                <a:gd name="T63" fmla="*/ 0 h 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1" h="70">
                  <a:moveTo>
                    <a:pt x="0" y="67"/>
                  </a:moveTo>
                  <a:lnTo>
                    <a:pt x="10" y="67"/>
                  </a:lnTo>
                  <a:lnTo>
                    <a:pt x="16" y="67"/>
                  </a:lnTo>
                  <a:lnTo>
                    <a:pt x="21" y="68"/>
                  </a:lnTo>
                  <a:lnTo>
                    <a:pt x="27" y="68"/>
                  </a:lnTo>
                  <a:lnTo>
                    <a:pt x="32" y="68"/>
                  </a:lnTo>
                  <a:lnTo>
                    <a:pt x="38" y="69"/>
                  </a:lnTo>
                  <a:lnTo>
                    <a:pt x="43" y="69"/>
                  </a:lnTo>
                  <a:lnTo>
                    <a:pt x="49" y="69"/>
                  </a:lnTo>
                  <a:lnTo>
                    <a:pt x="54" y="68"/>
                  </a:lnTo>
                  <a:lnTo>
                    <a:pt x="60" y="68"/>
                  </a:lnTo>
                  <a:lnTo>
                    <a:pt x="65" y="68"/>
                  </a:lnTo>
                  <a:lnTo>
                    <a:pt x="71" y="67"/>
                  </a:lnTo>
                  <a:lnTo>
                    <a:pt x="76" y="66"/>
                  </a:lnTo>
                  <a:lnTo>
                    <a:pt x="81" y="65"/>
                  </a:lnTo>
                  <a:lnTo>
                    <a:pt x="87" y="64"/>
                  </a:lnTo>
                  <a:lnTo>
                    <a:pt x="91" y="62"/>
                  </a:lnTo>
                  <a:lnTo>
                    <a:pt x="97" y="61"/>
                  </a:lnTo>
                  <a:lnTo>
                    <a:pt x="101" y="59"/>
                  </a:lnTo>
                  <a:lnTo>
                    <a:pt x="106" y="56"/>
                  </a:lnTo>
                  <a:lnTo>
                    <a:pt x="111" y="54"/>
                  </a:lnTo>
                  <a:lnTo>
                    <a:pt x="115" y="51"/>
                  </a:lnTo>
                  <a:lnTo>
                    <a:pt x="120" y="47"/>
                  </a:lnTo>
                  <a:lnTo>
                    <a:pt x="124" y="44"/>
                  </a:lnTo>
                  <a:lnTo>
                    <a:pt x="128" y="40"/>
                  </a:lnTo>
                  <a:lnTo>
                    <a:pt x="132" y="35"/>
                  </a:lnTo>
                  <a:lnTo>
                    <a:pt x="135" y="31"/>
                  </a:lnTo>
                  <a:lnTo>
                    <a:pt x="139" y="25"/>
                  </a:lnTo>
                  <a:lnTo>
                    <a:pt x="142" y="19"/>
                  </a:lnTo>
                  <a:lnTo>
                    <a:pt x="145" y="13"/>
                  </a:lnTo>
                  <a:lnTo>
                    <a:pt x="147" y="7"/>
                  </a:lnTo>
                  <a:lnTo>
                    <a:pt x="15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1" name="Freeform 66"/>
            <p:cNvSpPr>
              <a:spLocks/>
            </p:cNvSpPr>
            <p:nvPr/>
          </p:nvSpPr>
          <p:spPr bwMode="auto">
            <a:xfrm>
              <a:off x="5733" y="3205"/>
              <a:ext cx="75" cy="67"/>
            </a:xfrm>
            <a:custGeom>
              <a:avLst/>
              <a:gdLst>
                <a:gd name="T0" fmla="*/ 268 w 64"/>
                <a:gd name="T1" fmla="*/ 0 h 59"/>
                <a:gd name="T2" fmla="*/ 287 w 64"/>
                <a:gd name="T3" fmla="*/ 30 h 59"/>
                <a:gd name="T4" fmla="*/ 296 w 64"/>
                <a:gd name="T5" fmla="*/ 47 h 59"/>
                <a:gd name="T6" fmla="*/ 306 w 64"/>
                <a:gd name="T7" fmla="*/ 60 h 59"/>
                <a:gd name="T8" fmla="*/ 311 w 64"/>
                <a:gd name="T9" fmla="*/ 75 h 59"/>
                <a:gd name="T10" fmla="*/ 311 w 64"/>
                <a:gd name="T11" fmla="*/ 87 h 59"/>
                <a:gd name="T12" fmla="*/ 311 w 64"/>
                <a:gd name="T13" fmla="*/ 99 h 59"/>
                <a:gd name="T14" fmla="*/ 311 w 64"/>
                <a:gd name="T15" fmla="*/ 112 h 59"/>
                <a:gd name="T16" fmla="*/ 306 w 64"/>
                <a:gd name="T17" fmla="*/ 123 h 59"/>
                <a:gd name="T18" fmla="*/ 296 w 64"/>
                <a:gd name="T19" fmla="*/ 132 h 59"/>
                <a:gd name="T20" fmla="*/ 293 w 64"/>
                <a:gd name="T21" fmla="*/ 142 h 59"/>
                <a:gd name="T22" fmla="*/ 285 w 64"/>
                <a:gd name="T23" fmla="*/ 150 h 59"/>
                <a:gd name="T24" fmla="*/ 282 w 64"/>
                <a:gd name="T25" fmla="*/ 161 h 59"/>
                <a:gd name="T26" fmla="*/ 268 w 64"/>
                <a:gd name="T27" fmla="*/ 164 h 59"/>
                <a:gd name="T28" fmla="*/ 253 w 64"/>
                <a:gd name="T29" fmla="*/ 179 h 59"/>
                <a:gd name="T30" fmla="*/ 245 w 64"/>
                <a:gd name="T31" fmla="*/ 181 h 59"/>
                <a:gd name="T32" fmla="*/ 229 w 64"/>
                <a:gd name="T33" fmla="*/ 184 h 59"/>
                <a:gd name="T34" fmla="*/ 223 w 64"/>
                <a:gd name="T35" fmla="*/ 186 h 59"/>
                <a:gd name="T36" fmla="*/ 198 w 64"/>
                <a:gd name="T37" fmla="*/ 192 h 59"/>
                <a:gd name="T38" fmla="*/ 193 w 64"/>
                <a:gd name="T39" fmla="*/ 203 h 59"/>
                <a:gd name="T40" fmla="*/ 169 w 64"/>
                <a:gd name="T41" fmla="*/ 203 h 59"/>
                <a:gd name="T42" fmla="*/ 162 w 64"/>
                <a:gd name="T43" fmla="*/ 206 h 59"/>
                <a:gd name="T44" fmla="*/ 142 w 64"/>
                <a:gd name="T45" fmla="*/ 208 h 59"/>
                <a:gd name="T46" fmla="*/ 123 w 64"/>
                <a:gd name="T47" fmla="*/ 208 h 59"/>
                <a:gd name="T48" fmla="*/ 105 w 64"/>
                <a:gd name="T49" fmla="*/ 208 h 59"/>
                <a:gd name="T50" fmla="*/ 90 w 64"/>
                <a:gd name="T51" fmla="*/ 208 h 59"/>
                <a:gd name="T52" fmla="*/ 77 w 64"/>
                <a:gd name="T53" fmla="*/ 208 h 59"/>
                <a:gd name="T54" fmla="*/ 56 w 64"/>
                <a:gd name="T55" fmla="*/ 208 h 59"/>
                <a:gd name="T56" fmla="*/ 47 w 64"/>
                <a:gd name="T57" fmla="*/ 208 h 59"/>
                <a:gd name="T58" fmla="*/ 29 w 64"/>
                <a:gd name="T59" fmla="*/ 208 h 59"/>
                <a:gd name="T60" fmla="*/ 18 w 64"/>
                <a:gd name="T61" fmla="*/ 206 h 59"/>
                <a:gd name="T62" fmla="*/ 0 w 64"/>
                <a:gd name="T63" fmla="*/ 206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4" h="59">
                  <a:moveTo>
                    <a:pt x="55" y="0"/>
                  </a:moveTo>
                  <a:lnTo>
                    <a:pt x="59" y="9"/>
                  </a:lnTo>
                  <a:lnTo>
                    <a:pt x="61" y="13"/>
                  </a:lnTo>
                  <a:lnTo>
                    <a:pt x="62" y="17"/>
                  </a:lnTo>
                  <a:lnTo>
                    <a:pt x="63" y="21"/>
                  </a:lnTo>
                  <a:lnTo>
                    <a:pt x="63" y="25"/>
                  </a:lnTo>
                  <a:lnTo>
                    <a:pt x="63" y="28"/>
                  </a:lnTo>
                  <a:lnTo>
                    <a:pt x="63" y="32"/>
                  </a:lnTo>
                  <a:lnTo>
                    <a:pt x="62" y="34"/>
                  </a:lnTo>
                  <a:lnTo>
                    <a:pt x="61" y="37"/>
                  </a:lnTo>
                  <a:lnTo>
                    <a:pt x="60" y="40"/>
                  </a:lnTo>
                  <a:lnTo>
                    <a:pt x="58" y="42"/>
                  </a:lnTo>
                  <a:lnTo>
                    <a:pt x="57" y="45"/>
                  </a:lnTo>
                  <a:lnTo>
                    <a:pt x="55" y="47"/>
                  </a:lnTo>
                  <a:lnTo>
                    <a:pt x="52" y="49"/>
                  </a:lnTo>
                  <a:lnTo>
                    <a:pt x="50" y="50"/>
                  </a:lnTo>
                  <a:lnTo>
                    <a:pt x="47" y="52"/>
                  </a:lnTo>
                  <a:lnTo>
                    <a:pt x="45" y="53"/>
                  </a:lnTo>
                  <a:lnTo>
                    <a:pt x="41" y="54"/>
                  </a:lnTo>
                  <a:lnTo>
                    <a:pt x="39" y="56"/>
                  </a:lnTo>
                  <a:lnTo>
                    <a:pt x="35" y="56"/>
                  </a:lnTo>
                  <a:lnTo>
                    <a:pt x="32" y="57"/>
                  </a:lnTo>
                  <a:lnTo>
                    <a:pt x="29" y="58"/>
                  </a:lnTo>
                  <a:lnTo>
                    <a:pt x="26" y="58"/>
                  </a:lnTo>
                  <a:lnTo>
                    <a:pt x="22" y="58"/>
                  </a:lnTo>
                  <a:lnTo>
                    <a:pt x="19" y="58"/>
                  </a:lnTo>
                  <a:lnTo>
                    <a:pt x="16" y="58"/>
                  </a:lnTo>
                  <a:lnTo>
                    <a:pt x="12" y="58"/>
                  </a:lnTo>
                  <a:lnTo>
                    <a:pt x="9" y="58"/>
                  </a:lnTo>
                  <a:lnTo>
                    <a:pt x="6" y="58"/>
                  </a:lnTo>
                  <a:lnTo>
                    <a:pt x="3" y="57"/>
                  </a:lnTo>
                  <a:lnTo>
                    <a:pt x="0" y="5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2" name="Freeform 67"/>
            <p:cNvSpPr>
              <a:spLocks/>
            </p:cNvSpPr>
            <p:nvPr/>
          </p:nvSpPr>
          <p:spPr bwMode="auto">
            <a:xfrm>
              <a:off x="5901" y="3021"/>
              <a:ext cx="30" cy="88"/>
            </a:xfrm>
            <a:custGeom>
              <a:avLst/>
              <a:gdLst>
                <a:gd name="T0" fmla="*/ 97 w 26"/>
                <a:gd name="T1" fmla="*/ 0 h 78"/>
                <a:gd name="T2" fmla="*/ 103 w 26"/>
                <a:gd name="T3" fmla="*/ 20 h 78"/>
                <a:gd name="T4" fmla="*/ 103 w 26"/>
                <a:gd name="T5" fmla="*/ 29 h 78"/>
                <a:gd name="T6" fmla="*/ 104 w 26"/>
                <a:gd name="T7" fmla="*/ 37 h 78"/>
                <a:gd name="T8" fmla="*/ 104 w 26"/>
                <a:gd name="T9" fmla="*/ 47 h 78"/>
                <a:gd name="T10" fmla="*/ 104 w 26"/>
                <a:gd name="T11" fmla="*/ 55 h 78"/>
                <a:gd name="T12" fmla="*/ 104 w 26"/>
                <a:gd name="T13" fmla="*/ 68 h 78"/>
                <a:gd name="T14" fmla="*/ 104 w 26"/>
                <a:gd name="T15" fmla="*/ 76 h 78"/>
                <a:gd name="T16" fmla="*/ 104 w 26"/>
                <a:gd name="T17" fmla="*/ 86 h 78"/>
                <a:gd name="T18" fmla="*/ 104 w 26"/>
                <a:gd name="T19" fmla="*/ 89 h 78"/>
                <a:gd name="T20" fmla="*/ 103 w 26"/>
                <a:gd name="T21" fmla="*/ 100 h 78"/>
                <a:gd name="T22" fmla="*/ 103 w 26"/>
                <a:gd name="T23" fmla="*/ 111 h 78"/>
                <a:gd name="T24" fmla="*/ 103 w 26"/>
                <a:gd name="T25" fmla="*/ 115 h 78"/>
                <a:gd name="T26" fmla="*/ 97 w 26"/>
                <a:gd name="T27" fmla="*/ 127 h 78"/>
                <a:gd name="T28" fmla="*/ 97 w 26"/>
                <a:gd name="T29" fmla="*/ 133 h 78"/>
                <a:gd name="T30" fmla="*/ 90 w 26"/>
                <a:gd name="T31" fmla="*/ 143 h 78"/>
                <a:gd name="T32" fmla="*/ 89 w 26"/>
                <a:gd name="T33" fmla="*/ 150 h 78"/>
                <a:gd name="T34" fmla="*/ 84 w 26"/>
                <a:gd name="T35" fmla="*/ 159 h 78"/>
                <a:gd name="T36" fmla="*/ 84 w 26"/>
                <a:gd name="T37" fmla="*/ 161 h 78"/>
                <a:gd name="T38" fmla="*/ 77 w 26"/>
                <a:gd name="T39" fmla="*/ 177 h 78"/>
                <a:gd name="T40" fmla="*/ 73 w 26"/>
                <a:gd name="T41" fmla="*/ 181 h 78"/>
                <a:gd name="T42" fmla="*/ 67 w 26"/>
                <a:gd name="T43" fmla="*/ 187 h 78"/>
                <a:gd name="T44" fmla="*/ 63 w 26"/>
                <a:gd name="T45" fmla="*/ 200 h 78"/>
                <a:gd name="T46" fmla="*/ 58 w 26"/>
                <a:gd name="T47" fmla="*/ 204 h 78"/>
                <a:gd name="T48" fmla="*/ 50 w 26"/>
                <a:gd name="T49" fmla="*/ 211 h 78"/>
                <a:gd name="T50" fmla="*/ 43 w 26"/>
                <a:gd name="T51" fmla="*/ 215 h 78"/>
                <a:gd name="T52" fmla="*/ 37 w 26"/>
                <a:gd name="T53" fmla="*/ 226 h 78"/>
                <a:gd name="T54" fmla="*/ 28 w 26"/>
                <a:gd name="T55" fmla="*/ 230 h 78"/>
                <a:gd name="T56" fmla="*/ 21 w 26"/>
                <a:gd name="T57" fmla="*/ 238 h 78"/>
                <a:gd name="T58" fmla="*/ 18 w 26"/>
                <a:gd name="T59" fmla="*/ 243 h 78"/>
                <a:gd name="T60" fmla="*/ 2 w 26"/>
                <a:gd name="T61" fmla="*/ 254 h 78"/>
                <a:gd name="T62" fmla="*/ 0 w 26"/>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78">
                  <a:moveTo>
                    <a:pt x="23" y="0"/>
                  </a:moveTo>
                  <a:lnTo>
                    <a:pt x="24" y="6"/>
                  </a:lnTo>
                  <a:lnTo>
                    <a:pt x="24" y="9"/>
                  </a:lnTo>
                  <a:lnTo>
                    <a:pt x="25" y="11"/>
                  </a:lnTo>
                  <a:lnTo>
                    <a:pt x="25" y="14"/>
                  </a:lnTo>
                  <a:lnTo>
                    <a:pt x="25" y="17"/>
                  </a:lnTo>
                  <a:lnTo>
                    <a:pt x="25" y="20"/>
                  </a:lnTo>
                  <a:lnTo>
                    <a:pt x="25" y="22"/>
                  </a:lnTo>
                  <a:lnTo>
                    <a:pt x="25" y="25"/>
                  </a:lnTo>
                  <a:lnTo>
                    <a:pt x="25" y="27"/>
                  </a:lnTo>
                  <a:lnTo>
                    <a:pt x="24" y="30"/>
                  </a:lnTo>
                  <a:lnTo>
                    <a:pt x="24" y="33"/>
                  </a:lnTo>
                  <a:lnTo>
                    <a:pt x="24" y="35"/>
                  </a:lnTo>
                  <a:lnTo>
                    <a:pt x="23" y="38"/>
                  </a:lnTo>
                  <a:lnTo>
                    <a:pt x="23" y="40"/>
                  </a:lnTo>
                  <a:lnTo>
                    <a:pt x="22" y="43"/>
                  </a:lnTo>
                  <a:lnTo>
                    <a:pt x="21" y="45"/>
                  </a:lnTo>
                  <a:lnTo>
                    <a:pt x="20" y="47"/>
                  </a:lnTo>
                  <a:lnTo>
                    <a:pt x="20" y="49"/>
                  </a:lnTo>
                  <a:lnTo>
                    <a:pt x="18" y="52"/>
                  </a:lnTo>
                  <a:lnTo>
                    <a:pt x="17" y="54"/>
                  </a:lnTo>
                  <a:lnTo>
                    <a:pt x="16" y="56"/>
                  </a:lnTo>
                  <a:lnTo>
                    <a:pt x="15" y="59"/>
                  </a:lnTo>
                  <a:lnTo>
                    <a:pt x="14" y="61"/>
                  </a:lnTo>
                  <a:lnTo>
                    <a:pt x="12" y="63"/>
                  </a:lnTo>
                  <a:lnTo>
                    <a:pt x="10" y="65"/>
                  </a:lnTo>
                  <a:lnTo>
                    <a:pt x="9" y="67"/>
                  </a:lnTo>
                  <a:lnTo>
                    <a:pt x="7" y="69"/>
                  </a:lnTo>
                  <a:lnTo>
                    <a:pt x="5" y="71"/>
                  </a:lnTo>
                  <a:lnTo>
                    <a:pt x="4"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3" name="Freeform 68"/>
            <p:cNvSpPr>
              <a:spLocks/>
            </p:cNvSpPr>
            <p:nvPr/>
          </p:nvSpPr>
          <p:spPr bwMode="auto">
            <a:xfrm>
              <a:off x="5937" y="2914"/>
              <a:ext cx="38" cy="77"/>
            </a:xfrm>
            <a:custGeom>
              <a:avLst/>
              <a:gdLst>
                <a:gd name="T0" fmla="*/ 32 w 33"/>
                <a:gd name="T1" fmla="*/ 0 h 68"/>
                <a:gd name="T2" fmla="*/ 58 w 33"/>
                <a:gd name="T3" fmla="*/ 18 h 68"/>
                <a:gd name="T4" fmla="*/ 70 w 33"/>
                <a:gd name="T5" fmla="*/ 26 h 68"/>
                <a:gd name="T6" fmla="*/ 78 w 33"/>
                <a:gd name="T7" fmla="*/ 33 h 68"/>
                <a:gd name="T8" fmla="*/ 89 w 33"/>
                <a:gd name="T9" fmla="*/ 46 h 68"/>
                <a:gd name="T10" fmla="*/ 93 w 33"/>
                <a:gd name="T11" fmla="*/ 52 h 68"/>
                <a:gd name="T12" fmla="*/ 104 w 33"/>
                <a:gd name="T13" fmla="*/ 61 h 68"/>
                <a:gd name="T14" fmla="*/ 108 w 33"/>
                <a:gd name="T15" fmla="*/ 69 h 68"/>
                <a:gd name="T16" fmla="*/ 117 w 33"/>
                <a:gd name="T17" fmla="*/ 76 h 68"/>
                <a:gd name="T18" fmla="*/ 120 w 33"/>
                <a:gd name="T19" fmla="*/ 86 h 68"/>
                <a:gd name="T20" fmla="*/ 123 w 33"/>
                <a:gd name="T21" fmla="*/ 96 h 68"/>
                <a:gd name="T22" fmla="*/ 124 w 33"/>
                <a:gd name="T23" fmla="*/ 100 h 68"/>
                <a:gd name="T24" fmla="*/ 124 w 33"/>
                <a:gd name="T25" fmla="*/ 110 h 68"/>
                <a:gd name="T26" fmla="*/ 135 w 33"/>
                <a:gd name="T27" fmla="*/ 122 h 68"/>
                <a:gd name="T28" fmla="*/ 135 w 33"/>
                <a:gd name="T29" fmla="*/ 125 h 68"/>
                <a:gd name="T30" fmla="*/ 135 w 33"/>
                <a:gd name="T31" fmla="*/ 129 h 68"/>
                <a:gd name="T32" fmla="*/ 124 w 33"/>
                <a:gd name="T33" fmla="*/ 139 h 68"/>
                <a:gd name="T34" fmla="*/ 124 w 33"/>
                <a:gd name="T35" fmla="*/ 145 h 68"/>
                <a:gd name="T36" fmla="*/ 123 w 33"/>
                <a:gd name="T37" fmla="*/ 156 h 68"/>
                <a:gd name="T38" fmla="*/ 120 w 33"/>
                <a:gd name="T39" fmla="*/ 161 h 68"/>
                <a:gd name="T40" fmla="*/ 117 w 33"/>
                <a:gd name="T41" fmla="*/ 164 h 68"/>
                <a:gd name="T42" fmla="*/ 107 w 33"/>
                <a:gd name="T43" fmla="*/ 177 h 68"/>
                <a:gd name="T44" fmla="*/ 104 w 33"/>
                <a:gd name="T45" fmla="*/ 182 h 68"/>
                <a:gd name="T46" fmla="*/ 93 w 33"/>
                <a:gd name="T47" fmla="*/ 186 h 68"/>
                <a:gd name="T48" fmla="*/ 89 w 33"/>
                <a:gd name="T49" fmla="*/ 187 h 68"/>
                <a:gd name="T50" fmla="*/ 77 w 33"/>
                <a:gd name="T51" fmla="*/ 200 h 68"/>
                <a:gd name="T52" fmla="*/ 67 w 33"/>
                <a:gd name="T53" fmla="*/ 206 h 68"/>
                <a:gd name="T54" fmla="*/ 53 w 33"/>
                <a:gd name="T55" fmla="*/ 209 h 68"/>
                <a:gd name="T56" fmla="*/ 43 w 33"/>
                <a:gd name="T57" fmla="*/ 212 h 68"/>
                <a:gd name="T58" fmla="*/ 28 w 33"/>
                <a:gd name="T59" fmla="*/ 222 h 68"/>
                <a:gd name="T60" fmla="*/ 3 w 33"/>
                <a:gd name="T61" fmla="*/ 226 h 68"/>
                <a:gd name="T62" fmla="*/ 0 w 33"/>
                <a:gd name="T63" fmla="*/ 233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68">
                  <a:moveTo>
                    <a:pt x="8" y="0"/>
                  </a:moveTo>
                  <a:lnTo>
                    <a:pt x="14" y="5"/>
                  </a:lnTo>
                  <a:lnTo>
                    <a:pt x="17" y="8"/>
                  </a:lnTo>
                  <a:lnTo>
                    <a:pt x="19" y="10"/>
                  </a:lnTo>
                  <a:lnTo>
                    <a:pt x="21" y="13"/>
                  </a:lnTo>
                  <a:lnTo>
                    <a:pt x="23" y="15"/>
                  </a:lnTo>
                  <a:lnTo>
                    <a:pt x="25" y="18"/>
                  </a:lnTo>
                  <a:lnTo>
                    <a:pt x="27" y="20"/>
                  </a:lnTo>
                  <a:lnTo>
                    <a:pt x="28" y="22"/>
                  </a:lnTo>
                  <a:lnTo>
                    <a:pt x="29" y="25"/>
                  </a:lnTo>
                  <a:lnTo>
                    <a:pt x="30" y="27"/>
                  </a:lnTo>
                  <a:lnTo>
                    <a:pt x="31" y="29"/>
                  </a:lnTo>
                  <a:lnTo>
                    <a:pt x="31" y="32"/>
                  </a:lnTo>
                  <a:lnTo>
                    <a:pt x="32" y="34"/>
                  </a:lnTo>
                  <a:lnTo>
                    <a:pt x="32" y="36"/>
                  </a:lnTo>
                  <a:lnTo>
                    <a:pt x="32" y="38"/>
                  </a:lnTo>
                  <a:lnTo>
                    <a:pt x="31" y="40"/>
                  </a:lnTo>
                  <a:lnTo>
                    <a:pt x="31" y="42"/>
                  </a:lnTo>
                  <a:lnTo>
                    <a:pt x="30" y="44"/>
                  </a:lnTo>
                  <a:lnTo>
                    <a:pt x="29" y="46"/>
                  </a:lnTo>
                  <a:lnTo>
                    <a:pt x="28" y="48"/>
                  </a:lnTo>
                  <a:lnTo>
                    <a:pt x="26" y="50"/>
                  </a:lnTo>
                  <a:lnTo>
                    <a:pt x="25" y="52"/>
                  </a:lnTo>
                  <a:lnTo>
                    <a:pt x="23" y="54"/>
                  </a:lnTo>
                  <a:lnTo>
                    <a:pt x="21" y="55"/>
                  </a:lnTo>
                  <a:lnTo>
                    <a:pt x="18" y="57"/>
                  </a:lnTo>
                  <a:lnTo>
                    <a:pt x="16" y="59"/>
                  </a:lnTo>
                  <a:lnTo>
                    <a:pt x="13" y="60"/>
                  </a:lnTo>
                  <a:lnTo>
                    <a:pt x="10" y="62"/>
                  </a:lnTo>
                  <a:lnTo>
                    <a:pt x="7" y="64"/>
                  </a:lnTo>
                  <a:lnTo>
                    <a:pt x="3" y="65"/>
                  </a:lnTo>
                  <a:lnTo>
                    <a:pt x="0" y="6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4" name="Freeform 69"/>
            <p:cNvSpPr>
              <a:spLocks/>
            </p:cNvSpPr>
            <p:nvPr/>
          </p:nvSpPr>
          <p:spPr bwMode="auto">
            <a:xfrm>
              <a:off x="5956" y="2794"/>
              <a:ext cx="44" cy="121"/>
            </a:xfrm>
            <a:custGeom>
              <a:avLst/>
              <a:gdLst>
                <a:gd name="T0" fmla="*/ 0 w 38"/>
                <a:gd name="T1" fmla="*/ 2 h 108"/>
                <a:gd name="T2" fmla="*/ 39 w 38"/>
                <a:gd name="T3" fmla="*/ 0 h 108"/>
                <a:gd name="T4" fmla="*/ 57 w 38"/>
                <a:gd name="T5" fmla="*/ 1 h 108"/>
                <a:gd name="T6" fmla="*/ 76 w 38"/>
                <a:gd name="T7" fmla="*/ 2 h 108"/>
                <a:gd name="T8" fmla="*/ 88 w 38"/>
                <a:gd name="T9" fmla="*/ 3 h 108"/>
                <a:gd name="T10" fmla="*/ 102 w 38"/>
                <a:gd name="T11" fmla="*/ 19 h 108"/>
                <a:gd name="T12" fmla="*/ 113 w 38"/>
                <a:gd name="T13" fmla="*/ 27 h 108"/>
                <a:gd name="T14" fmla="*/ 120 w 38"/>
                <a:gd name="T15" fmla="*/ 38 h 108"/>
                <a:gd name="T16" fmla="*/ 131 w 38"/>
                <a:gd name="T17" fmla="*/ 49 h 108"/>
                <a:gd name="T18" fmla="*/ 139 w 38"/>
                <a:gd name="T19" fmla="*/ 62 h 108"/>
                <a:gd name="T20" fmla="*/ 141 w 38"/>
                <a:gd name="T21" fmla="*/ 77 h 108"/>
                <a:gd name="T22" fmla="*/ 152 w 38"/>
                <a:gd name="T23" fmla="*/ 90 h 108"/>
                <a:gd name="T24" fmla="*/ 159 w 38"/>
                <a:gd name="T25" fmla="*/ 108 h 108"/>
                <a:gd name="T26" fmla="*/ 159 w 38"/>
                <a:gd name="T27" fmla="*/ 127 h 108"/>
                <a:gd name="T28" fmla="*/ 161 w 38"/>
                <a:gd name="T29" fmla="*/ 142 h 108"/>
                <a:gd name="T30" fmla="*/ 161 w 38"/>
                <a:gd name="T31" fmla="*/ 160 h 108"/>
                <a:gd name="T32" fmla="*/ 161 w 38"/>
                <a:gd name="T33" fmla="*/ 178 h 108"/>
                <a:gd name="T34" fmla="*/ 159 w 38"/>
                <a:gd name="T35" fmla="*/ 190 h 108"/>
                <a:gd name="T36" fmla="*/ 152 w 38"/>
                <a:gd name="T37" fmla="*/ 208 h 108"/>
                <a:gd name="T38" fmla="*/ 145 w 38"/>
                <a:gd name="T39" fmla="*/ 225 h 108"/>
                <a:gd name="T40" fmla="*/ 141 w 38"/>
                <a:gd name="T41" fmla="*/ 239 h 108"/>
                <a:gd name="T42" fmla="*/ 137 w 38"/>
                <a:gd name="T43" fmla="*/ 257 h 108"/>
                <a:gd name="T44" fmla="*/ 125 w 38"/>
                <a:gd name="T45" fmla="*/ 270 h 108"/>
                <a:gd name="T46" fmla="*/ 118 w 38"/>
                <a:gd name="T47" fmla="*/ 282 h 108"/>
                <a:gd name="T48" fmla="*/ 108 w 38"/>
                <a:gd name="T49" fmla="*/ 295 h 108"/>
                <a:gd name="T50" fmla="*/ 93 w 38"/>
                <a:gd name="T51" fmla="*/ 309 h 108"/>
                <a:gd name="T52" fmla="*/ 80 w 38"/>
                <a:gd name="T53" fmla="*/ 314 h 108"/>
                <a:gd name="T54" fmla="*/ 66 w 38"/>
                <a:gd name="T55" fmla="*/ 326 h 108"/>
                <a:gd name="T56" fmla="*/ 52 w 38"/>
                <a:gd name="T57" fmla="*/ 327 h 108"/>
                <a:gd name="T58" fmla="*/ 34 w 38"/>
                <a:gd name="T59" fmla="*/ 332 h 108"/>
                <a:gd name="T60" fmla="*/ 19 w 38"/>
                <a:gd name="T61" fmla="*/ 332 h 108"/>
                <a:gd name="T62" fmla="*/ 0 w 38"/>
                <a:gd name="T63" fmla="*/ 332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8">
                  <a:moveTo>
                    <a:pt x="0" y="2"/>
                  </a:moveTo>
                  <a:lnTo>
                    <a:pt x="9" y="0"/>
                  </a:lnTo>
                  <a:lnTo>
                    <a:pt x="13" y="1"/>
                  </a:lnTo>
                  <a:lnTo>
                    <a:pt x="17" y="2"/>
                  </a:lnTo>
                  <a:lnTo>
                    <a:pt x="20" y="3"/>
                  </a:lnTo>
                  <a:lnTo>
                    <a:pt x="23" y="6"/>
                  </a:lnTo>
                  <a:lnTo>
                    <a:pt x="26" y="9"/>
                  </a:lnTo>
                  <a:lnTo>
                    <a:pt x="28" y="12"/>
                  </a:lnTo>
                  <a:lnTo>
                    <a:pt x="30" y="16"/>
                  </a:lnTo>
                  <a:lnTo>
                    <a:pt x="32" y="20"/>
                  </a:lnTo>
                  <a:lnTo>
                    <a:pt x="33" y="25"/>
                  </a:lnTo>
                  <a:lnTo>
                    <a:pt x="35" y="29"/>
                  </a:lnTo>
                  <a:lnTo>
                    <a:pt x="36" y="35"/>
                  </a:lnTo>
                  <a:lnTo>
                    <a:pt x="36" y="40"/>
                  </a:lnTo>
                  <a:lnTo>
                    <a:pt x="37" y="45"/>
                  </a:lnTo>
                  <a:lnTo>
                    <a:pt x="37" y="51"/>
                  </a:lnTo>
                  <a:lnTo>
                    <a:pt x="37" y="56"/>
                  </a:lnTo>
                  <a:lnTo>
                    <a:pt x="36" y="62"/>
                  </a:lnTo>
                  <a:lnTo>
                    <a:pt x="35" y="67"/>
                  </a:lnTo>
                  <a:lnTo>
                    <a:pt x="34" y="72"/>
                  </a:lnTo>
                  <a:lnTo>
                    <a:pt x="33" y="77"/>
                  </a:lnTo>
                  <a:lnTo>
                    <a:pt x="31" y="82"/>
                  </a:lnTo>
                  <a:lnTo>
                    <a:pt x="29" y="87"/>
                  </a:lnTo>
                  <a:lnTo>
                    <a:pt x="27" y="91"/>
                  </a:lnTo>
                  <a:lnTo>
                    <a:pt x="25" y="95"/>
                  </a:lnTo>
                  <a:lnTo>
                    <a:pt x="22" y="99"/>
                  </a:lnTo>
                  <a:lnTo>
                    <a:pt x="19" y="101"/>
                  </a:lnTo>
                  <a:lnTo>
                    <a:pt x="15" y="104"/>
                  </a:lnTo>
                  <a:lnTo>
                    <a:pt x="12" y="105"/>
                  </a:lnTo>
                  <a:lnTo>
                    <a:pt x="8" y="107"/>
                  </a:lnTo>
                  <a:lnTo>
                    <a:pt x="4" y="107"/>
                  </a:lnTo>
                  <a:lnTo>
                    <a:pt x="0" y="10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5" name="Freeform 70"/>
            <p:cNvSpPr>
              <a:spLocks/>
            </p:cNvSpPr>
            <p:nvPr/>
          </p:nvSpPr>
          <p:spPr bwMode="auto">
            <a:xfrm>
              <a:off x="5891" y="2706"/>
              <a:ext cx="66" cy="48"/>
            </a:xfrm>
            <a:custGeom>
              <a:avLst/>
              <a:gdLst>
                <a:gd name="T0" fmla="*/ 0 w 56"/>
                <a:gd name="T1" fmla="*/ 4 h 43"/>
                <a:gd name="T2" fmla="*/ 21 w 56"/>
                <a:gd name="T3" fmla="*/ 2 h 43"/>
                <a:gd name="T4" fmla="*/ 34 w 56"/>
                <a:gd name="T5" fmla="*/ 1 h 43"/>
                <a:gd name="T6" fmla="*/ 54 w 56"/>
                <a:gd name="T7" fmla="*/ 1 h 43"/>
                <a:gd name="T8" fmla="*/ 64 w 56"/>
                <a:gd name="T9" fmla="*/ 1 h 43"/>
                <a:gd name="T10" fmla="*/ 75 w 56"/>
                <a:gd name="T11" fmla="*/ 0 h 43"/>
                <a:gd name="T12" fmla="*/ 85 w 56"/>
                <a:gd name="T13" fmla="*/ 0 h 43"/>
                <a:gd name="T14" fmla="*/ 100 w 56"/>
                <a:gd name="T15" fmla="*/ 0 h 43"/>
                <a:gd name="T16" fmla="*/ 107 w 56"/>
                <a:gd name="T17" fmla="*/ 1 h 43"/>
                <a:gd name="T18" fmla="*/ 119 w 56"/>
                <a:gd name="T19" fmla="*/ 1 h 43"/>
                <a:gd name="T20" fmla="*/ 126 w 56"/>
                <a:gd name="T21" fmla="*/ 1 h 43"/>
                <a:gd name="T22" fmla="*/ 140 w 56"/>
                <a:gd name="T23" fmla="*/ 2 h 43"/>
                <a:gd name="T24" fmla="*/ 149 w 56"/>
                <a:gd name="T25" fmla="*/ 3 h 43"/>
                <a:gd name="T26" fmla="*/ 164 w 56"/>
                <a:gd name="T27" fmla="*/ 3 h 43"/>
                <a:gd name="T28" fmla="*/ 171 w 56"/>
                <a:gd name="T29" fmla="*/ 17 h 43"/>
                <a:gd name="T30" fmla="*/ 176 w 56"/>
                <a:gd name="T31" fmla="*/ 19 h 43"/>
                <a:gd name="T32" fmla="*/ 190 w 56"/>
                <a:gd name="T33" fmla="*/ 21 h 43"/>
                <a:gd name="T34" fmla="*/ 194 w 56"/>
                <a:gd name="T35" fmla="*/ 23 h 43"/>
                <a:gd name="T36" fmla="*/ 202 w 56"/>
                <a:gd name="T37" fmla="*/ 29 h 43"/>
                <a:gd name="T38" fmla="*/ 212 w 56"/>
                <a:gd name="T39" fmla="*/ 32 h 43"/>
                <a:gd name="T40" fmla="*/ 224 w 56"/>
                <a:gd name="T41" fmla="*/ 40 h 43"/>
                <a:gd name="T42" fmla="*/ 227 w 56"/>
                <a:gd name="T43" fmla="*/ 45 h 43"/>
                <a:gd name="T44" fmla="*/ 229 w 56"/>
                <a:gd name="T45" fmla="*/ 50 h 43"/>
                <a:gd name="T46" fmla="*/ 238 w 56"/>
                <a:gd name="T47" fmla="*/ 56 h 43"/>
                <a:gd name="T48" fmla="*/ 250 w 56"/>
                <a:gd name="T49" fmla="*/ 68 h 43"/>
                <a:gd name="T50" fmla="*/ 253 w 56"/>
                <a:gd name="T51" fmla="*/ 71 h 43"/>
                <a:gd name="T52" fmla="*/ 264 w 56"/>
                <a:gd name="T53" fmla="*/ 79 h 43"/>
                <a:gd name="T54" fmla="*/ 266 w 56"/>
                <a:gd name="T55" fmla="*/ 88 h 43"/>
                <a:gd name="T56" fmla="*/ 268 w 56"/>
                <a:gd name="T57" fmla="*/ 98 h 43"/>
                <a:gd name="T58" fmla="*/ 270 w 56"/>
                <a:gd name="T59" fmla="*/ 106 h 43"/>
                <a:gd name="T60" fmla="*/ 281 w 56"/>
                <a:gd name="T61" fmla="*/ 118 h 43"/>
                <a:gd name="T62" fmla="*/ 288 w 56"/>
                <a:gd name="T63" fmla="*/ 125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43">
                  <a:moveTo>
                    <a:pt x="0" y="4"/>
                  </a:moveTo>
                  <a:lnTo>
                    <a:pt x="4" y="2"/>
                  </a:lnTo>
                  <a:lnTo>
                    <a:pt x="7" y="1"/>
                  </a:lnTo>
                  <a:lnTo>
                    <a:pt x="10" y="1"/>
                  </a:lnTo>
                  <a:lnTo>
                    <a:pt x="12" y="1"/>
                  </a:lnTo>
                  <a:lnTo>
                    <a:pt x="14" y="0"/>
                  </a:lnTo>
                  <a:lnTo>
                    <a:pt x="16" y="0"/>
                  </a:lnTo>
                  <a:lnTo>
                    <a:pt x="19" y="0"/>
                  </a:lnTo>
                  <a:lnTo>
                    <a:pt x="21" y="1"/>
                  </a:lnTo>
                  <a:lnTo>
                    <a:pt x="23" y="1"/>
                  </a:lnTo>
                  <a:lnTo>
                    <a:pt x="25" y="1"/>
                  </a:lnTo>
                  <a:lnTo>
                    <a:pt x="27" y="2"/>
                  </a:lnTo>
                  <a:lnTo>
                    <a:pt x="29" y="3"/>
                  </a:lnTo>
                  <a:lnTo>
                    <a:pt x="31" y="3"/>
                  </a:lnTo>
                  <a:lnTo>
                    <a:pt x="33" y="5"/>
                  </a:lnTo>
                  <a:lnTo>
                    <a:pt x="34" y="6"/>
                  </a:lnTo>
                  <a:lnTo>
                    <a:pt x="36" y="7"/>
                  </a:lnTo>
                  <a:lnTo>
                    <a:pt x="38" y="8"/>
                  </a:lnTo>
                  <a:lnTo>
                    <a:pt x="39" y="10"/>
                  </a:lnTo>
                  <a:lnTo>
                    <a:pt x="41" y="11"/>
                  </a:lnTo>
                  <a:lnTo>
                    <a:pt x="42" y="13"/>
                  </a:lnTo>
                  <a:lnTo>
                    <a:pt x="44" y="15"/>
                  </a:lnTo>
                  <a:lnTo>
                    <a:pt x="45" y="17"/>
                  </a:lnTo>
                  <a:lnTo>
                    <a:pt x="46" y="19"/>
                  </a:lnTo>
                  <a:lnTo>
                    <a:pt x="48" y="22"/>
                  </a:lnTo>
                  <a:lnTo>
                    <a:pt x="49" y="24"/>
                  </a:lnTo>
                  <a:lnTo>
                    <a:pt x="50" y="27"/>
                  </a:lnTo>
                  <a:lnTo>
                    <a:pt x="51" y="30"/>
                  </a:lnTo>
                  <a:lnTo>
                    <a:pt x="52" y="33"/>
                  </a:lnTo>
                  <a:lnTo>
                    <a:pt x="53" y="35"/>
                  </a:lnTo>
                  <a:lnTo>
                    <a:pt x="54" y="39"/>
                  </a:lnTo>
                  <a:lnTo>
                    <a:pt x="55" y="4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6" name="Freeform 71"/>
            <p:cNvSpPr>
              <a:spLocks/>
            </p:cNvSpPr>
            <p:nvPr/>
          </p:nvSpPr>
          <p:spPr bwMode="auto">
            <a:xfrm>
              <a:off x="5910" y="2704"/>
              <a:ext cx="47" cy="50"/>
            </a:xfrm>
            <a:custGeom>
              <a:avLst/>
              <a:gdLst>
                <a:gd name="T0" fmla="*/ 0 w 40"/>
                <a:gd name="T1" fmla="*/ 19 h 44"/>
                <a:gd name="T2" fmla="*/ 25 w 40"/>
                <a:gd name="T3" fmla="*/ 3 h 44"/>
                <a:gd name="T4" fmla="*/ 34 w 40"/>
                <a:gd name="T5" fmla="*/ 2 h 44"/>
                <a:gd name="T6" fmla="*/ 49 w 40"/>
                <a:gd name="T7" fmla="*/ 1 h 44"/>
                <a:gd name="T8" fmla="*/ 58 w 40"/>
                <a:gd name="T9" fmla="*/ 1 h 44"/>
                <a:gd name="T10" fmla="*/ 68 w 40"/>
                <a:gd name="T11" fmla="*/ 0 h 44"/>
                <a:gd name="T12" fmla="*/ 80 w 40"/>
                <a:gd name="T13" fmla="*/ 0 h 44"/>
                <a:gd name="T14" fmla="*/ 89 w 40"/>
                <a:gd name="T15" fmla="*/ 0 h 44"/>
                <a:gd name="T16" fmla="*/ 102 w 40"/>
                <a:gd name="T17" fmla="*/ 0 h 44"/>
                <a:gd name="T18" fmla="*/ 110 w 40"/>
                <a:gd name="T19" fmla="*/ 0 h 44"/>
                <a:gd name="T20" fmla="*/ 120 w 40"/>
                <a:gd name="T21" fmla="*/ 1 h 44"/>
                <a:gd name="T22" fmla="*/ 129 w 40"/>
                <a:gd name="T23" fmla="*/ 2 h 44"/>
                <a:gd name="T24" fmla="*/ 140 w 40"/>
                <a:gd name="T25" fmla="*/ 2 h 44"/>
                <a:gd name="T26" fmla="*/ 145 w 40"/>
                <a:gd name="T27" fmla="*/ 3 h 44"/>
                <a:gd name="T28" fmla="*/ 149 w 40"/>
                <a:gd name="T29" fmla="*/ 17 h 44"/>
                <a:gd name="T30" fmla="*/ 152 w 40"/>
                <a:gd name="T31" fmla="*/ 19 h 44"/>
                <a:gd name="T32" fmla="*/ 165 w 40"/>
                <a:gd name="T33" fmla="*/ 22 h 44"/>
                <a:gd name="T34" fmla="*/ 170 w 40"/>
                <a:gd name="T35" fmla="*/ 28 h 44"/>
                <a:gd name="T36" fmla="*/ 170 w 40"/>
                <a:gd name="T37" fmla="*/ 32 h 44"/>
                <a:gd name="T38" fmla="*/ 179 w 40"/>
                <a:gd name="T39" fmla="*/ 41 h 44"/>
                <a:gd name="T40" fmla="*/ 179 w 40"/>
                <a:gd name="T41" fmla="*/ 47 h 44"/>
                <a:gd name="T42" fmla="*/ 187 w 40"/>
                <a:gd name="T43" fmla="*/ 53 h 44"/>
                <a:gd name="T44" fmla="*/ 194 w 40"/>
                <a:gd name="T45" fmla="*/ 60 h 44"/>
                <a:gd name="T46" fmla="*/ 194 w 40"/>
                <a:gd name="T47" fmla="*/ 68 h 44"/>
                <a:gd name="T48" fmla="*/ 194 w 40"/>
                <a:gd name="T49" fmla="*/ 77 h 44"/>
                <a:gd name="T50" fmla="*/ 195 w 40"/>
                <a:gd name="T51" fmla="*/ 85 h 44"/>
                <a:gd name="T52" fmla="*/ 195 w 40"/>
                <a:gd name="T53" fmla="*/ 97 h 44"/>
                <a:gd name="T54" fmla="*/ 195 w 40"/>
                <a:gd name="T55" fmla="*/ 108 h 44"/>
                <a:gd name="T56" fmla="*/ 195 w 40"/>
                <a:gd name="T57" fmla="*/ 122 h 44"/>
                <a:gd name="T58" fmla="*/ 195 w 40"/>
                <a:gd name="T59" fmla="*/ 130 h 44"/>
                <a:gd name="T60" fmla="*/ 195 w 40"/>
                <a:gd name="T61" fmla="*/ 142 h 44"/>
                <a:gd name="T62" fmla="*/ 195 w 40"/>
                <a:gd name="T63" fmla="*/ 158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44">
                  <a:moveTo>
                    <a:pt x="0" y="5"/>
                  </a:moveTo>
                  <a:lnTo>
                    <a:pt x="5" y="3"/>
                  </a:lnTo>
                  <a:lnTo>
                    <a:pt x="7" y="2"/>
                  </a:lnTo>
                  <a:lnTo>
                    <a:pt x="10" y="1"/>
                  </a:lnTo>
                  <a:lnTo>
                    <a:pt x="12" y="1"/>
                  </a:lnTo>
                  <a:lnTo>
                    <a:pt x="14" y="0"/>
                  </a:lnTo>
                  <a:lnTo>
                    <a:pt x="16" y="0"/>
                  </a:lnTo>
                  <a:lnTo>
                    <a:pt x="18" y="0"/>
                  </a:lnTo>
                  <a:lnTo>
                    <a:pt x="20" y="0"/>
                  </a:lnTo>
                  <a:lnTo>
                    <a:pt x="22" y="0"/>
                  </a:lnTo>
                  <a:lnTo>
                    <a:pt x="24" y="1"/>
                  </a:lnTo>
                  <a:lnTo>
                    <a:pt x="26" y="2"/>
                  </a:lnTo>
                  <a:lnTo>
                    <a:pt x="27" y="2"/>
                  </a:lnTo>
                  <a:lnTo>
                    <a:pt x="29" y="3"/>
                  </a:lnTo>
                  <a:lnTo>
                    <a:pt x="30" y="4"/>
                  </a:lnTo>
                  <a:lnTo>
                    <a:pt x="31" y="5"/>
                  </a:lnTo>
                  <a:lnTo>
                    <a:pt x="32" y="6"/>
                  </a:lnTo>
                  <a:lnTo>
                    <a:pt x="34" y="8"/>
                  </a:lnTo>
                  <a:lnTo>
                    <a:pt x="34" y="9"/>
                  </a:lnTo>
                  <a:lnTo>
                    <a:pt x="36" y="11"/>
                  </a:lnTo>
                  <a:lnTo>
                    <a:pt x="36" y="13"/>
                  </a:lnTo>
                  <a:lnTo>
                    <a:pt x="37" y="15"/>
                  </a:lnTo>
                  <a:lnTo>
                    <a:pt x="38" y="17"/>
                  </a:lnTo>
                  <a:lnTo>
                    <a:pt x="38" y="19"/>
                  </a:lnTo>
                  <a:lnTo>
                    <a:pt x="38" y="22"/>
                  </a:lnTo>
                  <a:lnTo>
                    <a:pt x="39" y="24"/>
                  </a:lnTo>
                  <a:lnTo>
                    <a:pt x="39" y="27"/>
                  </a:lnTo>
                  <a:lnTo>
                    <a:pt x="39" y="30"/>
                  </a:lnTo>
                  <a:lnTo>
                    <a:pt x="39" y="33"/>
                  </a:lnTo>
                  <a:lnTo>
                    <a:pt x="39" y="36"/>
                  </a:lnTo>
                  <a:lnTo>
                    <a:pt x="39" y="40"/>
                  </a:lnTo>
                  <a:lnTo>
                    <a:pt x="39"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7" name="Freeform 72"/>
            <p:cNvSpPr>
              <a:spLocks/>
            </p:cNvSpPr>
            <p:nvPr/>
          </p:nvSpPr>
          <p:spPr bwMode="auto">
            <a:xfrm>
              <a:off x="5956" y="2796"/>
              <a:ext cx="38" cy="88"/>
            </a:xfrm>
            <a:custGeom>
              <a:avLst/>
              <a:gdLst>
                <a:gd name="T0" fmla="*/ 0 w 33"/>
                <a:gd name="T1" fmla="*/ 0 h 78"/>
                <a:gd name="T2" fmla="*/ 3 w 33"/>
                <a:gd name="T3" fmla="*/ 16 h 78"/>
                <a:gd name="T4" fmla="*/ 21 w 33"/>
                <a:gd name="T5" fmla="*/ 20 h 78"/>
                <a:gd name="T6" fmla="*/ 28 w 33"/>
                <a:gd name="T7" fmla="*/ 26 h 78"/>
                <a:gd name="T8" fmla="*/ 32 w 33"/>
                <a:gd name="T9" fmla="*/ 33 h 78"/>
                <a:gd name="T10" fmla="*/ 43 w 33"/>
                <a:gd name="T11" fmla="*/ 42 h 78"/>
                <a:gd name="T12" fmla="*/ 46 w 33"/>
                <a:gd name="T13" fmla="*/ 47 h 78"/>
                <a:gd name="T14" fmla="*/ 53 w 33"/>
                <a:gd name="T15" fmla="*/ 53 h 78"/>
                <a:gd name="T16" fmla="*/ 58 w 33"/>
                <a:gd name="T17" fmla="*/ 62 h 78"/>
                <a:gd name="T18" fmla="*/ 61 w 33"/>
                <a:gd name="T19" fmla="*/ 70 h 78"/>
                <a:gd name="T20" fmla="*/ 70 w 33"/>
                <a:gd name="T21" fmla="*/ 77 h 78"/>
                <a:gd name="T22" fmla="*/ 77 w 33"/>
                <a:gd name="T23" fmla="*/ 86 h 78"/>
                <a:gd name="T24" fmla="*/ 78 w 33"/>
                <a:gd name="T25" fmla="*/ 89 h 78"/>
                <a:gd name="T26" fmla="*/ 81 w 33"/>
                <a:gd name="T27" fmla="*/ 100 h 78"/>
                <a:gd name="T28" fmla="*/ 89 w 33"/>
                <a:gd name="T29" fmla="*/ 109 h 78"/>
                <a:gd name="T30" fmla="*/ 90 w 33"/>
                <a:gd name="T31" fmla="*/ 115 h 78"/>
                <a:gd name="T32" fmla="*/ 93 w 33"/>
                <a:gd name="T33" fmla="*/ 125 h 78"/>
                <a:gd name="T34" fmla="*/ 102 w 33"/>
                <a:gd name="T35" fmla="*/ 130 h 78"/>
                <a:gd name="T36" fmla="*/ 104 w 33"/>
                <a:gd name="T37" fmla="*/ 141 h 78"/>
                <a:gd name="T38" fmla="*/ 107 w 33"/>
                <a:gd name="T39" fmla="*/ 147 h 78"/>
                <a:gd name="T40" fmla="*/ 108 w 33"/>
                <a:gd name="T41" fmla="*/ 159 h 78"/>
                <a:gd name="T42" fmla="*/ 108 w 33"/>
                <a:gd name="T43" fmla="*/ 161 h 78"/>
                <a:gd name="T44" fmla="*/ 117 w 33"/>
                <a:gd name="T45" fmla="*/ 177 h 78"/>
                <a:gd name="T46" fmla="*/ 120 w 33"/>
                <a:gd name="T47" fmla="*/ 182 h 78"/>
                <a:gd name="T48" fmla="*/ 120 w 33"/>
                <a:gd name="T49" fmla="*/ 188 h 78"/>
                <a:gd name="T50" fmla="*/ 120 w 33"/>
                <a:gd name="T51" fmla="*/ 202 h 78"/>
                <a:gd name="T52" fmla="*/ 123 w 33"/>
                <a:gd name="T53" fmla="*/ 211 h 78"/>
                <a:gd name="T54" fmla="*/ 124 w 33"/>
                <a:gd name="T55" fmla="*/ 215 h 78"/>
                <a:gd name="T56" fmla="*/ 124 w 33"/>
                <a:gd name="T57" fmla="*/ 228 h 78"/>
                <a:gd name="T58" fmla="*/ 124 w 33"/>
                <a:gd name="T59" fmla="*/ 238 h 78"/>
                <a:gd name="T60" fmla="*/ 124 w 33"/>
                <a:gd name="T61" fmla="*/ 243 h 78"/>
                <a:gd name="T62" fmla="*/ 135 w 3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78">
                  <a:moveTo>
                    <a:pt x="0" y="0"/>
                  </a:moveTo>
                  <a:lnTo>
                    <a:pt x="3" y="4"/>
                  </a:lnTo>
                  <a:lnTo>
                    <a:pt x="5" y="6"/>
                  </a:lnTo>
                  <a:lnTo>
                    <a:pt x="7" y="8"/>
                  </a:lnTo>
                  <a:lnTo>
                    <a:pt x="8" y="10"/>
                  </a:lnTo>
                  <a:lnTo>
                    <a:pt x="10" y="12"/>
                  </a:lnTo>
                  <a:lnTo>
                    <a:pt x="11" y="14"/>
                  </a:lnTo>
                  <a:lnTo>
                    <a:pt x="13" y="16"/>
                  </a:lnTo>
                  <a:lnTo>
                    <a:pt x="14" y="19"/>
                  </a:lnTo>
                  <a:lnTo>
                    <a:pt x="15" y="21"/>
                  </a:lnTo>
                  <a:lnTo>
                    <a:pt x="17" y="23"/>
                  </a:lnTo>
                  <a:lnTo>
                    <a:pt x="18" y="25"/>
                  </a:lnTo>
                  <a:lnTo>
                    <a:pt x="19" y="27"/>
                  </a:lnTo>
                  <a:lnTo>
                    <a:pt x="20" y="30"/>
                  </a:lnTo>
                  <a:lnTo>
                    <a:pt x="21" y="32"/>
                  </a:lnTo>
                  <a:lnTo>
                    <a:pt x="22" y="35"/>
                  </a:lnTo>
                  <a:lnTo>
                    <a:pt x="23" y="37"/>
                  </a:lnTo>
                  <a:lnTo>
                    <a:pt x="24" y="39"/>
                  </a:lnTo>
                  <a:lnTo>
                    <a:pt x="25" y="42"/>
                  </a:lnTo>
                  <a:lnTo>
                    <a:pt x="26" y="44"/>
                  </a:lnTo>
                  <a:lnTo>
                    <a:pt x="27" y="47"/>
                  </a:lnTo>
                  <a:lnTo>
                    <a:pt x="27" y="49"/>
                  </a:lnTo>
                  <a:lnTo>
                    <a:pt x="28" y="52"/>
                  </a:lnTo>
                  <a:lnTo>
                    <a:pt x="29" y="55"/>
                  </a:lnTo>
                  <a:lnTo>
                    <a:pt x="29" y="57"/>
                  </a:lnTo>
                  <a:lnTo>
                    <a:pt x="29" y="60"/>
                  </a:lnTo>
                  <a:lnTo>
                    <a:pt x="30" y="63"/>
                  </a:lnTo>
                  <a:lnTo>
                    <a:pt x="31" y="65"/>
                  </a:lnTo>
                  <a:lnTo>
                    <a:pt x="31" y="68"/>
                  </a:lnTo>
                  <a:lnTo>
                    <a:pt x="31" y="71"/>
                  </a:lnTo>
                  <a:lnTo>
                    <a:pt x="31" y="73"/>
                  </a:lnTo>
                  <a:lnTo>
                    <a:pt x="32"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8" name="Freeform 73"/>
            <p:cNvSpPr>
              <a:spLocks/>
            </p:cNvSpPr>
            <p:nvPr/>
          </p:nvSpPr>
          <p:spPr bwMode="auto">
            <a:xfrm>
              <a:off x="5669" y="3216"/>
              <a:ext cx="130" cy="47"/>
            </a:xfrm>
            <a:custGeom>
              <a:avLst/>
              <a:gdLst>
                <a:gd name="T0" fmla="*/ 532 w 111"/>
                <a:gd name="T1" fmla="*/ 0 h 42"/>
                <a:gd name="T2" fmla="*/ 526 w 111"/>
                <a:gd name="T3" fmla="*/ 43 h 42"/>
                <a:gd name="T4" fmla="*/ 515 w 111"/>
                <a:gd name="T5" fmla="*/ 55 h 42"/>
                <a:gd name="T6" fmla="*/ 513 w 111"/>
                <a:gd name="T7" fmla="*/ 69 h 42"/>
                <a:gd name="T8" fmla="*/ 500 w 111"/>
                <a:gd name="T9" fmla="*/ 79 h 42"/>
                <a:gd name="T10" fmla="*/ 491 w 111"/>
                <a:gd name="T11" fmla="*/ 94 h 42"/>
                <a:gd name="T12" fmla="*/ 478 w 111"/>
                <a:gd name="T13" fmla="*/ 102 h 42"/>
                <a:gd name="T14" fmla="*/ 463 w 111"/>
                <a:gd name="T15" fmla="*/ 107 h 42"/>
                <a:gd name="T16" fmla="*/ 449 w 111"/>
                <a:gd name="T17" fmla="*/ 114 h 42"/>
                <a:gd name="T18" fmla="*/ 432 w 111"/>
                <a:gd name="T19" fmla="*/ 120 h 42"/>
                <a:gd name="T20" fmla="*/ 419 w 111"/>
                <a:gd name="T21" fmla="*/ 120 h 42"/>
                <a:gd name="T22" fmla="*/ 395 w 111"/>
                <a:gd name="T23" fmla="*/ 128 h 42"/>
                <a:gd name="T24" fmla="*/ 376 w 111"/>
                <a:gd name="T25" fmla="*/ 128 h 42"/>
                <a:gd name="T26" fmla="*/ 360 w 111"/>
                <a:gd name="T27" fmla="*/ 128 h 42"/>
                <a:gd name="T28" fmla="*/ 337 w 111"/>
                <a:gd name="T29" fmla="*/ 128 h 42"/>
                <a:gd name="T30" fmla="*/ 319 w 111"/>
                <a:gd name="T31" fmla="*/ 128 h 42"/>
                <a:gd name="T32" fmla="*/ 300 w 111"/>
                <a:gd name="T33" fmla="*/ 128 h 42"/>
                <a:gd name="T34" fmla="*/ 283 w 111"/>
                <a:gd name="T35" fmla="*/ 123 h 42"/>
                <a:gd name="T36" fmla="*/ 256 w 111"/>
                <a:gd name="T37" fmla="*/ 120 h 42"/>
                <a:gd name="T38" fmla="*/ 234 w 111"/>
                <a:gd name="T39" fmla="*/ 120 h 42"/>
                <a:gd name="T40" fmla="*/ 215 w 111"/>
                <a:gd name="T41" fmla="*/ 118 h 42"/>
                <a:gd name="T42" fmla="*/ 194 w 111"/>
                <a:gd name="T43" fmla="*/ 114 h 42"/>
                <a:gd name="T44" fmla="*/ 171 w 111"/>
                <a:gd name="T45" fmla="*/ 114 h 42"/>
                <a:gd name="T46" fmla="*/ 146 w 111"/>
                <a:gd name="T47" fmla="*/ 110 h 42"/>
                <a:gd name="T48" fmla="*/ 130 w 111"/>
                <a:gd name="T49" fmla="*/ 107 h 42"/>
                <a:gd name="T50" fmla="*/ 105 w 111"/>
                <a:gd name="T51" fmla="*/ 107 h 42"/>
                <a:gd name="T52" fmla="*/ 88 w 111"/>
                <a:gd name="T53" fmla="*/ 107 h 42"/>
                <a:gd name="T54" fmla="*/ 66 w 111"/>
                <a:gd name="T55" fmla="*/ 107 h 42"/>
                <a:gd name="T56" fmla="*/ 48 w 111"/>
                <a:gd name="T57" fmla="*/ 107 h 42"/>
                <a:gd name="T58" fmla="*/ 29 w 111"/>
                <a:gd name="T59" fmla="*/ 110 h 42"/>
                <a:gd name="T60" fmla="*/ 18 w 111"/>
                <a:gd name="T61" fmla="*/ 114 h 42"/>
                <a:gd name="T62" fmla="*/ 0 w 111"/>
                <a:gd name="T63" fmla="*/ 118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2">
                  <a:moveTo>
                    <a:pt x="110" y="0"/>
                  </a:moveTo>
                  <a:lnTo>
                    <a:pt x="108" y="13"/>
                  </a:lnTo>
                  <a:lnTo>
                    <a:pt x="107" y="18"/>
                  </a:lnTo>
                  <a:lnTo>
                    <a:pt x="105" y="22"/>
                  </a:lnTo>
                  <a:lnTo>
                    <a:pt x="103" y="26"/>
                  </a:lnTo>
                  <a:lnTo>
                    <a:pt x="101" y="30"/>
                  </a:lnTo>
                  <a:lnTo>
                    <a:pt x="98" y="33"/>
                  </a:lnTo>
                  <a:lnTo>
                    <a:pt x="96" y="35"/>
                  </a:lnTo>
                  <a:lnTo>
                    <a:pt x="92" y="37"/>
                  </a:lnTo>
                  <a:lnTo>
                    <a:pt x="89" y="39"/>
                  </a:lnTo>
                  <a:lnTo>
                    <a:pt x="86" y="39"/>
                  </a:lnTo>
                  <a:lnTo>
                    <a:pt x="82" y="41"/>
                  </a:lnTo>
                  <a:lnTo>
                    <a:pt x="78" y="41"/>
                  </a:lnTo>
                  <a:lnTo>
                    <a:pt x="74" y="41"/>
                  </a:lnTo>
                  <a:lnTo>
                    <a:pt x="70" y="41"/>
                  </a:lnTo>
                  <a:lnTo>
                    <a:pt x="66" y="41"/>
                  </a:lnTo>
                  <a:lnTo>
                    <a:pt x="62" y="41"/>
                  </a:lnTo>
                  <a:lnTo>
                    <a:pt x="58" y="40"/>
                  </a:lnTo>
                  <a:lnTo>
                    <a:pt x="53" y="39"/>
                  </a:lnTo>
                  <a:lnTo>
                    <a:pt x="49" y="39"/>
                  </a:lnTo>
                  <a:lnTo>
                    <a:pt x="44" y="38"/>
                  </a:lnTo>
                  <a:lnTo>
                    <a:pt x="40" y="37"/>
                  </a:lnTo>
                  <a:lnTo>
                    <a:pt x="36" y="37"/>
                  </a:lnTo>
                  <a:lnTo>
                    <a:pt x="31" y="36"/>
                  </a:lnTo>
                  <a:lnTo>
                    <a:pt x="27" y="35"/>
                  </a:lnTo>
                  <a:lnTo>
                    <a:pt x="22" y="35"/>
                  </a:lnTo>
                  <a:lnTo>
                    <a:pt x="18" y="35"/>
                  </a:lnTo>
                  <a:lnTo>
                    <a:pt x="14" y="35"/>
                  </a:lnTo>
                  <a:lnTo>
                    <a:pt x="10" y="35"/>
                  </a:lnTo>
                  <a:lnTo>
                    <a:pt x="6" y="36"/>
                  </a:lnTo>
                  <a:lnTo>
                    <a:pt x="3" y="37"/>
                  </a:lnTo>
                  <a:lnTo>
                    <a:pt x="0" y="38"/>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39" name="Freeform 74"/>
            <p:cNvSpPr>
              <a:spLocks/>
            </p:cNvSpPr>
            <p:nvPr/>
          </p:nvSpPr>
          <p:spPr bwMode="auto">
            <a:xfrm>
              <a:off x="4770" y="3366"/>
              <a:ext cx="446" cy="216"/>
            </a:xfrm>
            <a:custGeom>
              <a:avLst/>
              <a:gdLst>
                <a:gd name="T0" fmla="*/ 0 w 381"/>
                <a:gd name="T1" fmla="*/ 0 h 192"/>
                <a:gd name="T2" fmla="*/ 34 w 381"/>
                <a:gd name="T3" fmla="*/ 99 h 192"/>
                <a:gd name="T4" fmla="*/ 64 w 381"/>
                <a:gd name="T5" fmla="*/ 141 h 192"/>
                <a:gd name="T6" fmla="*/ 95 w 381"/>
                <a:gd name="T7" fmla="*/ 179 h 192"/>
                <a:gd name="T8" fmla="*/ 139 w 381"/>
                <a:gd name="T9" fmla="*/ 213 h 192"/>
                <a:gd name="T10" fmla="*/ 178 w 381"/>
                <a:gd name="T11" fmla="*/ 241 h 192"/>
                <a:gd name="T12" fmla="*/ 227 w 381"/>
                <a:gd name="T13" fmla="*/ 271 h 192"/>
                <a:gd name="T14" fmla="*/ 283 w 381"/>
                <a:gd name="T15" fmla="*/ 293 h 192"/>
                <a:gd name="T16" fmla="*/ 337 w 381"/>
                <a:gd name="T17" fmla="*/ 315 h 192"/>
                <a:gd name="T18" fmla="*/ 394 w 381"/>
                <a:gd name="T19" fmla="*/ 331 h 192"/>
                <a:gd name="T20" fmla="*/ 461 w 381"/>
                <a:gd name="T21" fmla="*/ 351 h 192"/>
                <a:gd name="T22" fmla="*/ 529 w 381"/>
                <a:gd name="T23" fmla="*/ 366 h 192"/>
                <a:gd name="T24" fmla="*/ 596 w 381"/>
                <a:gd name="T25" fmla="*/ 376 h 192"/>
                <a:gd name="T26" fmla="*/ 668 w 381"/>
                <a:gd name="T27" fmla="*/ 388 h 192"/>
                <a:gd name="T28" fmla="*/ 740 w 381"/>
                <a:gd name="T29" fmla="*/ 398 h 192"/>
                <a:gd name="T30" fmla="*/ 812 w 381"/>
                <a:gd name="T31" fmla="*/ 412 h 192"/>
                <a:gd name="T32" fmla="*/ 886 w 381"/>
                <a:gd name="T33" fmla="*/ 417 h 192"/>
                <a:gd name="T34" fmla="*/ 966 w 381"/>
                <a:gd name="T35" fmla="*/ 422 h 192"/>
                <a:gd name="T36" fmla="*/ 1037 w 381"/>
                <a:gd name="T37" fmla="*/ 434 h 192"/>
                <a:gd name="T38" fmla="*/ 1110 w 381"/>
                <a:gd name="T39" fmla="*/ 437 h 192"/>
                <a:gd name="T40" fmla="*/ 1181 w 381"/>
                <a:gd name="T41" fmla="*/ 444 h 192"/>
                <a:gd name="T42" fmla="*/ 1254 w 381"/>
                <a:gd name="T43" fmla="*/ 457 h 192"/>
                <a:gd name="T44" fmla="*/ 1325 w 381"/>
                <a:gd name="T45" fmla="*/ 466 h 192"/>
                <a:gd name="T46" fmla="*/ 1390 w 381"/>
                <a:gd name="T47" fmla="*/ 475 h 192"/>
                <a:gd name="T48" fmla="*/ 1461 w 381"/>
                <a:gd name="T49" fmla="*/ 487 h 192"/>
                <a:gd name="T50" fmla="*/ 1525 w 381"/>
                <a:gd name="T51" fmla="*/ 498 h 192"/>
                <a:gd name="T52" fmla="*/ 1587 w 381"/>
                <a:gd name="T53" fmla="*/ 514 h 192"/>
                <a:gd name="T54" fmla="*/ 1645 w 381"/>
                <a:gd name="T55" fmla="*/ 530 h 192"/>
                <a:gd name="T56" fmla="*/ 1695 w 381"/>
                <a:gd name="T57" fmla="*/ 549 h 192"/>
                <a:gd name="T58" fmla="*/ 1750 w 381"/>
                <a:gd name="T59" fmla="*/ 570 h 192"/>
                <a:gd name="T60" fmla="*/ 1793 w 381"/>
                <a:gd name="T61" fmla="*/ 596 h 192"/>
                <a:gd name="T62" fmla="*/ 1839 w 381"/>
                <a:gd name="T63" fmla="*/ 619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1" h="192">
                  <a:moveTo>
                    <a:pt x="0" y="0"/>
                  </a:moveTo>
                  <a:lnTo>
                    <a:pt x="7" y="30"/>
                  </a:lnTo>
                  <a:lnTo>
                    <a:pt x="13" y="43"/>
                  </a:lnTo>
                  <a:lnTo>
                    <a:pt x="20" y="54"/>
                  </a:lnTo>
                  <a:lnTo>
                    <a:pt x="28" y="65"/>
                  </a:lnTo>
                  <a:lnTo>
                    <a:pt x="37" y="74"/>
                  </a:lnTo>
                  <a:lnTo>
                    <a:pt x="47" y="83"/>
                  </a:lnTo>
                  <a:lnTo>
                    <a:pt x="58" y="90"/>
                  </a:lnTo>
                  <a:lnTo>
                    <a:pt x="70" y="97"/>
                  </a:lnTo>
                  <a:lnTo>
                    <a:pt x="82" y="102"/>
                  </a:lnTo>
                  <a:lnTo>
                    <a:pt x="96" y="108"/>
                  </a:lnTo>
                  <a:lnTo>
                    <a:pt x="109" y="112"/>
                  </a:lnTo>
                  <a:lnTo>
                    <a:pt x="123" y="116"/>
                  </a:lnTo>
                  <a:lnTo>
                    <a:pt x="138" y="120"/>
                  </a:lnTo>
                  <a:lnTo>
                    <a:pt x="153" y="123"/>
                  </a:lnTo>
                  <a:lnTo>
                    <a:pt x="168" y="126"/>
                  </a:lnTo>
                  <a:lnTo>
                    <a:pt x="183" y="128"/>
                  </a:lnTo>
                  <a:lnTo>
                    <a:pt x="199" y="130"/>
                  </a:lnTo>
                  <a:lnTo>
                    <a:pt x="214" y="133"/>
                  </a:lnTo>
                  <a:lnTo>
                    <a:pt x="229" y="135"/>
                  </a:lnTo>
                  <a:lnTo>
                    <a:pt x="244" y="137"/>
                  </a:lnTo>
                  <a:lnTo>
                    <a:pt x="260" y="140"/>
                  </a:lnTo>
                  <a:lnTo>
                    <a:pt x="274" y="143"/>
                  </a:lnTo>
                  <a:lnTo>
                    <a:pt x="288" y="146"/>
                  </a:lnTo>
                  <a:lnTo>
                    <a:pt x="302" y="149"/>
                  </a:lnTo>
                  <a:lnTo>
                    <a:pt x="316" y="153"/>
                  </a:lnTo>
                  <a:lnTo>
                    <a:pt x="328" y="158"/>
                  </a:lnTo>
                  <a:lnTo>
                    <a:pt x="340" y="163"/>
                  </a:lnTo>
                  <a:lnTo>
                    <a:pt x="351" y="169"/>
                  </a:lnTo>
                  <a:lnTo>
                    <a:pt x="362" y="175"/>
                  </a:lnTo>
                  <a:lnTo>
                    <a:pt x="371" y="183"/>
                  </a:lnTo>
                  <a:lnTo>
                    <a:pt x="380" y="191"/>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0" name="Freeform 75"/>
            <p:cNvSpPr>
              <a:spLocks/>
            </p:cNvSpPr>
            <p:nvPr/>
          </p:nvSpPr>
          <p:spPr bwMode="auto">
            <a:xfrm>
              <a:off x="5205" y="3571"/>
              <a:ext cx="381" cy="410"/>
            </a:xfrm>
            <a:custGeom>
              <a:avLst/>
              <a:gdLst>
                <a:gd name="T0" fmla="*/ 0 w 325"/>
                <a:gd name="T1" fmla="*/ 0 h 363"/>
                <a:gd name="T2" fmla="*/ 88 w 325"/>
                <a:gd name="T3" fmla="*/ 70 h 363"/>
                <a:gd name="T4" fmla="*/ 138 w 325"/>
                <a:gd name="T5" fmla="*/ 110 h 363"/>
                <a:gd name="T6" fmla="*/ 190 w 325"/>
                <a:gd name="T7" fmla="*/ 141 h 363"/>
                <a:gd name="T8" fmla="*/ 233 w 325"/>
                <a:gd name="T9" fmla="*/ 178 h 363"/>
                <a:gd name="T10" fmla="*/ 285 w 325"/>
                <a:gd name="T11" fmla="*/ 211 h 363"/>
                <a:gd name="T12" fmla="*/ 336 w 325"/>
                <a:gd name="T13" fmla="*/ 246 h 363"/>
                <a:gd name="T14" fmla="*/ 392 w 325"/>
                <a:gd name="T15" fmla="*/ 285 h 363"/>
                <a:gd name="T16" fmla="*/ 448 w 325"/>
                <a:gd name="T17" fmla="*/ 314 h 363"/>
                <a:gd name="T18" fmla="*/ 505 w 325"/>
                <a:gd name="T19" fmla="*/ 347 h 363"/>
                <a:gd name="T20" fmla="*/ 560 w 325"/>
                <a:gd name="T21" fmla="*/ 385 h 363"/>
                <a:gd name="T22" fmla="*/ 620 w 325"/>
                <a:gd name="T23" fmla="*/ 416 h 363"/>
                <a:gd name="T24" fmla="*/ 676 w 325"/>
                <a:gd name="T25" fmla="*/ 453 h 363"/>
                <a:gd name="T26" fmla="*/ 729 w 325"/>
                <a:gd name="T27" fmla="*/ 487 h 363"/>
                <a:gd name="T28" fmla="*/ 784 w 325"/>
                <a:gd name="T29" fmla="*/ 524 h 363"/>
                <a:gd name="T30" fmla="*/ 845 w 325"/>
                <a:gd name="T31" fmla="*/ 555 h 363"/>
                <a:gd name="T32" fmla="*/ 902 w 325"/>
                <a:gd name="T33" fmla="*/ 593 h 363"/>
                <a:gd name="T34" fmla="*/ 954 w 325"/>
                <a:gd name="T35" fmla="*/ 628 h 363"/>
                <a:gd name="T36" fmla="*/ 1011 w 325"/>
                <a:gd name="T37" fmla="*/ 663 h 363"/>
                <a:gd name="T38" fmla="*/ 1062 w 325"/>
                <a:gd name="T39" fmla="*/ 701 h 363"/>
                <a:gd name="T40" fmla="*/ 1116 w 325"/>
                <a:gd name="T41" fmla="*/ 739 h 363"/>
                <a:gd name="T42" fmla="*/ 1165 w 325"/>
                <a:gd name="T43" fmla="*/ 779 h 363"/>
                <a:gd name="T44" fmla="*/ 1219 w 325"/>
                <a:gd name="T45" fmla="*/ 815 h 363"/>
                <a:gd name="T46" fmla="*/ 1270 w 325"/>
                <a:gd name="T47" fmla="*/ 856 h 363"/>
                <a:gd name="T48" fmla="*/ 1311 w 325"/>
                <a:gd name="T49" fmla="*/ 898 h 363"/>
                <a:gd name="T50" fmla="*/ 1362 w 325"/>
                <a:gd name="T51" fmla="*/ 943 h 363"/>
                <a:gd name="T52" fmla="*/ 1402 w 325"/>
                <a:gd name="T53" fmla="*/ 989 h 363"/>
                <a:gd name="T54" fmla="*/ 1449 w 325"/>
                <a:gd name="T55" fmla="*/ 1031 h 363"/>
                <a:gd name="T56" fmla="*/ 1486 w 325"/>
                <a:gd name="T57" fmla="*/ 1071 h 363"/>
                <a:gd name="T58" fmla="*/ 1525 w 325"/>
                <a:gd name="T59" fmla="*/ 1123 h 363"/>
                <a:gd name="T60" fmla="*/ 1556 w 325"/>
                <a:gd name="T61" fmla="*/ 1172 h 363"/>
                <a:gd name="T62" fmla="*/ 1588 w 325"/>
                <a:gd name="T63" fmla="*/ 1223 h 3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363">
                  <a:moveTo>
                    <a:pt x="0" y="0"/>
                  </a:moveTo>
                  <a:lnTo>
                    <a:pt x="18" y="21"/>
                  </a:lnTo>
                  <a:lnTo>
                    <a:pt x="27" y="32"/>
                  </a:lnTo>
                  <a:lnTo>
                    <a:pt x="38" y="42"/>
                  </a:lnTo>
                  <a:lnTo>
                    <a:pt x="48" y="52"/>
                  </a:lnTo>
                  <a:lnTo>
                    <a:pt x="58" y="63"/>
                  </a:lnTo>
                  <a:lnTo>
                    <a:pt x="69" y="73"/>
                  </a:lnTo>
                  <a:lnTo>
                    <a:pt x="80" y="83"/>
                  </a:lnTo>
                  <a:lnTo>
                    <a:pt x="91" y="93"/>
                  </a:lnTo>
                  <a:lnTo>
                    <a:pt x="103" y="103"/>
                  </a:lnTo>
                  <a:lnTo>
                    <a:pt x="114" y="113"/>
                  </a:lnTo>
                  <a:lnTo>
                    <a:pt x="126" y="124"/>
                  </a:lnTo>
                  <a:lnTo>
                    <a:pt x="137" y="134"/>
                  </a:lnTo>
                  <a:lnTo>
                    <a:pt x="149" y="144"/>
                  </a:lnTo>
                  <a:lnTo>
                    <a:pt x="160" y="154"/>
                  </a:lnTo>
                  <a:lnTo>
                    <a:pt x="172" y="164"/>
                  </a:lnTo>
                  <a:lnTo>
                    <a:pt x="184" y="175"/>
                  </a:lnTo>
                  <a:lnTo>
                    <a:pt x="195" y="186"/>
                  </a:lnTo>
                  <a:lnTo>
                    <a:pt x="206" y="196"/>
                  </a:lnTo>
                  <a:lnTo>
                    <a:pt x="217" y="208"/>
                  </a:lnTo>
                  <a:lnTo>
                    <a:pt x="228" y="219"/>
                  </a:lnTo>
                  <a:lnTo>
                    <a:pt x="238" y="230"/>
                  </a:lnTo>
                  <a:lnTo>
                    <a:pt x="249" y="242"/>
                  </a:lnTo>
                  <a:lnTo>
                    <a:pt x="259" y="254"/>
                  </a:lnTo>
                  <a:lnTo>
                    <a:pt x="268" y="266"/>
                  </a:lnTo>
                  <a:lnTo>
                    <a:pt x="278" y="279"/>
                  </a:lnTo>
                  <a:lnTo>
                    <a:pt x="286" y="292"/>
                  </a:lnTo>
                  <a:lnTo>
                    <a:pt x="295" y="305"/>
                  </a:lnTo>
                  <a:lnTo>
                    <a:pt x="303" y="318"/>
                  </a:lnTo>
                  <a:lnTo>
                    <a:pt x="311" y="332"/>
                  </a:lnTo>
                  <a:lnTo>
                    <a:pt x="318" y="347"/>
                  </a:lnTo>
                  <a:lnTo>
                    <a:pt x="324" y="36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1" name="Line 76"/>
            <p:cNvSpPr>
              <a:spLocks noChangeShapeType="1"/>
            </p:cNvSpPr>
            <p:nvPr/>
          </p:nvSpPr>
          <p:spPr bwMode="auto">
            <a:xfrm>
              <a:off x="5473" y="3420"/>
              <a:ext cx="0" cy="43"/>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42" name="Freeform 77"/>
            <p:cNvSpPr>
              <a:spLocks/>
            </p:cNvSpPr>
            <p:nvPr/>
          </p:nvSpPr>
          <p:spPr bwMode="auto">
            <a:xfrm>
              <a:off x="3274" y="1360"/>
              <a:ext cx="205" cy="189"/>
            </a:xfrm>
            <a:custGeom>
              <a:avLst/>
              <a:gdLst>
                <a:gd name="T0" fmla="*/ 846 w 175"/>
                <a:gd name="T1" fmla="*/ 140 h 167"/>
                <a:gd name="T2" fmla="*/ 826 w 175"/>
                <a:gd name="T3" fmla="*/ 139 h 167"/>
                <a:gd name="T4" fmla="*/ 799 w 175"/>
                <a:gd name="T5" fmla="*/ 129 h 167"/>
                <a:gd name="T6" fmla="*/ 770 w 175"/>
                <a:gd name="T7" fmla="*/ 124 h 167"/>
                <a:gd name="T8" fmla="*/ 729 w 175"/>
                <a:gd name="T9" fmla="*/ 113 h 167"/>
                <a:gd name="T10" fmla="*/ 683 w 175"/>
                <a:gd name="T11" fmla="*/ 100 h 167"/>
                <a:gd name="T12" fmla="*/ 647 w 175"/>
                <a:gd name="T13" fmla="*/ 86 h 167"/>
                <a:gd name="T14" fmla="*/ 597 w 175"/>
                <a:gd name="T15" fmla="*/ 75 h 167"/>
                <a:gd name="T16" fmla="*/ 561 w 175"/>
                <a:gd name="T17" fmla="*/ 54 h 167"/>
                <a:gd name="T18" fmla="*/ 534 w 175"/>
                <a:gd name="T19" fmla="*/ 46 h 167"/>
                <a:gd name="T20" fmla="*/ 514 w 175"/>
                <a:gd name="T21" fmla="*/ 29 h 167"/>
                <a:gd name="T22" fmla="*/ 501 w 175"/>
                <a:gd name="T23" fmla="*/ 18 h 167"/>
                <a:gd name="T24" fmla="*/ 485 w 175"/>
                <a:gd name="T25" fmla="*/ 3 h 167"/>
                <a:gd name="T26" fmla="*/ 463 w 175"/>
                <a:gd name="T27" fmla="*/ 1 h 167"/>
                <a:gd name="T28" fmla="*/ 440 w 175"/>
                <a:gd name="T29" fmla="*/ 0 h 167"/>
                <a:gd name="T30" fmla="*/ 389 w 175"/>
                <a:gd name="T31" fmla="*/ 1 h 167"/>
                <a:gd name="T32" fmla="*/ 332 w 175"/>
                <a:gd name="T33" fmla="*/ 16 h 167"/>
                <a:gd name="T34" fmla="*/ 283 w 175"/>
                <a:gd name="T35" fmla="*/ 26 h 167"/>
                <a:gd name="T36" fmla="*/ 234 w 175"/>
                <a:gd name="T37" fmla="*/ 46 h 167"/>
                <a:gd name="T38" fmla="*/ 198 w 175"/>
                <a:gd name="T39" fmla="*/ 75 h 167"/>
                <a:gd name="T40" fmla="*/ 166 w 175"/>
                <a:gd name="T41" fmla="*/ 101 h 167"/>
                <a:gd name="T42" fmla="*/ 139 w 175"/>
                <a:gd name="T43" fmla="*/ 140 h 167"/>
                <a:gd name="T44" fmla="*/ 103 w 175"/>
                <a:gd name="T45" fmla="*/ 187 h 167"/>
                <a:gd name="T46" fmla="*/ 77 w 175"/>
                <a:gd name="T47" fmla="*/ 227 h 167"/>
                <a:gd name="T48" fmla="*/ 75 w 175"/>
                <a:gd name="T49" fmla="*/ 244 h 167"/>
                <a:gd name="T50" fmla="*/ 66 w 175"/>
                <a:gd name="T51" fmla="*/ 260 h 167"/>
                <a:gd name="T52" fmla="*/ 75 w 175"/>
                <a:gd name="T53" fmla="*/ 276 h 167"/>
                <a:gd name="T54" fmla="*/ 77 w 175"/>
                <a:gd name="T55" fmla="*/ 291 h 167"/>
                <a:gd name="T56" fmla="*/ 77 w 175"/>
                <a:gd name="T57" fmla="*/ 308 h 167"/>
                <a:gd name="T58" fmla="*/ 81 w 175"/>
                <a:gd name="T59" fmla="*/ 328 h 167"/>
                <a:gd name="T60" fmla="*/ 88 w 175"/>
                <a:gd name="T61" fmla="*/ 350 h 167"/>
                <a:gd name="T62" fmla="*/ 88 w 175"/>
                <a:gd name="T63" fmla="*/ 368 h 167"/>
                <a:gd name="T64" fmla="*/ 88 w 175"/>
                <a:gd name="T65" fmla="*/ 377 h 167"/>
                <a:gd name="T66" fmla="*/ 88 w 175"/>
                <a:gd name="T67" fmla="*/ 386 h 167"/>
                <a:gd name="T68" fmla="*/ 90 w 175"/>
                <a:gd name="T69" fmla="*/ 395 h 167"/>
                <a:gd name="T70" fmla="*/ 90 w 175"/>
                <a:gd name="T71" fmla="*/ 397 h 167"/>
                <a:gd name="T72" fmla="*/ 90 w 175"/>
                <a:gd name="T73" fmla="*/ 411 h 167"/>
                <a:gd name="T74" fmla="*/ 88 w 175"/>
                <a:gd name="T75" fmla="*/ 416 h 167"/>
                <a:gd name="T76" fmla="*/ 88 w 175"/>
                <a:gd name="T77" fmla="*/ 427 h 167"/>
                <a:gd name="T78" fmla="*/ 75 w 175"/>
                <a:gd name="T79" fmla="*/ 447 h 167"/>
                <a:gd name="T80" fmla="*/ 64 w 175"/>
                <a:gd name="T81" fmla="*/ 463 h 167"/>
                <a:gd name="T82" fmla="*/ 55 w 175"/>
                <a:gd name="T83" fmla="*/ 465 h 167"/>
                <a:gd name="T84" fmla="*/ 40 w 175"/>
                <a:gd name="T85" fmla="*/ 471 h 167"/>
                <a:gd name="T86" fmla="*/ 29 w 175"/>
                <a:gd name="T87" fmla="*/ 476 h 167"/>
                <a:gd name="T88" fmla="*/ 21 w 175"/>
                <a:gd name="T89" fmla="*/ 488 h 167"/>
                <a:gd name="T90" fmla="*/ 2 w 175"/>
                <a:gd name="T91" fmla="*/ 493 h 167"/>
                <a:gd name="T92" fmla="*/ 0 w 175"/>
                <a:gd name="T93" fmla="*/ 502 h 167"/>
                <a:gd name="T94" fmla="*/ 0 w 175"/>
                <a:gd name="T95" fmla="*/ 502 h 167"/>
                <a:gd name="T96" fmla="*/ 0 w 175"/>
                <a:gd name="T97" fmla="*/ 502 h 167"/>
                <a:gd name="T98" fmla="*/ 0 w 175"/>
                <a:gd name="T99" fmla="*/ 502 h 167"/>
                <a:gd name="T100" fmla="*/ 0 w 175"/>
                <a:gd name="T101" fmla="*/ 502 h 167"/>
                <a:gd name="T102" fmla="*/ 0 w 175"/>
                <a:gd name="T103" fmla="*/ 502 h 167"/>
                <a:gd name="T104" fmla="*/ 0 w 175"/>
                <a:gd name="T105" fmla="*/ 502 h 167"/>
                <a:gd name="T106" fmla="*/ 0 w 175"/>
                <a:gd name="T107" fmla="*/ 502 h 167"/>
                <a:gd name="T108" fmla="*/ 0 w 175"/>
                <a:gd name="T109" fmla="*/ 506 h 167"/>
                <a:gd name="T110" fmla="*/ 0 w 175"/>
                <a:gd name="T111" fmla="*/ 513 h 167"/>
                <a:gd name="T112" fmla="*/ 0 w 175"/>
                <a:gd name="T113" fmla="*/ 526 h 167"/>
                <a:gd name="T114" fmla="*/ 0 w 175"/>
                <a:gd name="T115" fmla="*/ 538 h 167"/>
                <a:gd name="T116" fmla="*/ 0 w 175"/>
                <a:gd name="T117" fmla="*/ 548 h 167"/>
                <a:gd name="T118" fmla="*/ 0 w 175"/>
                <a:gd name="T119" fmla="*/ 558 h 167"/>
                <a:gd name="T120" fmla="*/ 0 w 175"/>
                <a:gd name="T121" fmla="*/ 573 h 167"/>
                <a:gd name="T122" fmla="*/ 0 w 175"/>
                <a:gd name="T123" fmla="*/ 573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5" h="167">
                  <a:moveTo>
                    <a:pt x="174" y="42"/>
                  </a:moveTo>
                  <a:lnTo>
                    <a:pt x="174" y="41"/>
                  </a:lnTo>
                  <a:lnTo>
                    <a:pt x="173" y="41"/>
                  </a:lnTo>
                  <a:lnTo>
                    <a:pt x="172" y="41"/>
                  </a:lnTo>
                  <a:lnTo>
                    <a:pt x="171" y="40"/>
                  </a:lnTo>
                  <a:lnTo>
                    <a:pt x="170" y="40"/>
                  </a:lnTo>
                  <a:lnTo>
                    <a:pt x="168" y="40"/>
                  </a:lnTo>
                  <a:lnTo>
                    <a:pt x="167" y="39"/>
                  </a:lnTo>
                  <a:lnTo>
                    <a:pt x="166" y="39"/>
                  </a:lnTo>
                  <a:lnTo>
                    <a:pt x="164" y="38"/>
                  </a:lnTo>
                  <a:lnTo>
                    <a:pt x="163" y="37"/>
                  </a:lnTo>
                  <a:lnTo>
                    <a:pt x="161" y="37"/>
                  </a:lnTo>
                  <a:lnTo>
                    <a:pt x="160" y="36"/>
                  </a:lnTo>
                  <a:lnTo>
                    <a:pt x="158" y="36"/>
                  </a:lnTo>
                  <a:lnTo>
                    <a:pt x="156" y="35"/>
                  </a:lnTo>
                  <a:lnTo>
                    <a:pt x="154" y="34"/>
                  </a:lnTo>
                  <a:lnTo>
                    <a:pt x="152" y="33"/>
                  </a:lnTo>
                  <a:lnTo>
                    <a:pt x="150" y="33"/>
                  </a:lnTo>
                  <a:lnTo>
                    <a:pt x="148" y="32"/>
                  </a:lnTo>
                  <a:lnTo>
                    <a:pt x="145" y="31"/>
                  </a:lnTo>
                  <a:lnTo>
                    <a:pt x="143" y="30"/>
                  </a:lnTo>
                  <a:lnTo>
                    <a:pt x="141" y="29"/>
                  </a:lnTo>
                  <a:lnTo>
                    <a:pt x="139" y="28"/>
                  </a:lnTo>
                  <a:lnTo>
                    <a:pt x="136" y="27"/>
                  </a:lnTo>
                  <a:lnTo>
                    <a:pt x="134" y="26"/>
                  </a:lnTo>
                  <a:lnTo>
                    <a:pt x="132" y="25"/>
                  </a:lnTo>
                  <a:lnTo>
                    <a:pt x="129" y="24"/>
                  </a:lnTo>
                  <a:lnTo>
                    <a:pt x="127" y="23"/>
                  </a:lnTo>
                  <a:lnTo>
                    <a:pt x="124" y="22"/>
                  </a:lnTo>
                  <a:lnTo>
                    <a:pt x="122" y="21"/>
                  </a:lnTo>
                  <a:lnTo>
                    <a:pt x="119" y="19"/>
                  </a:lnTo>
                  <a:lnTo>
                    <a:pt x="118" y="18"/>
                  </a:lnTo>
                  <a:lnTo>
                    <a:pt x="116" y="17"/>
                  </a:lnTo>
                  <a:lnTo>
                    <a:pt x="115" y="16"/>
                  </a:lnTo>
                  <a:lnTo>
                    <a:pt x="114" y="15"/>
                  </a:lnTo>
                  <a:lnTo>
                    <a:pt x="112" y="14"/>
                  </a:lnTo>
                  <a:lnTo>
                    <a:pt x="111" y="13"/>
                  </a:lnTo>
                  <a:lnTo>
                    <a:pt x="110" y="13"/>
                  </a:lnTo>
                  <a:lnTo>
                    <a:pt x="109" y="11"/>
                  </a:lnTo>
                  <a:lnTo>
                    <a:pt x="108" y="11"/>
                  </a:lnTo>
                  <a:lnTo>
                    <a:pt x="107" y="10"/>
                  </a:lnTo>
                  <a:lnTo>
                    <a:pt x="106" y="9"/>
                  </a:lnTo>
                  <a:lnTo>
                    <a:pt x="106" y="8"/>
                  </a:lnTo>
                  <a:lnTo>
                    <a:pt x="105" y="7"/>
                  </a:lnTo>
                  <a:lnTo>
                    <a:pt x="104" y="6"/>
                  </a:lnTo>
                  <a:lnTo>
                    <a:pt x="103" y="5"/>
                  </a:lnTo>
                  <a:lnTo>
                    <a:pt x="102" y="5"/>
                  </a:lnTo>
                  <a:lnTo>
                    <a:pt x="101" y="4"/>
                  </a:lnTo>
                  <a:lnTo>
                    <a:pt x="100" y="3"/>
                  </a:lnTo>
                  <a:lnTo>
                    <a:pt x="99" y="2"/>
                  </a:lnTo>
                  <a:lnTo>
                    <a:pt x="98" y="1"/>
                  </a:lnTo>
                  <a:lnTo>
                    <a:pt x="97" y="1"/>
                  </a:lnTo>
                  <a:lnTo>
                    <a:pt x="96" y="1"/>
                  </a:lnTo>
                  <a:lnTo>
                    <a:pt x="95" y="0"/>
                  </a:lnTo>
                  <a:lnTo>
                    <a:pt x="94" y="0"/>
                  </a:lnTo>
                  <a:lnTo>
                    <a:pt x="92" y="0"/>
                  </a:lnTo>
                  <a:lnTo>
                    <a:pt x="91" y="0"/>
                  </a:lnTo>
                  <a:lnTo>
                    <a:pt x="90" y="0"/>
                  </a:lnTo>
                  <a:lnTo>
                    <a:pt x="88" y="0"/>
                  </a:lnTo>
                  <a:lnTo>
                    <a:pt x="87" y="0"/>
                  </a:lnTo>
                  <a:lnTo>
                    <a:pt x="80" y="1"/>
                  </a:lnTo>
                  <a:lnTo>
                    <a:pt x="77" y="1"/>
                  </a:lnTo>
                  <a:lnTo>
                    <a:pt x="74" y="2"/>
                  </a:lnTo>
                  <a:lnTo>
                    <a:pt x="71" y="3"/>
                  </a:lnTo>
                  <a:lnTo>
                    <a:pt x="68" y="4"/>
                  </a:lnTo>
                  <a:lnTo>
                    <a:pt x="66" y="5"/>
                  </a:lnTo>
                  <a:lnTo>
                    <a:pt x="63" y="5"/>
                  </a:lnTo>
                  <a:lnTo>
                    <a:pt x="60" y="7"/>
                  </a:lnTo>
                  <a:lnTo>
                    <a:pt x="58" y="8"/>
                  </a:lnTo>
                  <a:lnTo>
                    <a:pt x="56" y="9"/>
                  </a:lnTo>
                  <a:lnTo>
                    <a:pt x="54" y="11"/>
                  </a:lnTo>
                  <a:lnTo>
                    <a:pt x="51" y="12"/>
                  </a:lnTo>
                  <a:lnTo>
                    <a:pt x="49" y="13"/>
                  </a:lnTo>
                  <a:lnTo>
                    <a:pt x="47" y="15"/>
                  </a:lnTo>
                  <a:lnTo>
                    <a:pt x="45" y="17"/>
                  </a:lnTo>
                  <a:lnTo>
                    <a:pt x="43" y="19"/>
                  </a:lnTo>
                  <a:lnTo>
                    <a:pt x="41" y="21"/>
                  </a:lnTo>
                  <a:lnTo>
                    <a:pt x="39" y="23"/>
                  </a:lnTo>
                  <a:lnTo>
                    <a:pt x="38" y="25"/>
                  </a:lnTo>
                  <a:lnTo>
                    <a:pt x="36" y="28"/>
                  </a:lnTo>
                  <a:lnTo>
                    <a:pt x="34" y="30"/>
                  </a:lnTo>
                  <a:lnTo>
                    <a:pt x="32" y="33"/>
                  </a:lnTo>
                  <a:lnTo>
                    <a:pt x="31" y="35"/>
                  </a:lnTo>
                  <a:lnTo>
                    <a:pt x="29" y="38"/>
                  </a:lnTo>
                  <a:lnTo>
                    <a:pt x="28" y="41"/>
                  </a:lnTo>
                  <a:lnTo>
                    <a:pt x="26" y="44"/>
                  </a:lnTo>
                  <a:lnTo>
                    <a:pt x="24" y="48"/>
                  </a:lnTo>
                  <a:lnTo>
                    <a:pt x="22" y="51"/>
                  </a:lnTo>
                  <a:lnTo>
                    <a:pt x="21" y="55"/>
                  </a:lnTo>
                  <a:lnTo>
                    <a:pt x="19" y="58"/>
                  </a:lnTo>
                  <a:lnTo>
                    <a:pt x="18" y="62"/>
                  </a:lnTo>
                  <a:lnTo>
                    <a:pt x="17" y="65"/>
                  </a:lnTo>
                  <a:lnTo>
                    <a:pt x="16" y="66"/>
                  </a:lnTo>
                  <a:lnTo>
                    <a:pt x="16" y="68"/>
                  </a:lnTo>
                  <a:lnTo>
                    <a:pt x="15" y="69"/>
                  </a:lnTo>
                  <a:lnTo>
                    <a:pt x="15" y="70"/>
                  </a:lnTo>
                  <a:lnTo>
                    <a:pt x="15" y="71"/>
                  </a:lnTo>
                  <a:lnTo>
                    <a:pt x="15" y="73"/>
                  </a:lnTo>
                  <a:lnTo>
                    <a:pt x="14" y="75"/>
                  </a:lnTo>
                  <a:lnTo>
                    <a:pt x="14" y="76"/>
                  </a:lnTo>
                  <a:lnTo>
                    <a:pt x="15" y="77"/>
                  </a:lnTo>
                  <a:lnTo>
                    <a:pt x="15" y="78"/>
                  </a:lnTo>
                  <a:lnTo>
                    <a:pt x="15" y="79"/>
                  </a:lnTo>
                  <a:lnTo>
                    <a:pt x="15" y="80"/>
                  </a:lnTo>
                  <a:lnTo>
                    <a:pt x="15" y="81"/>
                  </a:lnTo>
                  <a:lnTo>
                    <a:pt x="15" y="82"/>
                  </a:lnTo>
                  <a:lnTo>
                    <a:pt x="16" y="83"/>
                  </a:lnTo>
                  <a:lnTo>
                    <a:pt x="16" y="85"/>
                  </a:lnTo>
                  <a:lnTo>
                    <a:pt x="16" y="86"/>
                  </a:lnTo>
                  <a:lnTo>
                    <a:pt x="16" y="87"/>
                  </a:lnTo>
                  <a:lnTo>
                    <a:pt x="16" y="88"/>
                  </a:lnTo>
                  <a:lnTo>
                    <a:pt x="16" y="89"/>
                  </a:lnTo>
                  <a:lnTo>
                    <a:pt x="17" y="91"/>
                  </a:lnTo>
                  <a:lnTo>
                    <a:pt x="17" y="92"/>
                  </a:lnTo>
                  <a:lnTo>
                    <a:pt x="17" y="93"/>
                  </a:lnTo>
                  <a:lnTo>
                    <a:pt x="17" y="95"/>
                  </a:lnTo>
                  <a:lnTo>
                    <a:pt x="18" y="97"/>
                  </a:lnTo>
                  <a:lnTo>
                    <a:pt x="18" y="98"/>
                  </a:lnTo>
                  <a:lnTo>
                    <a:pt x="18" y="100"/>
                  </a:lnTo>
                  <a:lnTo>
                    <a:pt x="18" y="102"/>
                  </a:lnTo>
                  <a:lnTo>
                    <a:pt x="18" y="104"/>
                  </a:lnTo>
                  <a:lnTo>
                    <a:pt x="18" y="105"/>
                  </a:lnTo>
                  <a:lnTo>
                    <a:pt x="18" y="106"/>
                  </a:lnTo>
                  <a:lnTo>
                    <a:pt x="18" y="107"/>
                  </a:lnTo>
                  <a:lnTo>
                    <a:pt x="18" y="108"/>
                  </a:lnTo>
                  <a:lnTo>
                    <a:pt x="18" y="109"/>
                  </a:lnTo>
                  <a:lnTo>
                    <a:pt x="18" y="110"/>
                  </a:lnTo>
                  <a:lnTo>
                    <a:pt x="18" y="111"/>
                  </a:lnTo>
                  <a:lnTo>
                    <a:pt x="18" y="112"/>
                  </a:lnTo>
                  <a:lnTo>
                    <a:pt x="18" y="113"/>
                  </a:lnTo>
                  <a:lnTo>
                    <a:pt x="19" y="113"/>
                  </a:lnTo>
                  <a:lnTo>
                    <a:pt x="19" y="114"/>
                  </a:lnTo>
                  <a:lnTo>
                    <a:pt x="19" y="115"/>
                  </a:lnTo>
                  <a:lnTo>
                    <a:pt x="19" y="116"/>
                  </a:lnTo>
                  <a:lnTo>
                    <a:pt x="19" y="117"/>
                  </a:lnTo>
                  <a:lnTo>
                    <a:pt x="19" y="118"/>
                  </a:lnTo>
                  <a:lnTo>
                    <a:pt x="19" y="119"/>
                  </a:lnTo>
                  <a:lnTo>
                    <a:pt x="19" y="120"/>
                  </a:lnTo>
                  <a:lnTo>
                    <a:pt x="18" y="121"/>
                  </a:lnTo>
                  <a:lnTo>
                    <a:pt x="18" y="122"/>
                  </a:lnTo>
                  <a:lnTo>
                    <a:pt x="18" y="123"/>
                  </a:lnTo>
                  <a:lnTo>
                    <a:pt x="18" y="124"/>
                  </a:lnTo>
                  <a:lnTo>
                    <a:pt x="17" y="126"/>
                  </a:lnTo>
                  <a:lnTo>
                    <a:pt x="16" y="127"/>
                  </a:lnTo>
                  <a:lnTo>
                    <a:pt x="16" y="128"/>
                  </a:lnTo>
                  <a:lnTo>
                    <a:pt x="15" y="129"/>
                  </a:lnTo>
                  <a:lnTo>
                    <a:pt x="15" y="130"/>
                  </a:lnTo>
                  <a:lnTo>
                    <a:pt x="14" y="131"/>
                  </a:lnTo>
                  <a:lnTo>
                    <a:pt x="14" y="132"/>
                  </a:lnTo>
                  <a:lnTo>
                    <a:pt x="13" y="133"/>
                  </a:lnTo>
                  <a:lnTo>
                    <a:pt x="12" y="133"/>
                  </a:lnTo>
                  <a:lnTo>
                    <a:pt x="12" y="134"/>
                  </a:lnTo>
                  <a:lnTo>
                    <a:pt x="11" y="135"/>
                  </a:lnTo>
                  <a:lnTo>
                    <a:pt x="10" y="136"/>
                  </a:lnTo>
                  <a:lnTo>
                    <a:pt x="9" y="137"/>
                  </a:lnTo>
                  <a:lnTo>
                    <a:pt x="8" y="137"/>
                  </a:lnTo>
                  <a:lnTo>
                    <a:pt x="8" y="138"/>
                  </a:lnTo>
                  <a:lnTo>
                    <a:pt x="7" y="138"/>
                  </a:lnTo>
                  <a:lnTo>
                    <a:pt x="6" y="139"/>
                  </a:lnTo>
                  <a:lnTo>
                    <a:pt x="5" y="140"/>
                  </a:lnTo>
                  <a:lnTo>
                    <a:pt x="4" y="141"/>
                  </a:lnTo>
                  <a:lnTo>
                    <a:pt x="3" y="142"/>
                  </a:lnTo>
                  <a:lnTo>
                    <a:pt x="2" y="142"/>
                  </a:lnTo>
                  <a:lnTo>
                    <a:pt x="2" y="143"/>
                  </a:lnTo>
                  <a:lnTo>
                    <a:pt x="1" y="143"/>
                  </a:lnTo>
                  <a:lnTo>
                    <a:pt x="1" y="144"/>
                  </a:lnTo>
                  <a:lnTo>
                    <a:pt x="0" y="145"/>
                  </a:lnTo>
                  <a:lnTo>
                    <a:pt x="0" y="146"/>
                  </a:lnTo>
                  <a:lnTo>
                    <a:pt x="0" y="147"/>
                  </a:lnTo>
                  <a:lnTo>
                    <a:pt x="0" y="148"/>
                  </a:lnTo>
                  <a:lnTo>
                    <a:pt x="0" y="149"/>
                  </a:lnTo>
                  <a:lnTo>
                    <a:pt x="0" y="150"/>
                  </a:lnTo>
                  <a:lnTo>
                    <a:pt x="0" y="151"/>
                  </a:lnTo>
                  <a:lnTo>
                    <a:pt x="0" y="153"/>
                  </a:lnTo>
                  <a:lnTo>
                    <a:pt x="0" y="154"/>
                  </a:lnTo>
                  <a:lnTo>
                    <a:pt x="0" y="155"/>
                  </a:lnTo>
                  <a:lnTo>
                    <a:pt x="0" y="156"/>
                  </a:lnTo>
                  <a:lnTo>
                    <a:pt x="0" y="157"/>
                  </a:lnTo>
                  <a:lnTo>
                    <a:pt x="0" y="158"/>
                  </a:lnTo>
                  <a:lnTo>
                    <a:pt x="0" y="159"/>
                  </a:lnTo>
                  <a:lnTo>
                    <a:pt x="0" y="160"/>
                  </a:lnTo>
                  <a:lnTo>
                    <a:pt x="0" y="161"/>
                  </a:lnTo>
                  <a:lnTo>
                    <a:pt x="0" y="162"/>
                  </a:lnTo>
                  <a:lnTo>
                    <a:pt x="0" y="163"/>
                  </a:lnTo>
                  <a:lnTo>
                    <a:pt x="0" y="164"/>
                  </a:lnTo>
                  <a:lnTo>
                    <a:pt x="0" y="165"/>
                  </a:lnTo>
                  <a:lnTo>
                    <a:pt x="0" y="1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3" name="Freeform 78"/>
            <p:cNvSpPr>
              <a:spLocks/>
            </p:cNvSpPr>
            <p:nvPr/>
          </p:nvSpPr>
          <p:spPr bwMode="auto">
            <a:xfrm>
              <a:off x="3050" y="1687"/>
              <a:ext cx="64" cy="305"/>
            </a:xfrm>
            <a:custGeom>
              <a:avLst/>
              <a:gdLst>
                <a:gd name="T0" fmla="*/ 240 w 55"/>
                <a:gd name="T1" fmla="*/ 2 h 271"/>
                <a:gd name="T2" fmla="*/ 225 w 55"/>
                <a:gd name="T3" fmla="*/ 26 h 271"/>
                <a:gd name="T4" fmla="*/ 213 w 55"/>
                <a:gd name="T5" fmla="*/ 53 h 271"/>
                <a:gd name="T6" fmla="*/ 192 w 55"/>
                <a:gd name="T7" fmla="*/ 87 h 271"/>
                <a:gd name="T8" fmla="*/ 171 w 55"/>
                <a:gd name="T9" fmla="*/ 125 h 271"/>
                <a:gd name="T10" fmla="*/ 143 w 55"/>
                <a:gd name="T11" fmla="*/ 162 h 271"/>
                <a:gd name="T12" fmla="*/ 135 w 55"/>
                <a:gd name="T13" fmla="*/ 183 h 271"/>
                <a:gd name="T14" fmla="*/ 122 w 55"/>
                <a:gd name="T15" fmla="*/ 205 h 271"/>
                <a:gd name="T16" fmla="*/ 108 w 55"/>
                <a:gd name="T17" fmla="*/ 226 h 271"/>
                <a:gd name="T18" fmla="*/ 93 w 55"/>
                <a:gd name="T19" fmla="*/ 253 h 271"/>
                <a:gd name="T20" fmla="*/ 76 w 55"/>
                <a:gd name="T21" fmla="*/ 293 h 271"/>
                <a:gd name="T22" fmla="*/ 56 w 55"/>
                <a:gd name="T23" fmla="*/ 315 h 271"/>
                <a:gd name="T24" fmla="*/ 35 w 55"/>
                <a:gd name="T25" fmla="*/ 334 h 271"/>
                <a:gd name="T26" fmla="*/ 22 w 55"/>
                <a:gd name="T27" fmla="*/ 355 h 271"/>
                <a:gd name="T28" fmla="*/ 3 w 55"/>
                <a:gd name="T29" fmla="*/ 385 h 271"/>
                <a:gd name="T30" fmla="*/ 0 w 55"/>
                <a:gd name="T31" fmla="*/ 420 h 271"/>
                <a:gd name="T32" fmla="*/ 0 w 55"/>
                <a:gd name="T33" fmla="*/ 445 h 271"/>
                <a:gd name="T34" fmla="*/ 0 w 55"/>
                <a:gd name="T35" fmla="*/ 467 h 271"/>
                <a:gd name="T36" fmla="*/ 0 w 55"/>
                <a:gd name="T37" fmla="*/ 487 h 271"/>
                <a:gd name="T38" fmla="*/ 1 w 55"/>
                <a:gd name="T39" fmla="*/ 513 h 271"/>
                <a:gd name="T40" fmla="*/ 2 w 55"/>
                <a:gd name="T41" fmla="*/ 547 h 271"/>
                <a:gd name="T42" fmla="*/ 2 w 55"/>
                <a:gd name="T43" fmla="*/ 555 h 271"/>
                <a:gd name="T44" fmla="*/ 2 w 55"/>
                <a:gd name="T45" fmla="*/ 569 h 271"/>
                <a:gd name="T46" fmla="*/ 2 w 55"/>
                <a:gd name="T47" fmla="*/ 577 h 271"/>
                <a:gd name="T48" fmla="*/ 2 w 55"/>
                <a:gd name="T49" fmla="*/ 592 h 271"/>
                <a:gd name="T50" fmla="*/ 2 w 55"/>
                <a:gd name="T51" fmla="*/ 603 h 271"/>
                <a:gd name="T52" fmla="*/ 2 w 55"/>
                <a:gd name="T53" fmla="*/ 625 h 271"/>
                <a:gd name="T54" fmla="*/ 2 w 55"/>
                <a:gd name="T55" fmla="*/ 640 h 271"/>
                <a:gd name="T56" fmla="*/ 2 w 55"/>
                <a:gd name="T57" fmla="*/ 651 h 271"/>
                <a:gd name="T58" fmla="*/ 2 w 55"/>
                <a:gd name="T59" fmla="*/ 661 h 271"/>
                <a:gd name="T60" fmla="*/ 2 w 55"/>
                <a:gd name="T61" fmla="*/ 674 h 271"/>
                <a:gd name="T62" fmla="*/ 2 w 55"/>
                <a:gd name="T63" fmla="*/ 675 h 271"/>
                <a:gd name="T64" fmla="*/ 2 w 55"/>
                <a:gd name="T65" fmla="*/ 675 h 271"/>
                <a:gd name="T66" fmla="*/ 2 w 55"/>
                <a:gd name="T67" fmla="*/ 675 h 271"/>
                <a:gd name="T68" fmla="*/ 2 w 55"/>
                <a:gd name="T69" fmla="*/ 675 h 271"/>
                <a:gd name="T70" fmla="*/ 2 w 55"/>
                <a:gd name="T71" fmla="*/ 675 h 271"/>
                <a:gd name="T72" fmla="*/ 1 w 55"/>
                <a:gd name="T73" fmla="*/ 679 h 271"/>
                <a:gd name="T74" fmla="*/ 1 w 55"/>
                <a:gd name="T75" fmla="*/ 693 h 271"/>
                <a:gd name="T76" fmla="*/ 0 w 55"/>
                <a:gd name="T77" fmla="*/ 703 h 271"/>
                <a:gd name="T78" fmla="*/ 0 w 55"/>
                <a:gd name="T79" fmla="*/ 717 h 271"/>
                <a:gd name="T80" fmla="*/ 1 w 55"/>
                <a:gd name="T81" fmla="*/ 733 h 271"/>
                <a:gd name="T82" fmla="*/ 3 w 55"/>
                <a:gd name="T83" fmla="*/ 764 h 271"/>
                <a:gd name="T84" fmla="*/ 19 w 55"/>
                <a:gd name="T85" fmla="*/ 797 h 271"/>
                <a:gd name="T86" fmla="*/ 26 w 55"/>
                <a:gd name="T87" fmla="*/ 822 h 271"/>
                <a:gd name="T88" fmla="*/ 41 w 55"/>
                <a:gd name="T89" fmla="*/ 844 h 271"/>
                <a:gd name="T90" fmla="*/ 65 w 55"/>
                <a:gd name="T91" fmla="*/ 861 h 271"/>
                <a:gd name="T92" fmla="*/ 90 w 55"/>
                <a:gd name="T93" fmla="*/ 879 h 271"/>
                <a:gd name="T94" fmla="*/ 108 w 55"/>
                <a:gd name="T95" fmla="*/ 879 h 271"/>
                <a:gd name="T96" fmla="*/ 122 w 55"/>
                <a:gd name="T97" fmla="*/ 879 h 271"/>
                <a:gd name="T98" fmla="*/ 138 w 55"/>
                <a:gd name="T99" fmla="*/ 879 h 271"/>
                <a:gd name="T100" fmla="*/ 157 w 55"/>
                <a:gd name="T101" fmla="*/ 878 h 271"/>
                <a:gd name="T102" fmla="*/ 165 w 55"/>
                <a:gd name="T103" fmla="*/ 878 h 271"/>
                <a:gd name="T104" fmla="*/ 165 w 55"/>
                <a:gd name="T105" fmla="*/ 878 h 271"/>
                <a:gd name="T106" fmla="*/ 165 w 55"/>
                <a:gd name="T107" fmla="*/ 878 h 271"/>
                <a:gd name="T108" fmla="*/ 165 w 55"/>
                <a:gd name="T109" fmla="*/ 878 h 271"/>
                <a:gd name="T110" fmla="*/ 165 w 55"/>
                <a:gd name="T111" fmla="*/ 878 h 271"/>
                <a:gd name="T112" fmla="*/ 165 w 55"/>
                <a:gd name="T113" fmla="*/ 878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 h="271">
                  <a:moveTo>
                    <a:pt x="54" y="0"/>
                  </a:moveTo>
                  <a:lnTo>
                    <a:pt x="53" y="0"/>
                  </a:lnTo>
                  <a:lnTo>
                    <a:pt x="53" y="1"/>
                  </a:lnTo>
                  <a:lnTo>
                    <a:pt x="53" y="2"/>
                  </a:lnTo>
                  <a:lnTo>
                    <a:pt x="52" y="2"/>
                  </a:lnTo>
                  <a:lnTo>
                    <a:pt x="52" y="3"/>
                  </a:lnTo>
                  <a:lnTo>
                    <a:pt x="52" y="4"/>
                  </a:lnTo>
                  <a:lnTo>
                    <a:pt x="52" y="5"/>
                  </a:lnTo>
                  <a:lnTo>
                    <a:pt x="51" y="6"/>
                  </a:lnTo>
                  <a:lnTo>
                    <a:pt x="50" y="7"/>
                  </a:lnTo>
                  <a:lnTo>
                    <a:pt x="50" y="8"/>
                  </a:lnTo>
                  <a:lnTo>
                    <a:pt x="50" y="9"/>
                  </a:lnTo>
                  <a:lnTo>
                    <a:pt x="49" y="10"/>
                  </a:lnTo>
                  <a:lnTo>
                    <a:pt x="48" y="12"/>
                  </a:lnTo>
                  <a:lnTo>
                    <a:pt x="48" y="13"/>
                  </a:lnTo>
                  <a:lnTo>
                    <a:pt x="47" y="15"/>
                  </a:lnTo>
                  <a:lnTo>
                    <a:pt x="47" y="16"/>
                  </a:lnTo>
                  <a:lnTo>
                    <a:pt x="46" y="18"/>
                  </a:lnTo>
                  <a:lnTo>
                    <a:pt x="45" y="20"/>
                  </a:lnTo>
                  <a:lnTo>
                    <a:pt x="44" y="21"/>
                  </a:lnTo>
                  <a:lnTo>
                    <a:pt x="44" y="23"/>
                  </a:lnTo>
                  <a:lnTo>
                    <a:pt x="43" y="25"/>
                  </a:lnTo>
                  <a:lnTo>
                    <a:pt x="42" y="26"/>
                  </a:lnTo>
                  <a:lnTo>
                    <a:pt x="42" y="28"/>
                  </a:lnTo>
                  <a:lnTo>
                    <a:pt x="41" y="30"/>
                  </a:lnTo>
                  <a:lnTo>
                    <a:pt x="40" y="32"/>
                  </a:lnTo>
                  <a:lnTo>
                    <a:pt x="39" y="34"/>
                  </a:lnTo>
                  <a:lnTo>
                    <a:pt x="38" y="36"/>
                  </a:lnTo>
                  <a:lnTo>
                    <a:pt x="38" y="38"/>
                  </a:lnTo>
                  <a:lnTo>
                    <a:pt x="37" y="40"/>
                  </a:lnTo>
                  <a:lnTo>
                    <a:pt x="36" y="42"/>
                  </a:lnTo>
                  <a:lnTo>
                    <a:pt x="34" y="45"/>
                  </a:lnTo>
                  <a:lnTo>
                    <a:pt x="34" y="47"/>
                  </a:lnTo>
                  <a:lnTo>
                    <a:pt x="33" y="48"/>
                  </a:lnTo>
                  <a:lnTo>
                    <a:pt x="32" y="50"/>
                  </a:lnTo>
                  <a:lnTo>
                    <a:pt x="32" y="51"/>
                  </a:lnTo>
                  <a:lnTo>
                    <a:pt x="31" y="52"/>
                  </a:lnTo>
                  <a:lnTo>
                    <a:pt x="30" y="54"/>
                  </a:lnTo>
                  <a:lnTo>
                    <a:pt x="30" y="55"/>
                  </a:lnTo>
                  <a:lnTo>
                    <a:pt x="30" y="56"/>
                  </a:lnTo>
                  <a:lnTo>
                    <a:pt x="29" y="57"/>
                  </a:lnTo>
                  <a:lnTo>
                    <a:pt x="29" y="58"/>
                  </a:lnTo>
                  <a:lnTo>
                    <a:pt x="28" y="59"/>
                  </a:lnTo>
                  <a:lnTo>
                    <a:pt x="28" y="60"/>
                  </a:lnTo>
                  <a:lnTo>
                    <a:pt x="28" y="61"/>
                  </a:lnTo>
                  <a:lnTo>
                    <a:pt x="27" y="62"/>
                  </a:lnTo>
                  <a:lnTo>
                    <a:pt x="27" y="63"/>
                  </a:lnTo>
                  <a:lnTo>
                    <a:pt x="26" y="64"/>
                  </a:lnTo>
                  <a:lnTo>
                    <a:pt x="26" y="65"/>
                  </a:lnTo>
                  <a:lnTo>
                    <a:pt x="25" y="66"/>
                  </a:lnTo>
                  <a:lnTo>
                    <a:pt x="25" y="67"/>
                  </a:lnTo>
                  <a:lnTo>
                    <a:pt x="24" y="68"/>
                  </a:lnTo>
                  <a:lnTo>
                    <a:pt x="24" y="69"/>
                  </a:lnTo>
                  <a:lnTo>
                    <a:pt x="24" y="70"/>
                  </a:lnTo>
                  <a:lnTo>
                    <a:pt x="23" y="72"/>
                  </a:lnTo>
                  <a:lnTo>
                    <a:pt x="22" y="73"/>
                  </a:lnTo>
                  <a:lnTo>
                    <a:pt x="22" y="74"/>
                  </a:lnTo>
                  <a:lnTo>
                    <a:pt x="21" y="76"/>
                  </a:lnTo>
                  <a:lnTo>
                    <a:pt x="21" y="77"/>
                  </a:lnTo>
                  <a:lnTo>
                    <a:pt x="20" y="79"/>
                  </a:lnTo>
                  <a:lnTo>
                    <a:pt x="19" y="81"/>
                  </a:lnTo>
                  <a:lnTo>
                    <a:pt x="19" y="83"/>
                  </a:lnTo>
                  <a:lnTo>
                    <a:pt x="17" y="86"/>
                  </a:lnTo>
                  <a:lnTo>
                    <a:pt x="16" y="88"/>
                  </a:lnTo>
                  <a:lnTo>
                    <a:pt x="16" y="90"/>
                  </a:lnTo>
                  <a:lnTo>
                    <a:pt x="15" y="91"/>
                  </a:lnTo>
                  <a:lnTo>
                    <a:pt x="14" y="92"/>
                  </a:lnTo>
                  <a:lnTo>
                    <a:pt x="13" y="94"/>
                  </a:lnTo>
                  <a:lnTo>
                    <a:pt x="13" y="95"/>
                  </a:lnTo>
                  <a:lnTo>
                    <a:pt x="12" y="96"/>
                  </a:lnTo>
                  <a:lnTo>
                    <a:pt x="12" y="97"/>
                  </a:lnTo>
                  <a:lnTo>
                    <a:pt x="11" y="98"/>
                  </a:lnTo>
                  <a:lnTo>
                    <a:pt x="10" y="99"/>
                  </a:lnTo>
                  <a:lnTo>
                    <a:pt x="10" y="100"/>
                  </a:lnTo>
                  <a:lnTo>
                    <a:pt x="9" y="101"/>
                  </a:lnTo>
                  <a:lnTo>
                    <a:pt x="9" y="102"/>
                  </a:lnTo>
                  <a:lnTo>
                    <a:pt x="8" y="103"/>
                  </a:lnTo>
                  <a:lnTo>
                    <a:pt x="8" y="104"/>
                  </a:lnTo>
                  <a:lnTo>
                    <a:pt x="7" y="105"/>
                  </a:lnTo>
                  <a:lnTo>
                    <a:pt x="7" y="106"/>
                  </a:lnTo>
                  <a:lnTo>
                    <a:pt x="6" y="107"/>
                  </a:lnTo>
                  <a:lnTo>
                    <a:pt x="6" y="108"/>
                  </a:lnTo>
                  <a:lnTo>
                    <a:pt x="5" y="109"/>
                  </a:lnTo>
                  <a:lnTo>
                    <a:pt x="5" y="110"/>
                  </a:lnTo>
                  <a:lnTo>
                    <a:pt x="4" y="111"/>
                  </a:lnTo>
                  <a:lnTo>
                    <a:pt x="4" y="112"/>
                  </a:lnTo>
                  <a:lnTo>
                    <a:pt x="4" y="114"/>
                  </a:lnTo>
                  <a:lnTo>
                    <a:pt x="3" y="115"/>
                  </a:lnTo>
                  <a:lnTo>
                    <a:pt x="3" y="117"/>
                  </a:lnTo>
                  <a:lnTo>
                    <a:pt x="2" y="118"/>
                  </a:lnTo>
                  <a:lnTo>
                    <a:pt x="2" y="120"/>
                  </a:lnTo>
                  <a:lnTo>
                    <a:pt x="2" y="122"/>
                  </a:lnTo>
                  <a:lnTo>
                    <a:pt x="2" y="124"/>
                  </a:lnTo>
                  <a:lnTo>
                    <a:pt x="1" y="128"/>
                  </a:lnTo>
                  <a:lnTo>
                    <a:pt x="0" y="129"/>
                  </a:lnTo>
                  <a:lnTo>
                    <a:pt x="0" y="131"/>
                  </a:lnTo>
                  <a:lnTo>
                    <a:pt x="0" y="132"/>
                  </a:lnTo>
                  <a:lnTo>
                    <a:pt x="0" y="133"/>
                  </a:lnTo>
                  <a:lnTo>
                    <a:pt x="0" y="134"/>
                  </a:lnTo>
                  <a:lnTo>
                    <a:pt x="0" y="136"/>
                  </a:lnTo>
                  <a:lnTo>
                    <a:pt x="0" y="137"/>
                  </a:lnTo>
                  <a:lnTo>
                    <a:pt x="0" y="138"/>
                  </a:lnTo>
                  <a:lnTo>
                    <a:pt x="0" y="139"/>
                  </a:lnTo>
                  <a:lnTo>
                    <a:pt x="0" y="140"/>
                  </a:lnTo>
                  <a:lnTo>
                    <a:pt x="0" y="141"/>
                  </a:lnTo>
                  <a:lnTo>
                    <a:pt x="0" y="142"/>
                  </a:lnTo>
                  <a:lnTo>
                    <a:pt x="0" y="143"/>
                  </a:lnTo>
                  <a:lnTo>
                    <a:pt x="0" y="144"/>
                  </a:lnTo>
                  <a:lnTo>
                    <a:pt x="0" y="145"/>
                  </a:lnTo>
                  <a:lnTo>
                    <a:pt x="0" y="146"/>
                  </a:lnTo>
                  <a:lnTo>
                    <a:pt x="0" y="147"/>
                  </a:lnTo>
                  <a:lnTo>
                    <a:pt x="0" y="148"/>
                  </a:lnTo>
                  <a:lnTo>
                    <a:pt x="0" y="149"/>
                  </a:lnTo>
                  <a:lnTo>
                    <a:pt x="0" y="150"/>
                  </a:lnTo>
                  <a:lnTo>
                    <a:pt x="1" y="152"/>
                  </a:lnTo>
                  <a:lnTo>
                    <a:pt x="1" y="153"/>
                  </a:lnTo>
                  <a:lnTo>
                    <a:pt x="1" y="154"/>
                  </a:lnTo>
                  <a:lnTo>
                    <a:pt x="1" y="156"/>
                  </a:lnTo>
                  <a:lnTo>
                    <a:pt x="1" y="157"/>
                  </a:lnTo>
                  <a:lnTo>
                    <a:pt x="1" y="158"/>
                  </a:lnTo>
                  <a:lnTo>
                    <a:pt x="1" y="160"/>
                  </a:lnTo>
                  <a:lnTo>
                    <a:pt x="1" y="162"/>
                  </a:lnTo>
                  <a:lnTo>
                    <a:pt x="1" y="164"/>
                  </a:lnTo>
                  <a:lnTo>
                    <a:pt x="2" y="166"/>
                  </a:lnTo>
                  <a:lnTo>
                    <a:pt x="2" y="167"/>
                  </a:lnTo>
                  <a:lnTo>
                    <a:pt x="2" y="168"/>
                  </a:lnTo>
                  <a:lnTo>
                    <a:pt x="2" y="169"/>
                  </a:lnTo>
                  <a:lnTo>
                    <a:pt x="2" y="170"/>
                  </a:lnTo>
                  <a:lnTo>
                    <a:pt x="2" y="171"/>
                  </a:lnTo>
                  <a:lnTo>
                    <a:pt x="2" y="172"/>
                  </a:lnTo>
                  <a:lnTo>
                    <a:pt x="2" y="173"/>
                  </a:lnTo>
                  <a:lnTo>
                    <a:pt x="2" y="174"/>
                  </a:lnTo>
                  <a:lnTo>
                    <a:pt x="2" y="175"/>
                  </a:lnTo>
                  <a:lnTo>
                    <a:pt x="2" y="176"/>
                  </a:lnTo>
                  <a:lnTo>
                    <a:pt x="2" y="177"/>
                  </a:lnTo>
                  <a:lnTo>
                    <a:pt x="2" y="178"/>
                  </a:lnTo>
                  <a:lnTo>
                    <a:pt x="2" y="179"/>
                  </a:lnTo>
                  <a:lnTo>
                    <a:pt x="2" y="180"/>
                  </a:lnTo>
                  <a:lnTo>
                    <a:pt x="2" y="181"/>
                  </a:lnTo>
                  <a:lnTo>
                    <a:pt x="2" y="182"/>
                  </a:lnTo>
                  <a:lnTo>
                    <a:pt x="2" y="183"/>
                  </a:lnTo>
                  <a:lnTo>
                    <a:pt x="2" y="184"/>
                  </a:lnTo>
                  <a:lnTo>
                    <a:pt x="2" y="185"/>
                  </a:lnTo>
                  <a:lnTo>
                    <a:pt x="2" y="186"/>
                  </a:lnTo>
                  <a:lnTo>
                    <a:pt x="2" y="188"/>
                  </a:lnTo>
                  <a:lnTo>
                    <a:pt x="2" y="190"/>
                  </a:lnTo>
                  <a:lnTo>
                    <a:pt x="2" y="191"/>
                  </a:lnTo>
                  <a:lnTo>
                    <a:pt x="2" y="192"/>
                  </a:lnTo>
                  <a:lnTo>
                    <a:pt x="2" y="193"/>
                  </a:lnTo>
                  <a:lnTo>
                    <a:pt x="2" y="194"/>
                  </a:lnTo>
                  <a:lnTo>
                    <a:pt x="2" y="195"/>
                  </a:lnTo>
                  <a:lnTo>
                    <a:pt x="2" y="196"/>
                  </a:lnTo>
                  <a:lnTo>
                    <a:pt x="2" y="197"/>
                  </a:lnTo>
                  <a:lnTo>
                    <a:pt x="2" y="198"/>
                  </a:lnTo>
                  <a:lnTo>
                    <a:pt x="2" y="199"/>
                  </a:lnTo>
                  <a:lnTo>
                    <a:pt x="2" y="200"/>
                  </a:lnTo>
                  <a:lnTo>
                    <a:pt x="2" y="201"/>
                  </a:lnTo>
                  <a:lnTo>
                    <a:pt x="2" y="202"/>
                  </a:lnTo>
                  <a:lnTo>
                    <a:pt x="2" y="203"/>
                  </a:lnTo>
                  <a:lnTo>
                    <a:pt x="2" y="204"/>
                  </a:lnTo>
                  <a:lnTo>
                    <a:pt x="2" y="205"/>
                  </a:lnTo>
                  <a:lnTo>
                    <a:pt x="2" y="206"/>
                  </a:lnTo>
                  <a:lnTo>
                    <a:pt x="2" y="207"/>
                  </a:lnTo>
                  <a:lnTo>
                    <a:pt x="1" y="208"/>
                  </a:lnTo>
                  <a:lnTo>
                    <a:pt x="1" y="209"/>
                  </a:lnTo>
                  <a:lnTo>
                    <a:pt x="1" y="210"/>
                  </a:lnTo>
                  <a:lnTo>
                    <a:pt x="1" y="211"/>
                  </a:lnTo>
                  <a:lnTo>
                    <a:pt x="1" y="212"/>
                  </a:lnTo>
                  <a:lnTo>
                    <a:pt x="1" y="213"/>
                  </a:lnTo>
                  <a:lnTo>
                    <a:pt x="1" y="214"/>
                  </a:lnTo>
                  <a:lnTo>
                    <a:pt x="1" y="215"/>
                  </a:lnTo>
                  <a:lnTo>
                    <a:pt x="0" y="216"/>
                  </a:lnTo>
                  <a:lnTo>
                    <a:pt x="0" y="217"/>
                  </a:lnTo>
                  <a:lnTo>
                    <a:pt x="0" y="218"/>
                  </a:lnTo>
                  <a:lnTo>
                    <a:pt x="0" y="219"/>
                  </a:lnTo>
                  <a:lnTo>
                    <a:pt x="0" y="220"/>
                  </a:lnTo>
                  <a:lnTo>
                    <a:pt x="0" y="221"/>
                  </a:lnTo>
                  <a:lnTo>
                    <a:pt x="0" y="222"/>
                  </a:lnTo>
                  <a:lnTo>
                    <a:pt x="1" y="222"/>
                  </a:lnTo>
                  <a:lnTo>
                    <a:pt x="1" y="223"/>
                  </a:lnTo>
                  <a:lnTo>
                    <a:pt x="1" y="224"/>
                  </a:lnTo>
                  <a:lnTo>
                    <a:pt x="1" y="225"/>
                  </a:lnTo>
                  <a:lnTo>
                    <a:pt x="1" y="226"/>
                  </a:lnTo>
                  <a:lnTo>
                    <a:pt x="2" y="228"/>
                  </a:lnTo>
                  <a:lnTo>
                    <a:pt x="2" y="231"/>
                  </a:lnTo>
                  <a:lnTo>
                    <a:pt x="2" y="233"/>
                  </a:lnTo>
                  <a:lnTo>
                    <a:pt x="3" y="235"/>
                  </a:lnTo>
                  <a:lnTo>
                    <a:pt x="3" y="237"/>
                  </a:lnTo>
                  <a:lnTo>
                    <a:pt x="3" y="238"/>
                  </a:lnTo>
                  <a:lnTo>
                    <a:pt x="4" y="240"/>
                  </a:lnTo>
                  <a:lnTo>
                    <a:pt x="4" y="242"/>
                  </a:lnTo>
                  <a:lnTo>
                    <a:pt x="4" y="243"/>
                  </a:lnTo>
                  <a:lnTo>
                    <a:pt x="4" y="244"/>
                  </a:lnTo>
                  <a:lnTo>
                    <a:pt x="4" y="246"/>
                  </a:lnTo>
                  <a:lnTo>
                    <a:pt x="5" y="247"/>
                  </a:lnTo>
                  <a:lnTo>
                    <a:pt x="5" y="248"/>
                  </a:lnTo>
                  <a:lnTo>
                    <a:pt x="5" y="250"/>
                  </a:lnTo>
                  <a:lnTo>
                    <a:pt x="6" y="251"/>
                  </a:lnTo>
                  <a:lnTo>
                    <a:pt x="6" y="252"/>
                  </a:lnTo>
                  <a:lnTo>
                    <a:pt x="6" y="253"/>
                  </a:lnTo>
                  <a:lnTo>
                    <a:pt x="7" y="254"/>
                  </a:lnTo>
                  <a:lnTo>
                    <a:pt x="7" y="256"/>
                  </a:lnTo>
                  <a:lnTo>
                    <a:pt x="8" y="257"/>
                  </a:lnTo>
                  <a:lnTo>
                    <a:pt x="8" y="258"/>
                  </a:lnTo>
                  <a:lnTo>
                    <a:pt x="9" y="259"/>
                  </a:lnTo>
                  <a:lnTo>
                    <a:pt x="10" y="260"/>
                  </a:lnTo>
                  <a:lnTo>
                    <a:pt x="10" y="261"/>
                  </a:lnTo>
                  <a:lnTo>
                    <a:pt x="11" y="262"/>
                  </a:lnTo>
                  <a:lnTo>
                    <a:pt x="12" y="263"/>
                  </a:lnTo>
                  <a:lnTo>
                    <a:pt x="13" y="264"/>
                  </a:lnTo>
                  <a:lnTo>
                    <a:pt x="14" y="265"/>
                  </a:lnTo>
                  <a:lnTo>
                    <a:pt x="15" y="266"/>
                  </a:lnTo>
                  <a:lnTo>
                    <a:pt x="16" y="267"/>
                  </a:lnTo>
                  <a:lnTo>
                    <a:pt x="17" y="268"/>
                  </a:lnTo>
                  <a:lnTo>
                    <a:pt x="19" y="269"/>
                  </a:lnTo>
                  <a:lnTo>
                    <a:pt x="20" y="269"/>
                  </a:lnTo>
                  <a:lnTo>
                    <a:pt x="20" y="270"/>
                  </a:lnTo>
                  <a:lnTo>
                    <a:pt x="21" y="270"/>
                  </a:lnTo>
                  <a:lnTo>
                    <a:pt x="22" y="270"/>
                  </a:lnTo>
                  <a:lnTo>
                    <a:pt x="23" y="270"/>
                  </a:lnTo>
                  <a:lnTo>
                    <a:pt x="24" y="270"/>
                  </a:lnTo>
                  <a:lnTo>
                    <a:pt x="25" y="270"/>
                  </a:lnTo>
                  <a:lnTo>
                    <a:pt x="26" y="270"/>
                  </a:lnTo>
                  <a:lnTo>
                    <a:pt x="27" y="270"/>
                  </a:lnTo>
                  <a:lnTo>
                    <a:pt x="28" y="270"/>
                  </a:lnTo>
                  <a:lnTo>
                    <a:pt x="29" y="270"/>
                  </a:lnTo>
                  <a:lnTo>
                    <a:pt x="30" y="270"/>
                  </a:lnTo>
                  <a:lnTo>
                    <a:pt x="31" y="270"/>
                  </a:lnTo>
                  <a:lnTo>
                    <a:pt x="32" y="269"/>
                  </a:lnTo>
                  <a:lnTo>
                    <a:pt x="33" y="269"/>
                  </a:lnTo>
                  <a:lnTo>
                    <a:pt x="34" y="269"/>
                  </a:lnTo>
                  <a:lnTo>
                    <a:pt x="35" y="269"/>
                  </a:lnTo>
                  <a:lnTo>
                    <a:pt x="36" y="26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4" name="Freeform 79"/>
            <p:cNvSpPr>
              <a:spLocks/>
            </p:cNvSpPr>
            <p:nvPr/>
          </p:nvSpPr>
          <p:spPr bwMode="auto">
            <a:xfrm>
              <a:off x="3024" y="2012"/>
              <a:ext cx="151" cy="562"/>
            </a:xfrm>
            <a:custGeom>
              <a:avLst/>
              <a:gdLst>
                <a:gd name="T0" fmla="*/ 272 w 129"/>
                <a:gd name="T1" fmla="*/ 1 h 498"/>
                <a:gd name="T2" fmla="*/ 243 w 129"/>
                <a:gd name="T3" fmla="*/ 0 h 498"/>
                <a:gd name="T4" fmla="*/ 214 w 129"/>
                <a:gd name="T5" fmla="*/ 0 h 498"/>
                <a:gd name="T6" fmla="*/ 171 w 129"/>
                <a:gd name="T7" fmla="*/ 16 h 498"/>
                <a:gd name="T8" fmla="*/ 144 w 129"/>
                <a:gd name="T9" fmla="*/ 26 h 498"/>
                <a:gd name="T10" fmla="*/ 130 w 129"/>
                <a:gd name="T11" fmla="*/ 43 h 498"/>
                <a:gd name="T12" fmla="*/ 119 w 129"/>
                <a:gd name="T13" fmla="*/ 76 h 498"/>
                <a:gd name="T14" fmla="*/ 95 w 129"/>
                <a:gd name="T15" fmla="*/ 115 h 498"/>
                <a:gd name="T16" fmla="*/ 105 w 129"/>
                <a:gd name="T17" fmla="*/ 147 h 498"/>
                <a:gd name="T18" fmla="*/ 111 w 129"/>
                <a:gd name="T19" fmla="*/ 187 h 498"/>
                <a:gd name="T20" fmla="*/ 119 w 129"/>
                <a:gd name="T21" fmla="*/ 228 h 498"/>
                <a:gd name="T22" fmla="*/ 119 w 129"/>
                <a:gd name="T23" fmla="*/ 244 h 498"/>
                <a:gd name="T24" fmla="*/ 119 w 129"/>
                <a:gd name="T25" fmla="*/ 260 h 498"/>
                <a:gd name="T26" fmla="*/ 119 w 129"/>
                <a:gd name="T27" fmla="*/ 288 h 498"/>
                <a:gd name="T28" fmla="*/ 119 w 129"/>
                <a:gd name="T29" fmla="*/ 308 h 498"/>
                <a:gd name="T30" fmla="*/ 119 w 129"/>
                <a:gd name="T31" fmla="*/ 324 h 498"/>
                <a:gd name="T32" fmla="*/ 119 w 129"/>
                <a:gd name="T33" fmla="*/ 343 h 498"/>
                <a:gd name="T34" fmla="*/ 95 w 129"/>
                <a:gd name="T35" fmla="*/ 388 h 498"/>
                <a:gd name="T36" fmla="*/ 75 w 129"/>
                <a:gd name="T37" fmla="*/ 416 h 498"/>
                <a:gd name="T38" fmla="*/ 48 w 129"/>
                <a:gd name="T39" fmla="*/ 447 h 498"/>
                <a:gd name="T40" fmla="*/ 25 w 129"/>
                <a:gd name="T41" fmla="*/ 513 h 498"/>
                <a:gd name="T42" fmla="*/ 21 w 129"/>
                <a:gd name="T43" fmla="*/ 569 h 498"/>
                <a:gd name="T44" fmla="*/ 25 w 129"/>
                <a:gd name="T45" fmla="*/ 616 h 498"/>
                <a:gd name="T46" fmla="*/ 29 w 129"/>
                <a:gd name="T47" fmla="*/ 674 h 498"/>
                <a:gd name="T48" fmla="*/ 29 w 129"/>
                <a:gd name="T49" fmla="*/ 720 h 498"/>
                <a:gd name="T50" fmla="*/ 29 w 129"/>
                <a:gd name="T51" fmla="*/ 730 h 498"/>
                <a:gd name="T52" fmla="*/ 29 w 129"/>
                <a:gd name="T53" fmla="*/ 745 h 498"/>
                <a:gd name="T54" fmla="*/ 29 w 129"/>
                <a:gd name="T55" fmla="*/ 780 h 498"/>
                <a:gd name="T56" fmla="*/ 29 w 129"/>
                <a:gd name="T57" fmla="*/ 793 h 498"/>
                <a:gd name="T58" fmla="*/ 29 w 129"/>
                <a:gd name="T59" fmla="*/ 813 h 498"/>
                <a:gd name="T60" fmla="*/ 29 w 129"/>
                <a:gd name="T61" fmla="*/ 832 h 498"/>
                <a:gd name="T62" fmla="*/ 21 w 129"/>
                <a:gd name="T63" fmla="*/ 907 h 498"/>
                <a:gd name="T64" fmla="*/ 1 w 129"/>
                <a:gd name="T65" fmla="*/ 964 h 498"/>
                <a:gd name="T66" fmla="*/ 2 w 129"/>
                <a:gd name="T67" fmla="*/ 1011 h 498"/>
                <a:gd name="T68" fmla="*/ 75 w 129"/>
                <a:gd name="T69" fmla="*/ 1071 h 498"/>
                <a:gd name="T70" fmla="*/ 171 w 129"/>
                <a:gd name="T71" fmla="*/ 1081 h 498"/>
                <a:gd name="T72" fmla="*/ 274 w 129"/>
                <a:gd name="T73" fmla="*/ 1071 h 498"/>
                <a:gd name="T74" fmla="*/ 366 w 129"/>
                <a:gd name="T75" fmla="*/ 1110 h 498"/>
                <a:gd name="T76" fmla="*/ 372 w 129"/>
                <a:gd name="T77" fmla="*/ 1127 h 498"/>
                <a:gd name="T78" fmla="*/ 366 w 129"/>
                <a:gd name="T79" fmla="*/ 1145 h 498"/>
                <a:gd name="T80" fmla="*/ 364 w 129"/>
                <a:gd name="T81" fmla="*/ 1171 h 498"/>
                <a:gd name="T82" fmla="*/ 376 w 129"/>
                <a:gd name="T83" fmla="*/ 1215 h 498"/>
                <a:gd name="T84" fmla="*/ 407 w 129"/>
                <a:gd name="T85" fmla="*/ 1249 h 498"/>
                <a:gd name="T86" fmla="*/ 428 w 129"/>
                <a:gd name="T87" fmla="*/ 1274 h 498"/>
                <a:gd name="T88" fmla="*/ 452 w 129"/>
                <a:gd name="T89" fmla="*/ 1329 h 498"/>
                <a:gd name="T90" fmla="*/ 453 w 129"/>
                <a:gd name="T91" fmla="*/ 1366 h 498"/>
                <a:gd name="T92" fmla="*/ 453 w 129"/>
                <a:gd name="T93" fmla="*/ 1399 h 498"/>
                <a:gd name="T94" fmla="*/ 452 w 129"/>
                <a:gd name="T95" fmla="*/ 1438 h 498"/>
                <a:gd name="T96" fmla="*/ 441 w 129"/>
                <a:gd name="T97" fmla="*/ 1476 h 498"/>
                <a:gd name="T98" fmla="*/ 441 w 129"/>
                <a:gd name="T99" fmla="*/ 1494 h 498"/>
                <a:gd name="T100" fmla="*/ 440 w 129"/>
                <a:gd name="T101" fmla="*/ 1509 h 498"/>
                <a:gd name="T102" fmla="*/ 453 w 129"/>
                <a:gd name="T103" fmla="*/ 1535 h 498"/>
                <a:gd name="T104" fmla="*/ 476 w 129"/>
                <a:gd name="T105" fmla="*/ 1556 h 498"/>
                <a:gd name="T106" fmla="*/ 492 w 129"/>
                <a:gd name="T107" fmla="*/ 1573 h 498"/>
                <a:gd name="T108" fmla="*/ 516 w 129"/>
                <a:gd name="T109" fmla="*/ 1591 h 498"/>
                <a:gd name="T110" fmla="*/ 561 w 129"/>
                <a:gd name="T111" fmla="*/ 1619 h 498"/>
                <a:gd name="T112" fmla="*/ 586 w 129"/>
                <a:gd name="T113" fmla="*/ 1643 h 498"/>
                <a:gd name="T114" fmla="*/ 604 w 129"/>
                <a:gd name="T115" fmla="*/ 1663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9" h="498">
                  <a:moveTo>
                    <a:pt x="58" y="2"/>
                  </a:moveTo>
                  <a:lnTo>
                    <a:pt x="58" y="1"/>
                  </a:lnTo>
                  <a:lnTo>
                    <a:pt x="57" y="1"/>
                  </a:lnTo>
                  <a:lnTo>
                    <a:pt x="56" y="1"/>
                  </a:lnTo>
                  <a:lnTo>
                    <a:pt x="55" y="0"/>
                  </a:lnTo>
                  <a:lnTo>
                    <a:pt x="54" y="0"/>
                  </a:lnTo>
                  <a:lnTo>
                    <a:pt x="53" y="0"/>
                  </a:lnTo>
                  <a:lnTo>
                    <a:pt x="52" y="0"/>
                  </a:lnTo>
                  <a:lnTo>
                    <a:pt x="51" y="0"/>
                  </a:lnTo>
                  <a:lnTo>
                    <a:pt x="50" y="0"/>
                  </a:lnTo>
                  <a:lnTo>
                    <a:pt x="49" y="0"/>
                  </a:lnTo>
                  <a:lnTo>
                    <a:pt x="48" y="0"/>
                  </a:lnTo>
                  <a:lnTo>
                    <a:pt x="47" y="0"/>
                  </a:lnTo>
                  <a:lnTo>
                    <a:pt x="46" y="0"/>
                  </a:lnTo>
                  <a:lnTo>
                    <a:pt x="45" y="0"/>
                  </a:lnTo>
                  <a:lnTo>
                    <a:pt x="44" y="0"/>
                  </a:lnTo>
                  <a:lnTo>
                    <a:pt x="43" y="0"/>
                  </a:lnTo>
                  <a:lnTo>
                    <a:pt x="42" y="1"/>
                  </a:lnTo>
                  <a:lnTo>
                    <a:pt x="41" y="1"/>
                  </a:lnTo>
                  <a:lnTo>
                    <a:pt x="41" y="2"/>
                  </a:lnTo>
                  <a:lnTo>
                    <a:pt x="39" y="2"/>
                  </a:lnTo>
                  <a:lnTo>
                    <a:pt x="38" y="3"/>
                  </a:lnTo>
                  <a:lnTo>
                    <a:pt x="37" y="3"/>
                  </a:lnTo>
                  <a:lnTo>
                    <a:pt x="36" y="4"/>
                  </a:lnTo>
                  <a:lnTo>
                    <a:pt x="35" y="4"/>
                  </a:lnTo>
                  <a:lnTo>
                    <a:pt x="34" y="5"/>
                  </a:lnTo>
                  <a:lnTo>
                    <a:pt x="33" y="6"/>
                  </a:lnTo>
                  <a:lnTo>
                    <a:pt x="32" y="6"/>
                  </a:lnTo>
                  <a:lnTo>
                    <a:pt x="32" y="7"/>
                  </a:lnTo>
                  <a:lnTo>
                    <a:pt x="31" y="7"/>
                  </a:lnTo>
                  <a:lnTo>
                    <a:pt x="30" y="8"/>
                  </a:lnTo>
                  <a:lnTo>
                    <a:pt x="30" y="9"/>
                  </a:lnTo>
                  <a:lnTo>
                    <a:pt x="29" y="9"/>
                  </a:lnTo>
                  <a:lnTo>
                    <a:pt x="29" y="10"/>
                  </a:lnTo>
                  <a:lnTo>
                    <a:pt x="28" y="10"/>
                  </a:lnTo>
                  <a:lnTo>
                    <a:pt x="28" y="11"/>
                  </a:lnTo>
                  <a:lnTo>
                    <a:pt x="28" y="12"/>
                  </a:lnTo>
                  <a:lnTo>
                    <a:pt x="27" y="12"/>
                  </a:lnTo>
                  <a:lnTo>
                    <a:pt x="27" y="13"/>
                  </a:lnTo>
                  <a:lnTo>
                    <a:pt x="26" y="14"/>
                  </a:lnTo>
                  <a:lnTo>
                    <a:pt x="26" y="15"/>
                  </a:lnTo>
                  <a:lnTo>
                    <a:pt x="26" y="16"/>
                  </a:lnTo>
                  <a:lnTo>
                    <a:pt x="25" y="16"/>
                  </a:lnTo>
                  <a:lnTo>
                    <a:pt x="25" y="18"/>
                  </a:lnTo>
                  <a:lnTo>
                    <a:pt x="24" y="18"/>
                  </a:lnTo>
                  <a:lnTo>
                    <a:pt x="24" y="20"/>
                  </a:lnTo>
                  <a:lnTo>
                    <a:pt x="24" y="21"/>
                  </a:lnTo>
                  <a:lnTo>
                    <a:pt x="24" y="22"/>
                  </a:lnTo>
                  <a:lnTo>
                    <a:pt x="22" y="25"/>
                  </a:lnTo>
                  <a:lnTo>
                    <a:pt x="22" y="26"/>
                  </a:lnTo>
                  <a:lnTo>
                    <a:pt x="22" y="28"/>
                  </a:lnTo>
                  <a:lnTo>
                    <a:pt x="21" y="29"/>
                  </a:lnTo>
                  <a:lnTo>
                    <a:pt x="21" y="30"/>
                  </a:lnTo>
                  <a:lnTo>
                    <a:pt x="21" y="32"/>
                  </a:lnTo>
                  <a:lnTo>
                    <a:pt x="21" y="33"/>
                  </a:lnTo>
                  <a:lnTo>
                    <a:pt x="21" y="34"/>
                  </a:lnTo>
                  <a:lnTo>
                    <a:pt x="20" y="35"/>
                  </a:lnTo>
                  <a:lnTo>
                    <a:pt x="20" y="36"/>
                  </a:lnTo>
                  <a:lnTo>
                    <a:pt x="20" y="37"/>
                  </a:lnTo>
                  <a:lnTo>
                    <a:pt x="21" y="38"/>
                  </a:lnTo>
                  <a:lnTo>
                    <a:pt x="21" y="39"/>
                  </a:lnTo>
                  <a:lnTo>
                    <a:pt x="21" y="40"/>
                  </a:lnTo>
                  <a:lnTo>
                    <a:pt x="21" y="41"/>
                  </a:lnTo>
                  <a:lnTo>
                    <a:pt x="21" y="42"/>
                  </a:lnTo>
                  <a:lnTo>
                    <a:pt x="21" y="43"/>
                  </a:lnTo>
                  <a:lnTo>
                    <a:pt x="22" y="44"/>
                  </a:lnTo>
                  <a:lnTo>
                    <a:pt x="22" y="46"/>
                  </a:lnTo>
                  <a:lnTo>
                    <a:pt x="22" y="48"/>
                  </a:lnTo>
                  <a:lnTo>
                    <a:pt x="22" y="49"/>
                  </a:lnTo>
                  <a:lnTo>
                    <a:pt x="22" y="50"/>
                  </a:lnTo>
                  <a:lnTo>
                    <a:pt x="23" y="52"/>
                  </a:lnTo>
                  <a:lnTo>
                    <a:pt x="23" y="53"/>
                  </a:lnTo>
                  <a:lnTo>
                    <a:pt x="23" y="54"/>
                  </a:lnTo>
                  <a:lnTo>
                    <a:pt x="23" y="56"/>
                  </a:lnTo>
                  <a:lnTo>
                    <a:pt x="23" y="58"/>
                  </a:lnTo>
                  <a:lnTo>
                    <a:pt x="23" y="59"/>
                  </a:lnTo>
                  <a:lnTo>
                    <a:pt x="23" y="61"/>
                  </a:lnTo>
                  <a:lnTo>
                    <a:pt x="24" y="63"/>
                  </a:lnTo>
                  <a:lnTo>
                    <a:pt x="24" y="65"/>
                  </a:lnTo>
                  <a:lnTo>
                    <a:pt x="24" y="66"/>
                  </a:lnTo>
                  <a:lnTo>
                    <a:pt x="24" y="67"/>
                  </a:lnTo>
                  <a:lnTo>
                    <a:pt x="24" y="68"/>
                  </a:lnTo>
                  <a:lnTo>
                    <a:pt x="24" y="69"/>
                  </a:lnTo>
                  <a:lnTo>
                    <a:pt x="24" y="70"/>
                  </a:lnTo>
                  <a:lnTo>
                    <a:pt x="24" y="71"/>
                  </a:lnTo>
                  <a:lnTo>
                    <a:pt x="24" y="72"/>
                  </a:lnTo>
                  <a:lnTo>
                    <a:pt x="24" y="73"/>
                  </a:lnTo>
                  <a:lnTo>
                    <a:pt x="24" y="74"/>
                  </a:lnTo>
                  <a:lnTo>
                    <a:pt x="24" y="75"/>
                  </a:lnTo>
                  <a:lnTo>
                    <a:pt x="24" y="76"/>
                  </a:lnTo>
                  <a:lnTo>
                    <a:pt x="24" y="77"/>
                  </a:lnTo>
                  <a:lnTo>
                    <a:pt x="24" y="78"/>
                  </a:lnTo>
                  <a:lnTo>
                    <a:pt x="24" y="79"/>
                  </a:lnTo>
                  <a:lnTo>
                    <a:pt x="24" y="80"/>
                  </a:lnTo>
                  <a:lnTo>
                    <a:pt x="24" y="81"/>
                  </a:lnTo>
                  <a:lnTo>
                    <a:pt x="24" y="82"/>
                  </a:lnTo>
                  <a:lnTo>
                    <a:pt x="24" y="83"/>
                  </a:lnTo>
                  <a:lnTo>
                    <a:pt x="24" y="84"/>
                  </a:lnTo>
                  <a:lnTo>
                    <a:pt x="24" y="86"/>
                  </a:lnTo>
                  <a:lnTo>
                    <a:pt x="24" y="87"/>
                  </a:lnTo>
                  <a:lnTo>
                    <a:pt x="24" y="88"/>
                  </a:lnTo>
                  <a:lnTo>
                    <a:pt x="24" y="89"/>
                  </a:lnTo>
                  <a:lnTo>
                    <a:pt x="24" y="90"/>
                  </a:lnTo>
                  <a:lnTo>
                    <a:pt x="24" y="91"/>
                  </a:lnTo>
                  <a:lnTo>
                    <a:pt x="24" y="92"/>
                  </a:lnTo>
                  <a:lnTo>
                    <a:pt x="24" y="93"/>
                  </a:lnTo>
                  <a:lnTo>
                    <a:pt x="24" y="94"/>
                  </a:lnTo>
                  <a:lnTo>
                    <a:pt x="24" y="95"/>
                  </a:lnTo>
                  <a:lnTo>
                    <a:pt x="24" y="96"/>
                  </a:lnTo>
                  <a:lnTo>
                    <a:pt x="24" y="97"/>
                  </a:lnTo>
                  <a:lnTo>
                    <a:pt x="24" y="98"/>
                  </a:lnTo>
                  <a:lnTo>
                    <a:pt x="24" y="99"/>
                  </a:lnTo>
                  <a:lnTo>
                    <a:pt x="24" y="100"/>
                  </a:lnTo>
                  <a:lnTo>
                    <a:pt x="24" y="101"/>
                  </a:lnTo>
                  <a:lnTo>
                    <a:pt x="24" y="102"/>
                  </a:lnTo>
                  <a:lnTo>
                    <a:pt x="24" y="103"/>
                  </a:lnTo>
                  <a:lnTo>
                    <a:pt x="24" y="104"/>
                  </a:lnTo>
                  <a:lnTo>
                    <a:pt x="24" y="105"/>
                  </a:lnTo>
                  <a:lnTo>
                    <a:pt x="22" y="108"/>
                  </a:lnTo>
                  <a:lnTo>
                    <a:pt x="22" y="110"/>
                  </a:lnTo>
                  <a:lnTo>
                    <a:pt x="22" y="112"/>
                  </a:lnTo>
                  <a:lnTo>
                    <a:pt x="21" y="113"/>
                  </a:lnTo>
                  <a:lnTo>
                    <a:pt x="20" y="114"/>
                  </a:lnTo>
                  <a:lnTo>
                    <a:pt x="20" y="116"/>
                  </a:lnTo>
                  <a:lnTo>
                    <a:pt x="20" y="117"/>
                  </a:lnTo>
                  <a:lnTo>
                    <a:pt x="19" y="118"/>
                  </a:lnTo>
                  <a:lnTo>
                    <a:pt x="18" y="119"/>
                  </a:lnTo>
                  <a:lnTo>
                    <a:pt x="18" y="120"/>
                  </a:lnTo>
                  <a:lnTo>
                    <a:pt x="17" y="121"/>
                  </a:lnTo>
                  <a:lnTo>
                    <a:pt x="16" y="122"/>
                  </a:lnTo>
                  <a:lnTo>
                    <a:pt x="16" y="123"/>
                  </a:lnTo>
                  <a:lnTo>
                    <a:pt x="15" y="124"/>
                  </a:lnTo>
                  <a:lnTo>
                    <a:pt x="15" y="125"/>
                  </a:lnTo>
                  <a:lnTo>
                    <a:pt x="14" y="126"/>
                  </a:lnTo>
                  <a:lnTo>
                    <a:pt x="14" y="127"/>
                  </a:lnTo>
                  <a:lnTo>
                    <a:pt x="13" y="128"/>
                  </a:lnTo>
                  <a:lnTo>
                    <a:pt x="12" y="129"/>
                  </a:lnTo>
                  <a:lnTo>
                    <a:pt x="12" y="130"/>
                  </a:lnTo>
                  <a:lnTo>
                    <a:pt x="11" y="131"/>
                  </a:lnTo>
                  <a:lnTo>
                    <a:pt x="10" y="132"/>
                  </a:lnTo>
                  <a:lnTo>
                    <a:pt x="10" y="133"/>
                  </a:lnTo>
                  <a:lnTo>
                    <a:pt x="10" y="134"/>
                  </a:lnTo>
                  <a:lnTo>
                    <a:pt x="9" y="136"/>
                  </a:lnTo>
                  <a:lnTo>
                    <a:pt x="8" y="137"/>
                  </a:lnTo>
                  <a:lnTo>
                    <a:pt x="8" y="138"/>
                  </a:lnTo>
                  <a:lnTo>
                    <a:pt x="8" y="140"/>
                  </a:lnTo>
                  <a:lnTo>
                    <a:pt x="7" y="142"/>
                  </a:lnTo>
                  <a:lnTo>
                    <a:pt x="6" y="144"/>
                  </a:lnTo>
                  <a:lnTo>
                    <a:pt x="6" y="146"/>
                  </a:lnTo>
                  <a:lnTo>
                    <a:pt x="5" y="151"/>
                  </a:lnTo>
                  <a:lnTo>
                    <a:pt x="5" y="153"/>
                  </a:lnTo>
                  <a:lnTo>
                    <a:pt x="4" y="156"/>
                  </a:lnTo>
                  <a:lnTo>
                    <a:pt x="4" y="158"/>
                  </a:lnTo>
                  <a:lnTo>
                    <a:pt x="4" y="160"/>
                  </a:lnTo>
                  <a:lnTo>
                    <a:pt x="4" y="162"/>
                  </a:lnTo>
                  <a:lnTo>
                    <a:pt x="4" y="164"/>
                  </a:lnTo>
                  <a:lnTo>
                    <a:pt x="4" y="165"/>
                  </a:lnTo>
                  <a:lnTo>
                    <a:pt x="4" y="167"/>
                  </a:lnTo>
                  <a:lnTo>
                    <a:pt x="4" y="168"/>
                  </a:lnTo>
                  <a:lnTo>
                    <a:pt x="4" y="170"/>
                  </a:lnTo>
                  <a:lnTo>
                    <a:pt x="4" y="172"/>
                  </a:lnTo>
                  <a:lnTo>
                    <a:pt x="4" y="173"/>
                  </a:lnTo>
                  <a:lnTo>
                    <a:pt x="4" y="174"/>
                  </a:lnTo>
                  <a:lnTo>
                    <a:pt x="4" y="176"/>
                  </a:lnTo>
                  <a:lnTo>
                    <a:pt x="4" y="178"/>
                  </a:lnTo>
                  <a:lnTo>
                    <a:pt x="4" y="179"/>
                  </a:lnTo>
                  <a:lnTo>
                    <a:pt x="4" y="180"/>
                  </a:lnTo>
                  <a:lnTo>
                    <a:pt x="5" y="182"/>
                  </a:lnTo>
                  <a:lnTo>
                    <a:pt x="5" y="184"/>
                  </a:lnTo>
                  <a:lnTo>
                    <a:pt x="5" y="186"/>
                  </a:lnTo>
                  <a:lnTo>
                    <a:pt x="5" y="187"/>
                  </a:lnTo>
                  <a:lnTo>
                    <a:pt x="5" y="189"/>
                  </a:lnTo>
                  <a:lnTo>
                    <a:pt x="6" y="191"/>
                  </a:lnTo>
                  <a:lnTo>
                    <a:pt x="6" y="193"/>
                  </a:lnTo>
                  <a:lnTo>
                    <a:pt x="6" y="195"/>
                  </a:lnTo>
                  <a:lnTo>
                    <a:pt x="6" y="197"/>
                  </a:lnTo>
                  <a:lnTo>
                    <a:pt x="6" y="200"/>
                  </a:lnTo>
                  <a:lnTo>
                    <a:pt x="6" y="202"/>
                  </a:lnTo>
                  <a:lnTo>
                    <a:pt x="6" y="205"/>
                  </a:lnTo>
                  <a:lnTo>
                    <a:pt x="6" y="208"/>
                  </a:lnTo>
                  <a:lnTo>
                    <a:pt x="6" y="210"/>
                  </a:lnTo>
                  <a:lnTo>
                    <a:pt x="6" y="211"/>
                  </a:lnTo>
                  <a:lnTo>
                    <a:pt x="6" y="212"/>
                  </a:lnTo>
                  <a:lnTo>
                    <a:pt x="6" y="213"/>
                  </a:lnTo>
                  <a:lnTo>
                    <a:pt x="6" y="214"/>
                  </a:lnTo>
                  <a:lnTo>
                    <a:pt x="6" y="215"/>
                  </a:lnTo>
                  <a:lnTo>
                    <a:pt x="6" y="216"/>
                  </a:lnTo>
                  <a:lnTo>
                    <a:pt x="6" y="217"/>
                  </a:lnTo>
                  <a:lnTo>
                    <a:pt x="6" y="218"/>
                  </a:lnTo>
                  <a:lnTo>
                    <a:pt x="6" y="219"/>
                  </a:lnTo>
                  <a:lnTo>
                    <a:pt x="6" y="220"/>
                  </a:lnTo>
                  <a:lnTo>
                    <a:pt x="6" y="221"/>
                  </a:lnTo>
                  <a:lnTo>
                    <a:pt x="6" y="222"/>
                  </a:lnTo>
                  <a:lnTo>
                    <a:pt x="6" y="223"/>
                  </a:lnTo>
                  <a:lnTo>
                    <a:pt x="6" y="224"/>
                  </a:lnTo>
                  <a:lnTo>
                    <a:pt x="6" y="225"/>
                  </a:lnTo>
                  <a:lnTo>
                    <a:pt x="6" y="226"/>
                  </a:lnTo>
                  <a:lnTo>
                    <a:pt x="6" y="227"/>
                  </a:lnTo>
                  <a:lnTo>
                    <a:pt x="6" y="228"/>
                  </a:lnTo>
                  <a:lnTo>
                    <a:pt x="6" y="230"/>
                  </a:lnTo>
                  <a:lnTo>
                    <a:pt x="6" y="231"/>
                  </a:lnTo>
                  <a:lnTo>
                    <a:pt x="6" y="232"/>
                  </a:lnTo>
                  <a:lnTo>
                    <a:pt x="6" y="233"/>
                  </a:lnTo>
                  <a:lnTo>
                    <a:pt x="6" y="234"/>
                  </a:lnTo>
                  <a:lnTo>
                    <a:pt x="6" y="235"/>
                  </a:lnTo>
                  <a:lnTo>
                    <a:pt x="6" y="236"/>
                  </a:lnTo>
                  <a:lnTo>
                    <a:pt x="6" y="237"/>
                  </a:lnTo>
                  <a:lnTo>
                    <a:pt x="6" y="238"/>
                  </a:lnTo>
                  <a:lnTo>
                    <a:pt x="6" y="239"/>
                  </a:lnTo>
                  <a:lnTo>
                    <a:pt x="6" y="240"/>
                  </a:lnTo>
                  <a:lnTo>
                    <a:pt x="6" y="241"/>
                  </a:lnTo>
                  <a:lnTo>
                    <a:pt x="6" y="242"/>
                  </a:lnTo>
                  <a:lnTo>
                    <a:pt x="6" y="243"/>
                  </a:lnTo>
                  <a:lnTo>
                    <a:pt x="6" y="244"/>
                  </a:lnTo>
                  <a:lnTo>
                    <a:pt x="6" y="245"/>
                  </a:lnTo>
                  <a:lnTo>
                    <a:pt x="6" y="246"/>
                  </a:lnTo>
                  <a:lnTo>
                    <a:pt x="6" y="247"/>
                  </a:lnTo>
                  <a:lnTo>
                    <a:pt x="6" y="248"/>
                  </a:lnTo>
                  <a:lnTo>
                    <a:pt x="6" y="249"/>
                  </a:lnTo>
                  <a:lnTo>
                    <a:pt x="6" y="254"/>
                  </a:lnTo>
                  <a:lnTo>
                    <a:pt x="6" y="257"/>
                  </a:lnTo>
                  <a:lnTo>
                    <a:pt x="6" y="260"/>
                  </a:lnTo>
                  <a:lnTo>
                    <a:pt x="5" y="262"/>
                  </a:lnTo>
                  <a:lnTo>
                    <a:pt x="5" y="264"/>
                  </a:lnTo>
                  <a:lnTo>
                    <a:pt x="5" y="267"/>
                  </a:lnTo>
                  <a:lnTo>
                    <a:pt x="4" y="269"/>
                  </a:lnTo>
                  <a:lnTo>
                    <a:pt x="4" y="271"/>
                  </a:lnTo>
                  <a:lnTo>
                    <a:pt x="4" y="273"/>
                  </a:lnTo>
                  <a:lnTo>
                    <a:pt x="3" y="275"/>
                  </a:lnTo>
                  <a:lnTo>
                    <a:pt x="3" y="277"/>
                  </a:lnTo>
                  <a:lnTo>
                    <a:pt x="2" y="279"/>
                  </a:lnTo>
                  <a:lnTo>
                    <a:pt x="2" y="281"/>
                  </a:lnTo>
                  <a:lnTo>
                    <a:pt x="2" y="282"/>
                  </a:lnTo>
                  <a:lnTo>
                    <a:pt x="2" y="284"/>
                  </a:lnTo>
                  <a:lnTo>
                    <a:pt x="1" y="286"/>
                  </a:lnTo>
                  <a:lnTo>
                    <a:pt x="1" y="288"/>
                  </a:lnTo>
                  <a:lnTo>
                    <a:pt x="1" y="289"/>
                  </a:lnTo>
                  <a:lnTo>
                    <a:pt x="0" y="291"/>
                  </a:lnTo>
                  <a:lnTo>
                    <a:pt x="0" y="293"/>
                  </a:lnTo>
                  <a:lnTo>
                    <a:pt x="0" y="294"/>
                  </a:lnTo>
                  <a:lnTo>
                    <a:pt x="1" y="296"/>
                  </a:lnTo>
                  <a:lnTo>
                    <a:pt x="1" y="298"/>
                  </a:lnTo>
                  <a:lnTo>
                    <a:pt x="1" y="299"/>
                  </a:lnTo>
                  <a:lnTo>
                    <a:pt x="2" y="301"/>
                  </a:lnTo>
                  <a:lnTo>
                    <a:pt x="2" y="302"/>
                  </a:lnTo>
                  <a:lnTo>
                    <a:pt x="2" y="304"/>
                  </a:lnTo>
                  <a:lnTo>
                    <a:pt x="3" y="306"/>
                  </a:lnTo>
                  <a:lnTo>
                    <a:pt x="4" y="308"/>
                  </a:lnTo>
                  <a:lnTo>
                    <a:pt x="5" y="309"/>
                  </a:lnTo>
                  <a:lnTo>
                    <a:pt x="6" y="311"/>
                  </a:lnTo>
                  <a:lnTo>
                    <a:pt x="10" y="315"/>
                  </a:lnTo>
                  <a:lnTo>
                    <a:pt x="12" y="317"/>
                  </a:lnTo>
                  <a:lnTo>
                    <a:pt x="13" y="318"/>
                  </a:lnTo>
                  <a:lnTo>
                    <a:pt x="15" y="320"/>
                  </a:lnTo>
                  <a:lnTo>
                    <a:pt x="18" y="320"/>
                  </a:lnTo>
                  <a:lnTo>
                    <a:pt x="20" y="321"/>
                  </a:lnTo>
                  <a:lnTo>
                    <a:pt x="22" y="322"/>
                  </a:lnTo>
                  <a:lnTo>
                    <a:pt x="24" y="322"/>
                  </a:lnTo>
                  <a:lnTo>
                    <a:pt x="26" y="322"/>
                  </a:lnTo>
                  <a:lnTo>
                    <a:pt x="29" y="322"/>
                  </a:lnTo>
                  <a:lnTo>
                    <a:pt x="31" y="322"/>
                  </a:lnTo>
                  <a:lnTo>
                    <a:pt x="33" y="322"/>
                  </a:lnTo>
                  <a:lnTo>
                    <a:pt x="36" y="322"/>
                  </a:lnTo>
                  <a:lnTo>
                    <a:pt x="38" y="322"/>
                  </a:lnTo>
                  <a:lnTo>
                    <a:pt x="41" y="321"/>
                  </a:lnTo>
                  <a:lnTo>
                    <a:pt x="43" y="321"/>
                  </a:lnTo>
                  <a:lnTo>
                    <a:pt x="46" y="321"/>
                  </a:lnTo>
                  <a:lnTo>
                    <a:pt x="48" y="320"/>
                  </a:lnTo>
                  <a:lnTo>
                    <a:pt x="50" y="320"/>
                  </a:lnTo>
                  <a:lnTo>
                    <a:pt x="53" y="320"/>
                  </a:lnTo>
                  <a:lnTo>
                    <a:pt x="55" y="320"/>
                  </a:lnTo>
                  <a:lnTo>
                    <a:pt x="57" y="320"/>
                  </a:lnTo>
                  <a:lnTo>
                    <a:pt x="60" y="321"/>
                  </a:lnTo>
                  <a:lnTo>
                    <a:pt x="62" y="322"/>
                  </a:lnTo>
                  <a:lnTo>
                    <a:pt x="64" y="322"/>
                  </a:lnTo>
                  <a:lnTo>
                    <a:pt x="66" y="323"/>
                  </a:lnTo>
                  <a:lnTo>
                    <a:pt x="68" y="324"/>
                  </a:lnTo>
                  <a:lnTo>
                    <a:pt x="70" y="326"/>
                  </a:lnTo>
                  <a:lnTo>
                    <a:pt x="72" y="328"/>
                  </a:lnTo>
                  <a:lnTo>
                    <a:pt x="74" y="330"/>
                  </a:lnTo>
                  <a:lnTo>
                    <a:pt x="76" y="332"/>
                  </a:lnTo>
                  <a:lnTo>
                    <a:pt x="76" y="333"/>
                  </a:lnTo>
                  <a:lnTo>
                    <a:pt x="76" y="334"/>
                  </a:lnTo>
                  <a:lnTo>
                    <a:pt x="77" y="335"/>
                  </a:lnTo>
                  <a:lnTo>
                    <a:pt x="77" y="336"/>
                  </a:lnTo>
                  <a:lnTo>
                    <a:pt x="77" y="337"/>
                  </a:lnTo>
                  <a:lnTo>
                    <a:pt x="77" y="338"/>
                  </a:lnTo>
                  <a:lnTo>
                    <a:pt x="76" y="339"/>
                  </a:lnTo>
                  <a:lnTo>
                    <a:pt x="76" y="340"/>
                  </a:lnTo>
                  <a:lnTo>
                    <a:pt x="76" y="341"/>
                  </a:lnTo>
                  <a:lnTo>
                    <a:pt x="76" y="342"/>
                  </a:lnTo>
                  <a:lnTo>
                    <a:pt x="76" y="343"/>
                  </a:lnTo>
                  <a:lnTo>
                    <a:pt x="76" y="344"/>
                  </a:lnTo>
                  <a:lnTo>
                    <a:pt x="75" y="344"/>
                  </a:lnTo>
                  <a:lnTo>
                    <a:pt x="75" y="345"/>
                  </a:lnTo>
                  <a:lnTo>
                    <a:pt x="75" y="346"/>
                  </a:lnTo>
                  <a:lnTo>
                    <a:pt x="75" y="347"/>
                  </a:lnTo>
                  <a:lnTo>
                    <a:pt x="75" y="348"/>
                  </a:lnTo>
                  <a:lnTo>
                    <a:pt x="75" y="349"/>
                  </a:lnTo>
                  <a:lnTo>
                    <a:pt x="75" y="350"/>
                  </a:lnTo>
                  <a:lnTo>
                    <a:pt x="75" y="351"/>
                  </a:lnTo>
                  <a:lnTo>
                    <a:pt x="76" y="352"/>
                  </a:lnTo>
                  <a:lnTo>
                    <a:pt x="76" y="356"/>
                  </a:lnTo>
                  <a:lnTo>
                    <a:pt x="77" y="358"/>
                  </a:lnTo>
                  <a:lnTo>
                    <a:pt x="77" y="359"/>
                  </a:lnTo>
                  <a:lnTo>
                    <a:pt x="78" y="361"/>
                  </a:lnTo>
                  <a:lnTo>
                    <a:pt x="78" y="362"/>
                  </a:lnTo>
                  <a:lnTo>
                    <a:pt x="79" y="364"/>
                  </a:lnTo>
                  <a:lnTo>
                    <a:pt x="79" y="365"/>
                  </a:lnTo>
                  <a:lnTo>
                    <a:pt x="80" y="366"/>
                  </a:lnTo>
                  <a:lnTo>
                    <a:pt x="80" y="367"/>
                  </a:lnTo>
                  <a:lnTo>
                    <a:pt x="81" y="368"/>
                  </a:lnTo>
                  <a:lnTo>
                    <a:pt x="82" y="369"/>
                  </a:lnTo>
                  <a:lnTo>
                    <a:pt x="82" y="370"/>
                  </a:lnTo>
                  <a:lnTo>
                    <a:pt x="83" y="371"/>
                  </a:lnTo>
                  <a:lnTo>
                    <a:pt x="84" y="372"/>
                  </a:lnTo>
                  <a:lnTo>
                    <a:pt x="84" y="373"/>
                  </a:lnTo>
                  <a:lnTo>
                    <a:pt x="84" y="374"/>
                  </a:lnTo>
                  <a:lnTo>
                    <a:pt x="85" y="374"/>
                  </a:lnTo>
                  <a:lnTo>
                    <a:pt x="86" y="375"/>
                  </a:lnTo>
                  <a:lnTo>
                    <a:pt x="86" y="376"/>
                  </a:lnTo>
                  <a:lnTo>
                    <a:pt x="87" y="377"/>
                  </a:lnTo>
                  <a:lnTo>
                    <a:pt x="88" y="378"/>
                  </a:lnTo>
                  <a:lnTo>
                    <a:pt x="88" y="380"/>
                  </a:lnTo>
                  <a:lnTo>
                    <a:pt x="89" y="381"/>
                  </a:lnTo>
                  <a:lnTo>
                    <a:pt x="89" y="382"/>
                  </a:lnTo>
                  <a:lnTo>
                    <a:pt x="90" y="383"/>
                  </a:lnTo>
                  <a:lnTo>
                    <a:pt x="90" y="385"/>
                  </a:lnTo>
                  <a:lnTo>
                    <a:pt x="91" y="386"/>
                  </a:lnTo>
                  <a:lnTo>
                    <a:pt x="91" y="388"/>
                  </a:lnTo>
                  <a:lnTo>
                    <a:pt x="92" y="390"/>
                  </a:lnTo>
                  <a:lnTo>
                    <a:pt x="92" y="391"/>
                  </a:lnTo>
                  <a:lnTo>
                    <a:pt x="93" y="394"/>
                  </a:lnTo>
                  <a:lnTo>
                    <a:pt x="93" y="397"/>
                  </a:lnTo>
                  <a:lnTo>
                    <a:pt x="94" y="398"/>
                  </a:lnTo>
                  <a:lnTo>
                    <a:pt x="94" y="400"/>
                  </a:lnTo>
                  <a:lnTo>
                    <a:pt x="94" y="401"/>
                  </a:lnTo>
                  <a:lnTo>
                    <a:pt x="94" y="403"/>
                  </a:lnTo>
                  <a:lnTo>
                    <a:pt x="94" y="404"/>
                  </a:lnTo>
                  <a:lnTo>
                    <a:pt x="94" y="405"/>
                  </a:lnTo>
                  <a:lnTo>
                    <a:pt x="94" y="406"/>
                  </a:lnTo>
                  <a:lnTo>
                    <a:pt x="94" y="408"/>
                  </a:lnTo>
                  <a:lnTo>
                    <a:pt x="94" y="410"/>
                  </a:lnTo>
                  <a:lnTo>
                    <a:pt x="94" y="411"/>
                  </a:lnTo>
                  <a:lnTo>
                    <a:pt x="94" y="412"/>
                  </a:lnTo>
                  <a:lnTo>
                    <a:pt x="94" y="413"/>
                  </a:lnTo>
                  <a:lnTo>
                    <a:pt x="94" y="414"/>
                  </a:lnTo>
                  <a:lnTo>
                    <a:pt x="94" y="415"/>
                  </a:lnTo>
                  <a:lnTo>
                    <a:pt x="94" y="416"/>
                  </a:lnTo>
                  <a:lnTo>
                    <a:pt x="94" y="417"/>
                  </a:lnTo>
                  <a:lnTo>
                    <a:pt x="94" y="418"/>
                  </a:lnTo>
                  <a:lnTo>
                    <a:pt x="94" y="419"/>
                  </a:lnTo>
                  <a:lnTo>
                    <a:pt x="93" y="420"/>
                  </a:lnTo>
                  <a:lnTo>
                    <a:pt x="93" y="421"/>
                  </a:lnTo>
                  <a:lnTo>
                    <a:pt x="93" y="422"/>
                  </a:lnTo>
                  <a:lnTo>
                    <a:pt x="93" y="424"/>
                  </a:lnTo>
                  <a:lnTo>
                    <a:pt x="93" y="425"/>
                  </a:lnTo>
                  <a:lnTo>
                    <a:pt x="93" y="426"/>
                  </a:lnTo>
                  <a:lnTo>
                    <a:pt x="93" y="428"/>
                  </a:lnTo>
                  <a:lnTo>
                    <a:pt x="93" y="430"/>
                  </a:lnTo>
                  <a:lnTo>
                    <a:pt x="93" y="431"/>
                  </a:lnTo>
                  <a:lnTo>
                    <a:pt x="93" y="433"/>
                  </a:lnTo>
                  <a:lnTo>
                    <a:pt x="93" y="435"/>
                  </a:lnTo>
                  <a:lnTo>
                    <a:pt x="92" y="437"/>
                  </a:lnTo>
                  <a:lnTo>
                    <a:pt x="92" y="438"/>
                  </a:lnTo>
                  <a:lnTo>
                    <a:pt x="92" y="439"/>
                  </a:lnTo>
                  <a:lnTo>
                    <a:pt x="92" y="440"/>
                  </a:lnTo>
                  <a:lnTo>
                    <a:pt x="92" y="441"/>
                  </a:lnTo>
                  <a:lnTo>
                    <a:pt x="92" y="442"/>
                  </a:lnTo>
                  <a:lnTo>
                    <a:pt x="92" y="443"/>
                  </a:lnTo>
                  <a:lnTo>
                    <a:pt x="92" y="444"/>
                  </a:lnTo>
                  <a:lnTo>
                    <a:pt x="92" y="445"/>
                  </a:lnTo>
                  <a:lnTo>
                    <a:pt x="92" y="446"/>
                  </a:lnTo>
                  <a:lnTo>
                    <a:pt x="91" y="446"/>
                  </a:lnTo>
                  <a:lnTo>
                    <a:pt x="91" y="447"/>
                  </a:lnTo>
                  <a:lnTo>
                    <a:pt x="91" y="448"/>
                  </a:lnTo>
                  <a:lnTo>
                    <a:pt x="91" y="449"/>
                  </a:lnTo>
                  <a:lnTo>
                    <a:pt x="91" y="450"/>
                  </a:lnTo>
                  <a:lnTo>
                    <a:pt x="91" y="451"/>
                  </a:lnTo>
                  <a:lnTo>
                    <a:pt x="92" y="452"/>
                  </a:lnTo>
                  <a:lnTo>
                    <a:pt x="92" y="453"/>
                  </a:lnTo>
                  <a:lnTo>
                    <a:pt x="92" y="454"/>
                  </a:lnTo>
                  <a:lnTo>
                    <a:pt x="93" y="456"/>
                  </a:lnTo>
                  <a:lnTo>
                    <a:pt x="94" y="458"/>
                  </a:lnTo>
                  <a:lnTo>
                    <a:pt x="94" y="460"/>
                  </a:lnTo>
                  <a:lnTo>
                    <a:pt x="95" y="460"/>
                  </a:lnTo>
                  <a:lnTo>
                    <a:pt x="95" y="461"/>
                  </a:lnTo>
                  <a:lnTo>
                    <a:pt x="96" y="462"/>
                  </a:lnTo>
                  <a:lnTo>
                    <a:pt x="96" y="463"/>
                  </a:lnTo>
                  <a:lnTo>
                    <a:pt x="97" y="464"/>
                  </a:lnTo>
                  <a:lnTo>
                    <a:pt x="98" y="465"/>
                  </a:lnTo>
                  <a:lnTo>
                    <a:pt x="99" y="466"/>
                  </a:lnTo>
                  <a:lnTo>
                    <a:pt x="100" y="466"/>
                  </a:lnTo>
                  <a:lnTo>
                    <a:pt x="100" y="467"/>
                  </a:lnTo>
                  <a:lnTo>
                    <a:pt x="101" y="468"/>
                  </a:lnTo>
                  <a:lnTo>
                    <a:pt x="102" y="468"/>
                  </a:lnTo>
                  <a:lnTo>
                    <a:pt x="102" y="469"/>
                  </a:lnTo>
                  <a:lnTo>
                    <a:pt x="103" y="469"/>
                  </a:lnTo>
                  <a:lnTo>
                    <a:pt x="104" y="470"/>
                  </a:lnTo>
                  <a:lnTo>
                    <a:pt x="105" y="471"/>
                  </a:lnTo>
                  <a:lnTo>
                    <a:pt x="106" y="472"/>
                  </a:lnTo>
                  <a:lnTo>
                    <a:pt x="107" y="473"/>
                  </a:lnTo>
                  <a:lnTo>
                    <a:pt x="108" y="474"/>
                  </a:lnTo>
                  <a:lnTo>
                    <a:pt x="109" y="475"/>
                  </a:lnTo>
                  <a:lnTo>
                    <a:pt x="110" y="476"/>
                  </a:lnTo>
                  <a:lnTo>
                    <a:pt x="112" y="478"/>
                  </a:lnTo>
                  <a:lnTo>
                    <a:pt x="112" y="479"/>
                  </a:lnTo>
                  <a:lnTo>
                    <a:pt x="113" y="480"/>
                  </a:lnTo>
                  <a:lnTo>
                    <a:pt x="114" y="481"/>
                  </a:lnTo>
                  <a:lnTo>
                    <a:pt x="115" y="482"/>
                  </a:lnTo>
                  <a:lnTo>
                    <a:pt x="116" y="483"/>
                  </a:lnTo>
                  <a:lnTo>
                    <a:pt x="116" y="484"/>
                  </a:lnTo>
                  <a:lnTo>
                    <a:pt x="117" y="484"/>
                  </a:lnTo>
                  <a:lnTo>
                    <a:pt x="118" y="486"/>
                  </a:lnTo>
                  <a:lnTo>
                    <a:pt x="119" y="487"/>
                  </a:lnTo>
                  <a:lnTo>
                    <a:pt x="120" y="488"/>
                  </a:lnTo>
                  <a:lnTo>
                    <a:pt x="121" y="489"/>
                  </a:lnTo>
                  <a:lnTo>
                    <a:pt x="121" y="490"/>
                  </a:lnTo>
                  <a:lnTo>
                    <a:pt x="122" y="490"/>
                  </a:lnTo>
                  <a:lnTo>
                    <a:pt x="122" y="491"/>
                  </a:lnTo>
                  <a:lnTo>
                    <a:pt x="123" y="492"/>
                  </a:lnTo>
                  <a:lnTo>
                    <a:pt x="124" y="492"/>
                  </a:lnTo>
                  <a:lnTo>
                    <a:pt x="124" y="493"/>
                  </a:lnTo>
                  <a:lnTo>
                    <a:pt x="125" y="494"/>
                  </a:lnTo>
                  <a:lnTo>
                    <a:pt x="126" y="495"/>
                  </a:lnTo>
                  <a:lnTo>
                    <a:pt x="126" y="496"/>
                  </a:lnTo>
                  <a:lnTo>
                    <a:pt x="127" y="496"/>
                  </a:lnTo>
                  <a:lnTo>
                    <a:pt x="127" y="497"/>
                  </a:lnTo>
                  <a:lnTo>
                    <a:pt x="128" y="49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5" name="Freeform 80"/>
            <p:cNvSpPr>
              <a:spLocks/>
            </p:cNvSpPr>
            <p:nvPr/>
          </p:nvSpPr>
          <p:spPr bwMode="auto">
            <a:xfrm>
              <a:off x="3356" y="2735"/>
              <a:ext cx="2"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0 h 1"/>
                <a:gd name="T32" fmla="*/ 0 w 1"/>
                <a:gd name="T33" fmla="*/ 0 h 1"/>
                <a:gd name="T34" fmla="*/ 0 w 1"/>
                <a:gd name="T35" fmla="*/ 0 h 1"/>
                <a:gd name="T36" fmla="*/ 0 w 1"/>
                <a:gd name="T37" fmla="*/ 0 h 1"/>
                <a:gd name="T38" fmla="*/ 0 w 1"/>
                <a:gd name="T39" fmla="*/ 0 h 1"/>
                <a:gd name="T40" fmla="*/ 0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0 w 1"/>
                <a:gd name="T61" fmla="*/ 0 h 1"/>
                <a:gd name="T62" fmla="*/ 0 w 1"/>
                <a:gd name="T63" fmla="*/ 0 h 1"/>
                <a:gd name="T64" fmla="*/ 0 w 1"/>
                <a:gd name="T65" fmla="*/ 0 h 1"/>
                <a:gd name="T66" fmla="*/ 0 w 1"/>
                <a:gd name="T67" fmla="*/ 0 h 1"/>
                <a:gd name="T68" fmla="*/ 0 w 1"/>
                <a:gd name="T69" fmla="*/ 0 h 1"/>
                <a:gd name="T70" fmla="*/ 0 w 1"/>
                <a:gd name="T71" fmla="*/ 0 h 1"/>
                <a:gd name="T72" fmla="*/ 0 w 1"/>
                <a:gd name="T73" fmla="*/ 0 h 1"/>
                <a:gd name="T74" fmla="*/ 0 w 1"/>
                <a:gd name="T75" fmla="*/ 0 h 1"/>
                <a:gd name="T76" fmla="*/ 0 w 1"/>
                <a:gd name="T77" fmla="*/ 0 h 1"/>
                <a:gd name="T78" fmla="*/ 0 w 1"/>
                <a:gd name="T79" fmla="*/ 0 h 1"/>
                <a:gd name="T80" fmla="*/ 0 w 1"/>
                <a:gd name="T81" fmla="*/ 0 h 1"/>
                <a:gd name="T82" fmla="*/ 0 w 1"/>
                <a:gd name="T83" fmla="*/ 0 h 1"/>
                <a:gd name="T84" fmla="*/ 0 w 1"/>
                <a:gd name="T85" fmla="*/ 0 h 1"/>
                <a:gd name="T86" fmla="*/ 0 w 1"/>
                <a:gd name="T87" fmla="*/ 0 h 1"/>
                <a:gd name="T88" fmla="*/ 0 w 1"/>
                <a:gd name="T89" fmla="*/ 0 h 1"/>
                <a:gd name="T90" fmla="*/ 0 w 1"/>
                <a:gd name="T91" fmla="*/ 0 h 1"/>
                <a:gd name="T92" fmla="*/ 0 w 1"/>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 h="1">
                  <a:moveTo>
                    <a:pt x="0" y="0"/>
                  </a:move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6" name="Freeform 81"/>
            <p:cNvSpPr>
              <a:spLocks/>
            </p:cNvSpPr>
            <p:nvPr/>
          </p:nvSpPr>
          <p:spPr bwMode="auto">
            <a:xfrm>
              <a:off x="3329" y="2707"/>
              <a:ext cx="67" cy="76"/>
            </a:xfrm>
            <a:custGeom>
              <a:avLst/>
              <a:gdLst>
                <a:gd name="T0" fmla="*/ 284 w 57"/>
                <a:gd name="T1" fmla="*/ 0 h 68"/>
                <a:gd name="T2" fmla="*/ 276 w 57"/>
                <a:gd name="T3" fmla="*/ 0 h 68"/>
                <a:gd name="T4" fmla="*/ 276 w 57"/>
                <a:gd name="T5" fmla="*/ 0 h 68"/>
                <a:gd name="T6" fmla="*/ 276 w 57"/>
                <a:gd name="T7" fmla="*/ 2 h 68"/>
                <a:gd name="T8" fmla="*/ 276 w 57"/>
                <a:gd name="T9" fmla="*/ 3 h 68"/>
                <a:gd name="T10" fmla="*/ 269 w 57"/>
                <a:gd name="T11" fmla="*/ 4 h 68"/>
                <a:gd name="T12" fmla="*/ 269 w 57"/>
                <a:gd name="T13" fmla="*/ 19 h 68"/>
                <a:gd name="T14" fmla="*/ 268 w 57"/>
                <a:gd name="T15" fmla="*/ 21 h 68"/>
                <a:gd name="T16" fmla="*/ 268 w 57"/>
                <a:gd name="T17" fmla="*/ 26 h 68"/>
                <a:gd name="T18" fmla="*/ 266 w 57"/>
                <a:gd name="T19" fmla="*/ 32 h 68"/>
                <a:gd name="T20" fmla="*/ 259 w 57"/>
                <a:gd name="T21" fmla="*/ 44 h 68"/>
                <a:gd name="T22" fmla="*/ 259 w 57"/>
                <a:gd name="T23" fmla="*/ 49 h 68"/>
                <a:gd name="T24" fmla="*/ 252 w 57"/>
                <a:gd name="T25" fmla="*/ 55 h 68"/>
                <a:gd name="T26" fmla="*/ 247 w 57"/>
                <a:gd name="T27" fmla="*/ 63 h 68"/>
                <a:gd name="T28" fmla="*/ 242 w 57"/>
                <a:gd name="T29" fmla="*/ 70 h 68"/>
                <a:gd name="T30" fmla="*/ 235 w 57"/>
                <a:gd name="T31" fmla="*/ 78 h 68"/>
                <a:gd name="T32" fmla="*/ 228 w 57"/>
                <a:gd name="T33" fmla="*/ 87 h 68"/>
                <a:gd name="T34" fmla="*/ 226 w 57"/>
                <a:gd name="T35" fmla="*/ 97 h 68"/>
                <a:gd name="T36" fmla="*/ 220 w 57"/>
                <a:gd name="T37" fmla="*/ 104 h 68"/>
                <a:gd name="T38" fmla="*/ 206 w 57"/>
                <a:gd name="T39" fmla="*/ 111 h 68"/>
                <a:gd name="T40" fmla="*/ 200 w 57"/>
                <a:gd name="T41" fmla="*/ 121 h 68"/>
                <a:gd name="T42" fmla="*/ 195 w 57"/>
                <a:gd name="T43" fmla="*/ 130 h 68"/>
                <a:gd name="T44" fmla="*/ 187 w 57"/>
                <a:gd name="T45" fmla="*/ 135 h 68"/>
                <a:gd name="T46" fmla="*/ 175 w 57"/>
                <a:gd name="T47" fmla="*/ 146 h 68"/>
                <a:gd name="T48" fmla="*/ 166 w 57"/>
                <a:gd name="T49" fmla="*/ 151 h 68"/>
                <a:gd name="T50" fmla="*/ 152 w 57"/>
                <a:gd name="T51" fmla="*/ 162 h 68"/>
                <a:gd name="T52" fmla="*/ 145 w 57"/>
                <a:gd name="T53" fmla="*/ 165 h 68"/>
                <a:gd name="T54" fmla="*/ 140 w 57"/>
                <a:gd name="T55" fmla="*/ 180 h 68"/>
                <a:gd name="T56" fmla="*/ 123 w 57"/>
                <a:gd name="T57" fmla="*/ 182 h 68"/>
                <a:gd name="T58" fmla="*/ 119 w 57"/>
                <a:gd name="T59" fmla="*/ 188 h 68"/>
                <a:gd name="T60" fmla="*/ 105 w 57"/>
                <a:gd name="T61" fmla="*/ 189 h 68"/>
                <a:gd name="T62" fmla="*/ 94 w 57"/>
                <a:gd name="T63" fmla="*/ 201 h 68"/>
                <a:gd name="T64" fmla="*/ 87 w 57"/>
                <a:gd name="T65" fmla="*/ 202 h 68"/>
                <a:gd name="T66" fmla="*/ 80 w 57"/>
                <a:gd name="T67" fmla="*/ 202 h 68"/>
                <a:gd name="T68" fmla="*/ 76 w 57"/>
                <a:gd name="T69" fmla="*/ 202 h 68"/>
                <a:gd name="T70" fmla="*/ 76 w 57"/>
                <a:gd name="T71" fmla="*/ 202 h 68"/>
                <a:gd name="T72" fmla="*/ 68 w 57"/>
                <a:gd name="T73" fmla="*/ 203 h 68"/>
                <a:gd name="T74" fmla="*/ 65 w 57"/>
                <a:gd name="T75" fmla="*/ 203 h 68"/>
                <a:gd name="T76" fmla="*/ 65 w 57"/>
                <a:gd name="T77" fmla="*/ 203 h 68"/>
                <a:gd name="T78" fmla="*/ 58 w 57"/>
                <a:gd name="T79" fmla="*/ 203 h 68"/>
                <a:gd name="T80" fmla="*/ 55 w 57"/>
                <a:gd name="T81" fmla="*/ 203 h 68"/>
                <a:gd name="T82" fmla="*/ 49 w 57"/>
                <a:gd name="T83" fmla="*/ 203 h 68"/>
                <a:gd name="T84" fmla="*/ 47 w 57"/>
                <a:gd name="T85" fmla="*/ 203 h 68"/>
                <a:gd name="T86" fmla="*/ 47 w 57"/>
                <a:gd name="T87" fmla="*/ 203 h 68"/>
                <a:gd name="T88" fmla="*/ 40 w 57"/>
                <a:gd name="T89" fmla="*/ 203 h 68"/>
                <a:gd name="T90" fmla="*/ 34 w 57"/>
                <a:gd name="T91" fmla="*/ 203 h 68"/>
                <a:gd name="T92" fmla="*/ 34 w 57"/>
                <a:gd name="T93" fmla="*/ 203 h 68"/>
                <a:gd name="T94" fmla="*/ 29 w 57"/>
                <a:gd name="T95" fmla="*/ 202 h 68"/>
                <a:gd name="T96" fmla="*/ 25 w 57"/>
                <a:gd name="T97" fmla="*/ 202 h 68"/>
                <a:gd name="T98" fmla="*/ 25 w 57"/>
                <a:gd name="T99" fmla="*/ 202 h 68"/>
                <a:gd name="T100" fmla="*/ 21 w 57"/>
                <a:gd name="T101" fmla="*/ 202 h 68"/>
                <a:gd name="T102" fmla="*/ 18 w 57"/>
                <a:gd name="T103" fmla="*/ 202 h 68"/>
                <a:gd name="T104" fmla="*/ 18 w 57"/>
                <a:gd name="T105" fmla="*/ 202 h 68"/>
                <a:gd name="T106" fmla="*/ 2 w 57"/>
                <a:gd name="T107" fmla="*/ 202 h 68"/>
                <a:gd name="T108" fmla="*/ 2 w 57"/>
                <a:gd name="T109" fmla="*/ 202 h 68"/>
                <a:gd name="T110" fmla="*/ 1 w 57"/>
                <a:gd name="T111" fmla="*/ 202 h 68"/>
                <a:gd name="T112" fmla="*/ 1 w 57"/>
                <a:gd name="T113" fmla="*/ 201 h 68"/>
                <a:gd name="T114" fmla="*/ 1 w 57"/>
                <a:gd name="T115" fmla="*/ 201 h 68"/>
                <a:gd name="T116" fmla="*/ 1 w 57"/>
                <a:gd name="T117" fmla="*/ 201 h 68"/>
                <a:gd name="T118" fmla="*/ 0 w 57"/>
                <a:gd name="T119" fmla="*/ 201 h 68"/>
                <a:gd name="T120" fmla="*/ 0 w 57"/>
                <a:gd name="T121" fmla="*/ 201 h 68"/>
                <a:gd name="T122" fmla="*/ 0 w 57"/>
                <a:gd name="T123" fmla="*/ 201 h 68"/>
                <a:gd name="T124" fmla="*/ 0 w 57"/>
                <a:gd name="T125" fmla="*/ 201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8">
                  <a:moveTo>
                    <a:pt x="56" y="0"/>
                  </a:moveTo>
                  <a:lnTo>
                    <a:pt x="55" y="0"/>
                  </a:lnTo>
                  <a:lnTo>
                    <a:pt x="55" y="2"/>
                  </a:lnTo>
                  <a:lnTo>
                    <a:pt x="55" y="3"/>
                  </a:lnTo>
                  <a:lnTo>
                    <a:pt x="54" y="4"/>
                  </a:lnTo>
                  <a:lnTo>
                    <a:pt x="54" y="6"/>
                  </a:lnTo>
                  <a:lnTo>
                    <a:pt x="53" y="7"/>
                  </a:lnTo>
                  <a:lnTo>
                    <a:pt x="53" y="9"/>
                  </a:lnTo>
                  <a:lnTo>
                    <a:pt x="52" y="11"/>
                  </a:lnTo>
                  <a:lnTo>
                    <a:pt x="51" y="14"/>
                  </a:lnTo>
                  <a:lnTo>
                    <a:pt x="51" y="16"/>
                  </a:lnTo>
                  <a:lnTo>
                    <a:pt x="50" y="18"/>
                  </a:lnTo>
                  <a:lnTo>
                    <a:pt x="49" y="21"/>
                  </a:lnTo>
                  <a:lnTo>
                    <a:pt x="48" y="23"/>
                  </a:lnTo>
                  <a:lnTo>
                    <a:pt x="47" y="26"/>
                  </a:lnTo>
                  <a:lnTo>
                    <a:pt x="45" y="29"/>
                  </a:lnTo>
                  <a:lnTo>
                    <a:pt x="44" y="32"/>
                  </a:lnTo>
                  <a:lnTo>
                    <a:pt x="43" y="34"/>
                  </a:lnTo>
                  <a:lnTo>
                    <a:pt x="41" y="37"/>
                  </a:lnTo>
                  <a:lnTo>
                    <a:pt x="40" y="40"/>
                  </a:lnTo>
                  <a:lnTo>
                    <a:pt x="39" y="42"/>
                  </a:lnTo>
                  <a:lnTo>
                    <a:pt x="37" y="45"/>
                  </a:lnTo>
                  <a:lnTo>
                    <a:pt x="35" y="48"/>
                  </a:lnTo>
                  <a:lnTo>
                    <a:pt x="33" y="50"/>
                  </a:lnTo>
                  <a:lnTo>
                    <a:pt x="31" y="53"/>
                  </a:lnTo>
                  <a:lnTo>
                    <a:pt x="29" y="55"/>
                  </a:lnTo>
                  <a:lnTo>
                    <a:pt x="27" y="58"/>
                  </a:lnTo>
                  <a:lnTo>
                    <a:pt x="25" y="60"/>
                  </a:lnTo>
                  <a:lnTo>
                    <a:pt x="23" y="62"/>
                  </a:lnTo>
                  <a:lnTo>
                    <a:pt x="21" y="63"/>
                  </a:lnTo>
                  <a:lnTo>
                    <a:pt x="19" y="65"/>
                  </a:lnTo>
                  <a:lnTo>
                    <a:pt x="17" y="66"/>
                  </a:lnTo>
                  <a:lnTo>
                    <a:pt x="16" y="66"/>
                  </a:lnTo>
                  <a:lnTo>
                    <a:pt x="15" y="66"/>
                  </a:lnTo>
                  <a:lnTo>
                    <a:pt x="14" y="67"/>
                  </a:lnTo>
                  <a:lnTo>
                    <a:pt x="13" y="67"/>
                  </a:lnTo>
                  <a:lnTo>
                    <a:pt x="12" y="67"/>
                  </a:lnTo>
                  <a:lnTo>
                    <a:pt x="11" y="67"/>
                  </a:lnTo>
                  <a:lnTo>
                    <a:pt x="10" y="67"/>
                  </a:lnTo>
                  <a:lnTo>
                    <a:pt x="9" y="67"/>
                  </a:lnTo>
                  <a:lnTo>
                    <a:pt x="8" y="67"/>
                  </a:lnTo>
                  <a:lnTo>
                    <a:pt x="7" y="67"/>
                  </a:lnTo>
                  <a:lnTo>
                    <a:pt x="6" y="66"/>
                  </a:lnTo>
                  <a:lnTo>
                    <a:pt x="5" y="66"/>
                  </a:lnTo>
                  <a:lnTo>
                    <a:pt x="4" y="66"/>
                  </a:lnTo>
                  <a:lnTo>
                    <a:pt x="3" y="66"/>
                  </a:lnTo>
                  <a:lnTo>
                    <a:pt x="2" y="66"/>
                  </a:lnTo>
                  <a:lnTo>
                    <a:pt x="1" y="66"/>
                  </a:lnTo>
                  <a:lnTo>
                    <a:pt x="1" y="65"/>
                  </a:lnTo>
                  <a:lnTo>
                    <a:pt x="0" y="6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7" name="Freeform 82"/>
            <p:cNvSpPr>
              <a:spLocks/>
            </p:cNvSpPr>
            <p:nvPr/>
          </p:nvSpPr>
          <p:spPr bwMode="auto">
            <a:xfrm>
              <a:off x="5499" y="3498"/>
              <a:ext cx="45" cy="49"/>
            </a:xfrm>
            <a:custGeom>
              <a:avLst/>
              <a:gdLst>
                <a:gd name="T0" fmla="*/ 0 w 38"/>
                <a:gd name="T1" fmla="*/ 0 h 44"/>
                <a:gd name="T2" fmla="*/ 0 w 38"/>
                <a:gd name="T3" fmla="*/ 0 h 44"/>
                <a:gd name="T4" fmla="*/ 1 w 38"/>
                <a:gd name="T5" fmla="*/ 1 h 44"/>
                <a:gd name="T6" fmla="*/ 1 w 38"/>
                <a:gd name="T7" fmla="*/ 1 h 44"/>
                <a:gd name="T8" fmla="*/ 2 w 38"/>
                <a:gd name="T9" fmla="*/ 2 h 44"/>
                <a:gd name="T10" fmla="*/ 18 w 38"/>
                <a:gd name="T11" fmla="*/ 3 h 44"/>
                <a:gd name="T12" fmla="*/ 18 w 38"/>
                <a:gd name="T13" fmla="*/ 4 h 44"/>
                <a:gd name="T14" fmla="*/ 25 w 38"/>
                <a:gd name="T15" fmla="*/ 16 h 44"/>
                <a:gd name="T16" fmla="*/ 25 w 38"/>
                <a:gd name="T17" fmla="*/ 18 h 44"/>
                <a:gd name="T18" fmla="*/ 36 w 38"/>
                <a:gd name="T19" fmla="*/ 20 h 44"/>
                <a:gd name="T20" fmla="*/ 43 w 38"/>
                <a:gd name="T21" fmla="*/ 24 h 44"/>
                <a:gd name="T22" fmla="*/ 51 w 38"/>
                <a:gd name="T23" fmla="*/ 30 h 44"/>
                <a:gd name="T24" fmla="*/ 60 w 38"/>
                <a:gd name="T25" fmla="*/ 33 h 44"/>
                <a:gd name="T26" fmla="*/ 64 w 38"/>
                <a:gd name="T27" fmla="*/ 41 h 44"/>
                <a:gd name="T28" fmla="*/ 76 w 38"/>
                <a:gd name="T29" fmla="*/ 45 h 44"/>
                <a:gd name="T30" fmla="*/ 84 w 38"/>
                <a:gd name="T31" fmla="*/ 50 h 44"/>
                <a:gd name="T32" fmla="*/ 90 w 38"/>
                <a:gd name="T33" fmla="*/ 56 h 44"/>
                <a:gd name="T34" fmla="*/ 99 w 38"/>
                <a:gd name="T35" fmla="*/ 62 h 44"/>
                <a:gd name="T36" fmla="*/ 107 w 38"/>
                <a:gd name="T37" fmla="*/ 69 h 44"/>
                <a:gd name="T38" fmla="*/ 117 w 38"/>
                <a:gd name="T39" fmla="*/ 74 h 44"/>
                <a:gd name="T40" fmla="*/ 124 w 38"/>
                <a:gd name="T41" fmla="*/ 78 h 44"/>
                <a:gd name="T42" fmla="*/ 139 w 38"/>
                <a:gd name="T43" fmla="*/ 82 h 44"/>
                <a:gd name="T44" fmla="*/ 143 w 38"/>
                <a:gd name="T45" fmla="*/ 87 h 44"/>
                <a:gd name="T46" fmla="*/ 147 w 38"/>
                <a:gd name="T47" fmla="*/ 96 h 44"/>
                <a:gd name="T48" fmla="*/ 153 w 38"/>
                <a:gd name="T49" fmla="*/ 97 h 44"/>
                <a:gd name="T50" fmla="*/ 165 w 38"/>
                <a:gd name="T51" fmla="*/ 101 h 44"/>
                <a:gd name="T52" fmla="*/ 174 w 38"/>
                <a:gd name="T53" fmla="*/ 108 h 44"/>
                <a:gd name="T54" fmla="*/ 178 w 38"/>
                <a:gd name="T55" fmla="*/ 110 h 44"/>
                <a:gd name="T56" fmla="*/ 181 w 38"/>
                <a:gd name="T57" fmla="*/ 119 h 44"/>
                <a:gd name="T58" fmla="*/ 191 w 38"/>
                <a:gd name="T59" fmla="*/ 120 h 44"/>
                <a:gd name="T60" fmla="*/ 195 w 38"/>
                <a:gd name="T61" fmla="*/ 122 h 44"/>
                <a:gd name="T62" fmla="*/ 200 w 38"/>
                <a:gd name="T63" fmla="*/ 125 h 44"/>
                <a:gd name="T64" fmla="*/ 200 w 38"/>
                <a:gd name="T65" fmla="*/ 125 h 44"/>
                <a:gd name="T66" fmla="*/ 200 w 38"/>
                <a:gd name="T67" fmla="*/ 125 h 44"/>
                <a:gd name="T68" fmla="*/ 200 w 38"/>
                <a:gd name="T69" fmla="*/ 125 h 44"/>
                <a:gd name="T70" fmla="*/ 200 w 38"/>
                <a:gd name="T71" fmla="*/ 125 h 44"/>
                <a:gd name="T72" fmla="*/ 200 w 38"/>
                <a:gd name="T73" fmla="*/ 125 h 44"/>
                <a:gd name="T74" fmla="*/ 200 w 38"/>
                <a:gd name="T75" fmla="*/ 125 h 44"/>
                <a:gd name="T76" fmla="*/ 200 w 38"/>
                <a:gd name="T77" fmla="*/ 125 h 44"/>
                <a:gd name="T78" fmla="*/ 200 w 38"/>
                <a:gd name="T79" fmla="*/ 125 h 44"/>
                <a:gd name="T80" fmla="*/ 200 w 38"/>
                <a:gd name="T81" fmla="*/ 125 h 44"/>
                <a:gd name="T82" fmla="*/ 200 w 38"/>
                <a:gd name="T83" fmla="*/ 125 h 44"/>
                <a:gd name="T84" fmla="*/ 200 w 38"/>
                <a:gd name="T85" fmla="*/ 125 h 44"/>
                <a:gd name="T86" fmla="*/ 200 w 38"/>
                <a:gd name="T87" fmla="*/ 125 h 44"/>
                <a:gd name="T88" fmla="*/ 200 w 38"/>
                <a:gd name="T89" fmla="*/ 125 h 44"/>
                <a:gd name="T90" fmla="*/ 200 w 38"/>
                <a:gd name="T91" fmla="*/ 125 h 44"/>
                <a:gd name="T92" fmla="*/ 200 w 38"/>
                <a:gd name="T93" fmla="*/ 125 h 44"/>
                <a:gd name="T94" fmla="*/ 200 w 38"/>
                <a:gd name="T95" fmla="*/ 125 h 44"/>
                <a:gd name="T96" fmla="*/ 200 w 38"/>
                <a:gd name="T97" fmla="*/ 125 h 44"/>
                <a:gd name="T98" fmla="*/ 200 w 38"/>
                <a:gd name="T99" fmla="*/ 125 h 44"/>
                <a:gd name="T100" fmla="*/ 200 w 38"/>
                <a:gd name="T101" fmla="*/ 125 h 44"/>
                <a:gd name="T102" fmla="*/ 200 w 38"/>
                <a:gd name="T103" fmla="*/ 125 h 44"/>
                <a:gd name="T104" fmla="*/ 200 w 38"/>
                <a:gd name="T105" fmla="*/ 125 h 44"/>
                <a:gd name="T106" fmla="*/ 200 w 38"/>
                <a:gd name="T107" fmla="*/ 125 h 44"/>
                <a:gd name="T108" fmla="*/ 200 w 38"/>
                <a:gd name="T109" fmla="*/ 125 h 44"/>
                <a:gd name="T110" fmla="*/ 200 w 38"/>
                <a:gd name="T111" fmla="*/ 125 h 44"/>
                <a:gd name="T112" fmla="*/ 200 w 38"/>
                <a:gd name="T113" fmla="*/ 125 h 44"/>
                <a:gd name="T114" fmla="*/ 200 w 38"/>
                <a:gd name="T115" fmla="*/ 125 h 44"/>
                <a:gd name="T116" fmla="*/ 200 w 38"/>
                <a:gd name="T117" fmla="*/ 125 h 44"/>
                <a:gd name="T118" fmla="*/ 200 w 38"/>
                <a:gd name="T119" fmla="*/ 125 h 44"/>
                <a:gd name="T120" fmla="*/ 200 w 38"/>
                <a:gd name="T121" fmla="*/ 125 h 44"/>
                <a:gd name="T122" fmla="*/ 200 w 38"/>
                <a:gd name="T123" fmla="*/ 125 h 44"/>
                <a:gd name="T124" fmla="*/ 200 w 38"/>
                <a:gd name="T125" fmla="*/ 125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 h="44">
                  <a:moveTo>
                    <a:pt x="0" y="0"/>
                  </a:moveTo>
                  <a:lnTo>
                    <a:pt x="0" y="0"/>
                  </a:lnTo>
                  <a:lnTo>
                    <a:pt x="1" y="1"/>
                  </a:lnTo>
                  <a:lnTo>
                    <a:pt x="2" y="2"/>
                  </a:lnTo>
                  <a:lnTo>
                    <a:pt x="3" y="3"/>
                  </a:lnTo>
                  <a:lnTo>
                    <a:pt x="3" y="4"/>
                  </a:lnTo>
                  <a:lnTo>
                    <a:pt x="5" y="5"/>
                  </a:lnTo>
                  <a:lnTo>
                    <a:pt x="5" y="6"/>
                  </a:lnTo>
                  <a:lnTo>
                    <a:pt x="7" y="7"/>
                  </a:lnTo>
                  <a:lnTo>
                    <a:pt x="8" y="9"/>
                  </a:lnTo>
                  <a:lnTo>
                    <a:pt x="9" y="11"/>
                  </a:lnTo>
                  <a:lnTo>
                    <a:pt x="11" y="12"/>
                  </a:lnTo>
                  <a:lnTo>
                    <a:pt x="12" y="14"/>
                  </a:lnTo>
                  <a:lnTo>
                    <a:pt x="14" y="15"/>
                  </a:lnTo>
                  <a:lnTo>
                    <a:pt x="15" y="17"/>
                  </a:lnTo>
                  <a:lnTo>
                    <a:pt x="17" y="19"/>
                  </a:lnTo>
                  <a:lnTo>
                    <a:pt x="18" y="21"/>
                  </a:lnTo>
                  <a:lnTo>
                    <a:pt x="20" y="23"/>
                  </a:lnTo>
                  <a:lnTo>
                    <a:pt x="21" y="25"/>
                  </a:lnTo>
                  <a:lnTo>
                    <a:pt x="23" y="27"/>
                  </a:lnTo>
                  <a:lnTo>
                    <a:pt x="25" y="28"/>
                  </a:lnTo>
                  <a:lnTo>
                    <a:pt x="26" y="30"/>
                  </a:lnTo>
                  <a:lnTo>
                    <a:pt x="27" y="32"/>
                  </a:lnTo>
                  <a:lnTo>
                    <a:pt x="29" y="33"/>
                  </a:lnTo>
                  <a:lnTo>
                    <a:pt x="30" y="35"/>
                  </a:lnTo>
                  <a:lnTo>
                    <a:pt x="32" y="37"/>
                  </a:lnTo>
                  <a:lnTo>
                    <a:pt x="33" y="38"/>
                  </a:lnTo>
                  <a:lnTo>
                    <a:pt x="34" y="40"/>
                  </a:lnTo>
                  <a:lnTo>
                    <a:pt x="35" y="41"/>
                  </a:lnTo>
                  <a:lnTo>
                    <a:pt x="36" y="42"/>
                  </a:lnTo>
                  <a:lnTo>
                    <a:pt x="37" y="43"/>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8" name="Freeform 83"/>
            <p:cNvSpPr>
              <a:spLocks/>
            </p:cNvSpPr>
            <p:nvPr/>
          </p:nvSpPr>
          <p:spPr bwMode="auto">
            <a:xfrm>
              <a:off x="5478" y="3473"/>
              <a:ext cx="88" cy="99"/>
            </a:xfrm>
            <a:custGeom>
              <a:avLst/>
              <a:gdLst>
                <a:gd name="T0" fmla="*/ 0 w 75"/>
                <a:gd name="T1" fmla="*/ 0 h 88"/>
                <a:gd name="T2" fmla="*/ 0 w 75"/>
                <a:gd name="T3" fmla="*/ 0 h 88"/>
                <a:gd name="T4" fmla="*/ 1 w 75"/>
                <a:gd name="T5" fmla="*/ 1 h 88"/>
                <a:gd name="T6" fmla="*/ 2 w 75"/>
                <a:gd name="T7" fmla="*/ 3 h 88"/>
                <a:gd name="T8" fmla="*/ 18 w 75"/>
                <a:gd name="T9" fmla="*/ 16 h 88"/>
                <a:gd name="T10" fmla="*/ 25 w 75"/>
                <a:gd name="T11" fmla="*/ 20 h 88"/>
                <a:gd name="T12" fmla="*/ 34 w 75"/>
                <a:gd name="T13" fmla="*/ 26 h 88"/>
                <a:gd name="T14" fmla="*/ 47 w 75"/>
                <a:gd name="T15" fmla="*/ 33 h 88"/>
                <a:gd name="T16" fmla="*/ 55 w 75"/>
                <a:gd name="T17" fmla="*/ 43 h 88"/>
                <a:gd name="T18" fmla="*/ 65 w 75"/>
                <a:gd name="T19" fmla="*/ 48 h 88"/>
                <a:gd name="T20" fmla="*/ 76 w 75"/>
                <a:gd name="T21" fmla="*/ 60 h 88"/>
                <a:gd name="T22" fmla="*/ 89 w 75"/>
                <a:gd name="T23" fmla="*/ 69 h 88"/>
                <a:gd name="T24" fmla="*/ 104 w 75"/>
                <a:gd name="T25" fmla="*/ 83 h 88"/>
                <a:gd name="T26" fmla="*/ 120 w 75"/>
                <a:gd name="T27" fmla="*/ 93 h 88"/>
                <a:gd name="T28" fmla="*/ 140 w 75"/>
                <a:gd name="T29" fmla="*/ 101 h 88"/>
                <a:gd name="T30" fmla="*/ 143 w 75"/>
                <a:gd name="T31" fmla="*/ 114 h 88"/>
                <a:gd name="T32" fmla="*/ 165 w 75"/>
                <a:gd name="T33" fmla="*/ 128 h 88"/>
                <a:gd name="T34" fmla="*/ 176 w 75"/>
                <a:gd name="T35" fmla="*/ 141 h 88"/>
                <a:gd name="T36" fmla="*/ 194 w 75"/>
                <a:gd name="T37" fmla="*/ 150 h 88"/>
                <a:gd name="T38" fmla="*/ 207 w 75"/>
                <a:gd name="T39" fmla="*/ 162 h 88"/>
                <a:gd name="T40" fmla="*/ 225 w 75"/>
                <a:gd name="T41" fmla="*/ 178 h 88"/>
                <a:gd name="T42" fmla="*/ 233 w 75"/>
                <a:gd name="T43" fmla="*/ 183 h 88"/>
                <a:gd name="T44" fmla="*/ 252 w 75"/>
                <a:gd name="T45" fmla="*/ 201 h 88"/>
                <a:gd name="T46" fmla="*/ 268 w 75"/>
                <a:gd name="T47" fmla="*/ 206 h 88"/>
                <a:gd name="T48" fmla="*/ 285 w 75"/>
                <a:gd name="T49" fmla="*/ 225 h 88"/>
                <a:gd name="T50" fmla="*/ 296 w 75"/>
                <a:gd name="T51" fmla="*/ 231 h 88"/>
                <a:gd name="T52" fmla="*/ 314 w 75"/>
                <a:gd name="T53" fmla="*/ 241 h 88"/>
                <a:gd name="T54" fmla="*/ 318 w 75"/>
                <a:gd name="T55" fmla="*/ 253 h 88"/>
                <a:gd name="T56" fmla="*/ 334 w 75"/>
                <a:gd name="T57" fmla="*/ 260 h 88"/>
                <a:gd name="T58" fmla="*/ 347 w 75"/>
                <a:gd name="T59" fmla="*/ 271 h 88"/>
                <a:gd name="T60" fmla="*/ 357 w 75"/>
                <a:gd name="T61" fmla="*/ 277 h 88"/>
                <a:gd name="T62" fmla="*/ 368 w 75"/>
                <a:gd name="T63" fmla="*/ 285 h 88"/>
                <a:gd name="T64" fmla="*/ 368 w 75"/>
                <a:gd name="T65" fmla="*/ 285 h 88"/>
                <a:gd name="T66" fmla="*/ 368 w 75"/>
                <a:gd name="T67" fmla="*/ 285 h 88"/>
                <a:gd name="T68" fmla="*/ 368 w 75"/>
                <a:gd name="T69" fmla="*/ 285 h 88"/>
                <a:gd name="T70" fmla="*/ 368 w 75"/>
                <a:gd name="T71" fmla="*/ 285 h 88"/>
                <a:gd name="T72" fmla="*/ 368 w 75"/>
                <a:gd name="T73" fmla="*/ 285 h 88"/>
                <a:gd name="T74" fmla="*/ 368 w 75"/>
                <a:gd name="T75" fmla="*/ 285 h 88"/>
                <a:gd name="T76" fmla="*/ 368 w 75"/>
                <a:gd name="T77" fmla="*/ 285 h 88"/>
                <a:gd name="T78" fmla="*/ 368 w 75"/>
                <a:gd name="T79" fmla="*/ 285 h 88"/>
                <a:gd name="T80" fmla="*/ 368 w 75"/>
                <a:gd name="T81" fmla="*/ 285 h 88"/>
                <a:gd name="T82" fmla="*/ 368 w 75"/>
                <a:gd name="T83" fmla="*/ 285 h 88"/>
                <a:gd name="T84" fmla="*/ 368 w 75"/>
                <a:gd name="T85" fmla="*/ 285 h 88"/>
                <a:gd name="T86" fmla="*/ 368 w 75"/>
                <a:gd name="T87" fmla="*/ 285 h 88"/>
                <a:gd name="T88" fmla="*/ 368 w 75"/>
                <a:gd name="T89" fmla="*/ 285 h 88"/>
                <a:gd name="T90" fmla="*/ 368 w 75"/>
                <a:gd name="T91" fmla="*/ 285 h 88"/>
                <a:gd name="T92" fmla="*/ 368 w 75"/>
                <a:gd name="T93" fmla="*/ 285 h 88"/>
                <a:gd name="T94" fmla="*/ 368 w 75"/>
                <a:gd name="T95" fmla="*/ 285 h 88"/>
                <a:gd name="T96" fmla="*/ 368 w 75"/>
                <a:gd name="T97" fmla="*/ 285 h 88"/>
                <a:gd name="T98" fmla="*/ 368 w 75"/>
                <a:gd name="T99" fmla="*/ 285 h 88"/>
                <a:gd name="T100" fmla="*/ 368 w 75"/>
                <a:gd name="T101" fmla="*/ 285 h 88"/>
                <a:gd name="T102" fmla="*/ 368 w 75"/>
                <a:gd name="T103" fmla="*/ 285 h 88"/>
                <a:gd name="T104" fmla="*/ 368 w 75"/>
                <a:gd name="T105" fmla="*/ 285 h 88"/>
                <a:gd name="T106" fmla="*/ 368 w 75"/>
                <a:gd name="T107" fmla="*/ 285 h 88"/>
                <a:gd name="T108" fmla="*/ 368 w 75"/>
                <a:gd name="T109" fmla="*/ 285 h 88"/>
                <a:gd name="T110" fmla="*/ 368 w 75"/>
                <a:gd name="T111" fmla="*/ 285 h 88"/>
                <a:gd name="T112" fmla="*/ 368 w 75"/>
                <a:gd name="T113" fmla="*/ 285 h 88"/>
                <a:gd name="T114" fmla="*/ 368 w 75"/>
                <a:gd name="T115" fmla="*/ 285 h 88"/>
                <a:gd name="T116" fmla="*/ 368 w 75"/>
                <a:gd name="T117" fmla="*/ 285 h 88"/>
                <a:gd name="T118" fmla="*/ 368 w 75"/>
                <a:gd name="T119" fmla="*/ 285 h 88"/>
                <a:gd name="T120" fmla="*/ 368 w 75"/>
                <a:gd name="T121" fmla="*/ 285 h 88"/>
                <a:gd name="T122" fmla="*/ 368 w 75"/>
                <a:gd name="T123" fmla="*/ 285 h 88"/>
                <a:gd name="T124" fmla="*/ 368 w 75"/>
                <a:gd name="T125" fmla="*/ 285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5" h="88">
                  <a:moveTo>
                    <a:pt x="0" y="0"/>
                  </a:moveTo>
                  <a:lnTo>
                    <a:pt x="0" y="0"/>
                  </a:lnTo>
                  <a:lnTo>
                    <a:pt x="1" y="1"/>
                  </a:lnTo>
                  <a:lnTo>
                    <a:pt x="2" y="3"/>
                  </a:lnTo>
                  <a:lnTo>
                    <a:pt x="3" y="4"/>
                  </a:lnTo>
                  <a:lnTo>
                    <a:pt x="5" y="6"/>
                  </a:lnTo>
                  <a:lnTo>
                    <a:pt x="7" y="8"/>
                  </a:lnTo>
                  <a:lnTo>
                    <a:pt x="9" y="10"/>
                  </a:lnTo>
                  <a:lnTo>
                    <a:pt x="11" y="13"/>
                  </a:lnTo>
                  <a:lnTo>
                    <a:pt x="13" y="15"/>
                  </a:lnTo>
                  <a:lnTo>
                    <a:pt x="15" y="18"/>
                  </a:lnTo>
                  <a:lnTo>
                    <a:pt x="18" y="21"/>
                  </a:lnTo>
                  <a:lnTo>
                    <a:pt x="21" y="25"/>
                  </a:lnTo>
                  <a:lnTo>
                    <a:pt x="24" y="28"/>
                  </a:lnTo>
                  <a:lnTo>
                    <a:pt x="27" y="31"/>
                  </a:lnTo>
                  <a:lnTo>
                    <a:pt x="29" y="35"/>
                  </a:lnTo>
                  <a:lnTo>
                    <a:pt x="33" y="39"/>
                  </a:lnTo>
                  <a:lnTo>
                    <a:pt x="36" y="43"/>
                  </a:lnTo>
                  <a:lnTo>
                    <a:pt x="39" y="46"/>
                  </a:lnTo>
                  <a:lnTo>
                    <a:pt x="42" y="50"/>
                  </a:lnTo>
                  <a:lnTo>
                    <a:pt x="45" y="53"/>
                  </a:lnTo>
                  <a:lnTo>
                    <a:pt x="48" y="57"/>
                  </a:lnTo>
                  <a:lnTo>
                    <a:pt x="51" y="61"/>
                  </a:lnTo>
                  <a:lnTo>
                    <a:pt x="54" y="64"/>
                  </a:lnTo>
                  <a:lnTo>
                    <a:pt x="57" y="68"/>
                  </a:lnTo>
                  <a:lnTo>
                    <a:pt x="60" y="71"/>
                  </a:lnTo>
                  <a:lnTo>
                    <a:pt x="63" y="74"/>
                  </a:lnTo>
                  <a:lnTo>
                    <a:pt x="65" y="77"/>
                  </a:lnTo>
                  <a:lnTo>
                    <a:pt x="67" y="80"/>
                  </a:lnTo>
                  <a:lnTo>
                    <a:pt x="70" y="83"/>
                  </a:lnTo>
                  <a:lnTo>
                    <a:pt x="72" y="85"/>
                  </a:lnTo>
                  <a:lnTo>
                    <a:pt x="74" y="8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49" name="Line 84"/>
            <p:cNvSpPr>
              <a:spLocks noChangeShapeType="1"/>
            </p:cNvSpPr>
            <p:nvPr/>
          </p:nvSpPr>
          <p:spPr bwMode="auto">
            <a:xfrm>
              <a:off x="5478" y="3448"/>
              <a:ext cx="43" cy="98"/>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0" name="Freeform 85"/>
            <p:cNvSpPr>
              <a:spLocks/>
            </p:cNvSpPr>
            <p:nvPr/>
          </p:nvSpPr>
          <p:spPr bwMode="auto">
            <a:xfrm>
              <a:off x="5829" y="3098"/>
              <a:ext cx="74" cy="88"/>
            </a:xfrm>
            <a:custGeom>
              <a:avLst/>
              <a:gdLst>
                <a:gd name="T0" fmla="*/ 297 w 63"/>
                <a:gd name="T1" fmla="*/ 0 h 78"/>
                <a:gd name="T2" fmla="*/ 307 w 63"/>
                <a:gd name="T3" fmla="*/ 29 h 78"/>
                <a:gd name="T4" fmla="*/ 314 w 63"/>
                <a:gd name="T5" fmla="*/ 43 h 78"/>
                <a:gd name="T6" fmla="*/ 314 w 63"/>
                <a:gd name="T7" fmla="*/ 55 h 78"/>
                <a:gd name="T8" fmla="*/ 307 w 63"/>
                <a:gd name="T9" fmla="*/ 70 h 78"/>
                <a:gd name="T10" fmla="*/ 307 w 63"/>
                <a:gd name="T11" fmla="*/ 79 h 78"/>
                <a:gd name="T12" fmla="*/ 297 w 63"/>
                <a:gd name="T13" fmla="*/ 89 h 78"/>
                <a:gd name="T14" fmla="*/ 295 w 63"/>
                <a:gd name="T15" fmla="*/ 102 h 78"/>
                <a:gd name="T16" fmla="*/ 290 w 63"/>
                <a:gd name="T17" fmla="*/ 111 h 78"/>
                <a:gd name="T18" fmla="*/ 285 w 63"/>
                <a:gd name="T19" fmla="*/ 123 h 78"/>
                <a:gd name="T20" fmla="*/ 275 w 63"/>
                <a:gd name="T21" fmla="*/ 130 h 78"/>
                <a:gd name="T22" fmla="*/ 267 w 63"/>
                <a:gd name="T23" fmla="*/ 139 h 78"/>
                <a:gd name="T24" fmla="*/ 253 w 63"/>
                <a:gd name="T25" fmla="*/ 147 h 78"/>
                <a:gd name="T26" fmla="*/ 247 w 63"/>
                <a:gd name="T27" fmla="*/ 157 h 78"/>
                <a:gd name="T28" fmla="*/ 234 w 63"/>
                <a:gd name="T29" fmla="*/ 160 h 78"/>
                <a:gd name="T30" fmla="*/ 227 w 63"/>
                <a:gd name="T31" fmla="*/ 169 h 78"/>
                <a:gd name="T32" fmla="*/ 210 w 63"/>
                <a:gd name="T33" fmla="*/ 177 h 78"/>
                <a:gd name="T34" fmla="*/ 195 w 63"/>
                <a:gd name="T35" fmla="*/ 181 h 78"/>
                <a:gd name="T36" fmla="*/ 183 w 63"/>
                <a:gd name="T37" fmla="*/ 187 h 78"/>
                <a:gd name="T38" fmla="*/ 169 w 63"/>
                <a:gd name="T39" fmla="*/ 191 h 78"/>
                <a:gd name="T40" fmla="*/ 152 w 63"/>
                <a:gd name="T41" fmla="*/ 200 h 78"/>
                <a:gd name="T42" fmla="*/ 141 w 63"/>
                <a:gd name="T43" fmla="*/ 204 h 78"/>
                <a:gd name="T44" fmla="*/ 123 w 63"/>
                <a:gd name="T45" fmla="*/ 211 h 78"/>
                <a:gd name="T46" fmla="*/ 110 w 63"/>
                <a:gd name="T47" fmla="*/ 212 h 78"/>
                <a:gd name="T48" fmla="*/ 94 w 63"/>
                <a:gd name="T49" fmla="*/ 218 h 78"/>
                <a:gd name="T50" fmla="*/ 80 w 63"/>
                <a:gd name="T51" fmla="*/ 226 h 78"/>
                <a:gd name="T52" fmla="*/ 65 w 63"/>
                <a:gd name="T53" fmla="*/ 230 h 78"/>
                <a:gd name="T54" fmla="*/ 49 w 63"/>
                <a:gd name="T55" fmla="*/ 231 h 78"/>
                <a:gd name="T56" fmla="*/ 34 w 63"/>
                <a:gd name="T57" fmla="*/ 239 h 78"/>
                <a:gd name="T58" fmla="*/ 25 w 63"/>
                <a:gd name="T59" fmla="*/ 243 h 78"/>
                <a:gd name="T60" fmla="*/ 2 w 63"/>
                <a:gd name="T61" fmla="*/ 254 h 78"/>
                <a:gd name="T62" fmla="*/ 0 w 63"/>
                <a:gd name="T63" fmla="*/ 257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 h="78">
                  <a:moveTo>
                    <a:pt x="60" y="0"/>
                  </a:moveTo>
                  <a:lnTo>
                    <a:pt x="61" y="9"/>
                  </a:lnTo>
                  <a:lnTo>
                    <a:pt x="62" y="13"/>
                  </a:lnTo>
                  <a:lnTo>
                    <a:pt x="62" y="17"/>
                  </a:lnTo>
                  <a:lnTo>
                    <a:pt x="61" y="21"/>
                  </a:lnTo>
                  <a:lnTo>
                    <a:pt x="61" y="24"/>
                  </a:lnTo>
                  <a:lnTo>
                    <a:pt x="60" y="27"/>
                  </a:lnTo>
                  <a:lnTo>
                    <a:pt x="59" y="31"/>
                  </a:lnTo>
                  <a:lnTo>
                    <a:pt x="58" y="33"/>
                  </a:lnTo>
                  <a:lnTo>
                    <a:pt x="57" y="36"/>
                  </a:lnTo>
                  <a:lnTo>
                    <a:pt x="55" y="39"/>
                  </a:lnTo>
                  <a:lnTo>
                    <a:pt x="53" y="41"/>
                  </a:lnTo>
                  <a:lnTo>
                    <a:pt x="51" y="44"/>
                  </a:lnTo>
                  <a:lnTo>
                    <a:pt x="49" y="46"/>
                  </a:lnTo>
                  <a:lnTo>
                    <a:pt x="47" y="48"/>
                  </a:lnTo>
                  <a:lnTo>
                    <a:pt x="45" y="51"/>
                  </a:lnTo>
                  <a:lnTo>
                    <a:pt x="42" y="52"/>
                  </a:lnTo>
                  <a:lnTo>
                    <a:pt x="39" y="54"/>
                  </a:lnTo>
                  <a:lnTo>
                    <a:pt x="37" y="56"/>
                  </a:lnTo>
                  <a:lnTo>
                    <a:pt x="34" y="58"/>
                  </a:lnTo>
                  <a:lnTo>
                    <a:pt x="31" y="59"/>
                  </a:lnTo>
                  <a:lnTo>
                    <a:pt x="28" y="61"/>
                  </a:lnTo>
                  <a:lnTo>
                    <a:pt x="25" y="63"/>
                  </a:lnTo>
                  <a:lnTo>
                    <a:pt x="22" y="64"/>
                  </a:lnTo>
                  <a:lnTo>
                    <a:pt x="19" y="66"/>
                  </a:lnTo>
                  <a:lnTo>
                    <a:pt x="16" y="67"/>
                  </a:lnTo>
                  <a:lnTo>
                    <a:pt x="13" y="69"/>
                  </a:lnTo>
                  <a:lnTo>
                    <a:pt x="10" y="70"/>
                  </a:lnTo>
                  <a:lnTo>
                    <a:pt x="7" y="72"/>
                  </a:lnTo>
                  <a:lnTo>
                    <a:pt x="5" y="73"/>
                  </a:lnTo>
                  <a:lnTo>
                    <a:pt x="2" y="75"/>
                  </a:lnTo>
                  <a:lnTo>
                    <a:pt x="0" y="77"/>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1" name="Line 86"/>
            <p:cNvSpPr>
              <a:spLocks noChangeShapeType="1"/>
            </p:cNvSpPr>
            <p:nvPr/>
          </p:nvSpPr>
          <p:spPr bwMode="auto">
            <a:xfrm flipH="1">
              <a:off x="5823" y="3185"/>
              <a:ext cx="21" cy="0"/>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2" name="Freeform 87"/>
            <p:cNvSpPr>
              <a:spLocks/>
            </p:cNvSpPr>
            <p:nvPr/>
          </p:nvSpPr>
          <p:spPr bwMode="auto">
            <a:xfrm>
              <a:off x="5959" y="2728"/>
              <a:ext cx="13" cy="51"/>
            </a:xfrm>
            <a:custGeom>
              <a:avLst/>
              <a:gdLst>
                <a:gd name="T0" fmla="*/ 0 w 11"/>
                <a:gd name="T1" fmla="*/ 0 h 45"/>
                <a:gd name="T2" fmla="*/ 1 w 11"/>
                <a:gd name="T3" fmla="*/ 2 h 45"/>
                <a:gd name="T4" fmla="*/ 2 w 11"/>
                <a:gd name="T5" fmla="*/ 3 h 45"/>
                <a:gd name="T6" fmla="*/ 18 w 11"/>
                <a:gd name="T7" fmla="*/ 18 h 45"/>
                <a:gd name="T8" fmla="*/ 21 w 11"/>
                <a:gd name="T9" fmla="*/ 20 h 45"/>
                <a:gd name="T10" fmla="*/ 21 w 11"/>
                <a:gd name="T11" fmla="*/ 23 h 45"/>
                <a:gd name="T12" fmla="*/ 25 w 11"/>
                <a:gd name="T13" fmla="*/ 26 h 45"/>
                <a:gd name="T14" fmla="*/ 25 w 11"/>
                <a:gd name="T15" fmla="*/ 33 h 45"/>
                <a:gd name="T16" fmla="*/ 30 w 11"/>
                <a:gd name="T17" fmla="*/ 37 h 45"/>
                <a:gd name="T18" fmla="*/ 30 w 11"/>
                <a:gd name="T19" fmla="*/ 42 h 45"/>
                <a:gd name="T20" fmla="*/ 35 w 11"/>
                <a:gd name="T21" fmla="*/ 46 h 45"/>
                <a:gd name="T22" fmla="*/ 35 w 11"/>
                <a:gd name="T23" fmla="*/ 52 h 45"/>
                <a:gd name="T24" fmla="*/ 41 w 11"/>
                <a:gd name="T25" fmla="*/ 54 h 45"/>
                <a:gd name="T26" fmla="*/ 41 w 11"/>
                <a:gd name="T27" fmla="*/ 61 h 45"/>
                <a:gd name="T28" fmla="*/ 41 w 11"/>
                <a:gd name="T29" fmla="*/ 67 h 45"/>
                <a:gd name="T30" fmla="*/ 48 w 11"/>
                <a:gd name="T31" fmla="*/ 75 h 45"/>
                <a:gd name="T32" fmla="*/ 48 w 11"/>
                <a:gd name="T33" fmla="*/ 76 h 45"/>
                <a:gd name="T34" fmla="*/ 48 w 11"/>
                <a:gd name="T35" fmla="*/ 78 h 45"/>
                <a:gd name="T36" fmla="*/ 54 w 11"/>
                <a:gd name="T37" fmla="*/ 86 h 45"/>
                <a:gd name="T38" fmla="*/ 54 w 11"/>
                <a:gd name="T39" fmla="*/ 88 h 45"/>
                <a:gd name="T40" fmla="*/ 54 w 11"/>
                <a:gd name="T41" fmla="*/ 96 h 45"/>
                <a:gd name="T42" fmla="*/ 54 w 11"/>
                <a:gd name="T43" fmla="*/ 100 h 45"/>
                <a:gd name="T44" fmla="*/ 54 w 11"/>
                <a:gd name="T45" fmla="*/ 108 h 45"/>
                <a:gd name="T46" fmla="*/ 54 w 11"/>
                <a:gd name="T47" fmla="*/ 110 h 45"/>
                <a:gd name="T48" fmla="*/ 54 w 11"/>
                <a:gd name="T49" fmla="*/ 113 h 45"/>
                <a:gd name="T50" fmla="*/ 54 w 11"/>
                <a:gd name="T51" fmla="*/ 124 h 45"/>
                <a:gd name="T52" fmla="*/ 54 w 11"/>
                <a:gd name="T53" fmla="*/ 125 h 45"/>
                <a:gd name="T54" fmla="*/ 54 w 11"/>
                <a:gd name="T55" fmla="*/ 133 h 45"/>
                <a:gd name="T56" fmla="*/ 54 w 11"/>
                <a:gd name="T57" fmla="*/ 138 h 45"/>
                <a:gd name="T58" fmla="*/ 54 w 11"/>
                <a:gd name="T59" fmla="*/ 142 h 45"/>
                <a:gd name="T60" fmla="*/ 48 w 11"/>
                <a:gd name="T61" fmla="*/ 145 h 45"/>
                <a:gd name="T62" fmla="*/ 48 w 11"/>
                <a:gd name="T63" fmla="*/ 156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 h="45">
                  <a:moveTo>
                    <a:pt x="0" y="0"/>
                  </a:moveTo>
                  <a:lnTo>
                    <a:pt x="1" y="2"/>
                  </a:lnTo>
                  <a:lnTo>
                    <a:pt x="2" y="3"/>
                  </a:lnTo>
                  <a:lnTo>
                    <a:pt x="3" y="5"/>
                  </a:lnTo>
                  <a:lnTo>
                    <a:pt x="4" y="6"/>
                  </a:lnTo>
                  <a:lnTo>
                    <a:pt x="4" y="7"/>
                  </a:lnTo>
                  <a:lnTo>
                    <a:pt x="5" y="8"/>
                  </a:lnTo>
                  <a:lnTo>
                    <a:pt x="5" y="10"/>
                  </a:lnTo>
                  <a:lnTo>
                    <a:pt x="6" y="11"/>
                  </a:lnTo>
                  <a:lnTo>
                    <a:pt x="6" y="12"/>
                  </a:lnTo>
                  <a:lnTo>
                    <a:pt x="7" y="13"/>
                  </a:lnTo>
                  <a:lnTo>
                    <a:pt x="7" y="15"/>
                  </a:lnTo>
                  <a:lnTo>
                    <a:pt x="8" y="16"/>
                  </a:lnTo>
                  <a:lnTo>
                    <a:pt x="8" y="18"/>
                  </a:lnTo>
                  <a:lnTo>
                    <a:pt x="8" y="19"/>
                  </a:lnTo>
                  <a:lnTo>
                    <a:pt x="9" y="21"/>
                  </a:lnTo>
                  <a:lnTo>
                    <a:pt x="9" y="22"/>
                  </a:lnTo>
                  <a:lnTo>
                    <a:pt x="9" y="23"/>
                  </a:lnTo>
                  <a:lnTo>
                    <a:pt x="10" y="25"/>
                  </a:lnTo>
                  <a:lnTo>
                    <a:pt x="10" y="26"/>
                  </a:lnTo>
                  <a:lnTo>
                    <a:pt x="10" y="27"/>
                  </a:lnTo>
                  <a:lnTo>
                    <a:pt x="10" y="29"/>
                  </a:lnTo>
                  <a:lnTo>
                    <a:pt x="10" y="30"/>
                  </a:lnTo>
                  <a:lnTo>
                    <a:pt x="10" y="32"/>
                  </a:lnTo>
                  <a:lnTo>
                    <a:pt x="10" y="33"/>
                  </a:lnTo>
                  <a:lnTo>
                    <a:pt x="10" y="35"/>
                  </a:lnTo>
                  <a:lnTo>
                    <a:pt x="10" y="36"/>
                  </a:lnTo>
                  <a:lnTo>
                    <a:pt x="10" y="38"/>
                  </a:lnTo>
                  <a:lnTo>
                    <a:pt x="10" y="39"/>
                  </a:lnTo>
                  <a:lnTo>
                    <a:pt x="10" y="41"/>
                  </a:lnTo>
                  <a:lnTo>
                    <a:pt x="9" y="42"/>
                  </a:lnTo>
                  <a:lnTo>
                    <a:pt x="9" y="4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3" name="Line 88"/>
            <p:cNvSpPr>
              <a:spLocks noChangeShapeType="1"/>
            </p:cNvSpPr>
            <p:nvPr/>
          </p:nvSpPr>
          <p:spPr bwMode="auto">
            <a:xfrm flipH="1">
              <a:off x="5954" y="2746"/>
              <a:ext cx="11" cy="25"/>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4" name="Freeform 89"/>
            <p:cNvSpPr>
              <a:spLocks/>
            </p:cNvSpPr>
            <p:nvPr/>
          </p:nvSpPr>
          <p:spPr bwMode="auto">
            <a:xfrm>
              <a:off x="5796" y="2627"/>
              <a:ext cx="68" cy="28"/>
            </a:xfrm>
            <a:custGeom>
              <a:avLst/>
              <a:gdLst>
                <a:gd name="T0" fmla="*/ 0 w 58"/>
                <a:gd name="T1" fmla="*/ 2 h 25"/>
                <a:gd name="T2" fmla="*/ 18 w 58"/>
                <a:gd name="T3" fmla="*/ 3 h 25"/>
                <a:gd name="T4" fmla="*/ 25 w 58"/>
                <a:gd name="T5" fmla="*/ 4 h 25"/>
                <a:gd name="T6" fmla="*/ 34 w 58"/>
                <a:gd name="T7" fmla="*/ 4 h 25"/>
                <a:gd name="T8" fmla="*/ 47 w 58"/>
                <a:gd name="T9" fmla="*/ 4 h 25"/>
                <a:gd name="T10" fmla="*/ 56 w 58"/>
                <a:gd name="T11" fmla="*/ 4 h 25"/>
                <a:gd name="T12" fmla="*/ 66 w 58"/>
                <a:gd name="T13" fmla="*/ 3 h 25"/>
                <a:gd name="T14" fmla="*/ 86 w 58"/>
                <a:gd name="T15" fmla="*/ 3 h 25"/>
                <a:gd name="T16" fmla="*/ 101 w 58"/>
                <a:gd name="T17" fmla="*/ 3 h 25"/>
                <a:gd name="T18" fmla="*/ 106 w 58"/>
                <a:gd name="T19" fmla="*/ 3 h 25"/>
                <a:gd name="T20" fmla="*/ 121 w 58"/>
                <a:gd name="T21" fmla="*/ 2 h 25"/>
                <a:gd name="T22" fmla="*/ 141 w 58"/>
                <a:gd name="T23" fmla="*/ 1 h 25"/>
                <a:gd name="T24" fmla="*/ 150 w 58"/>
                <a:gd name="T25" fmla="*/ 1 h 25"/>
                <a:gd name="T26" fmla="*/ 165 w 58"/>
                <a:gd name="T27" fmla="*/ 1 h 25"/>
                <a:gd name="T28" fmla="*/ 176 w 58"/>
                <a:gd name="T29" fmla="*/ 0 h 25"/>
                <a:gd name="T30" fmla="*/ 190 w 58"/>
                <a:gd name="T31" fmla="*/ 0 h 25"/>
                <a:gd name="T32" fmla="*/ 199 w 58"/>
                <a:gd name="T33" fmla="*/ 0 h 25"/>
                <a:gd name="T34" fmla="*/ 209 w 58"/>
                <a:gd name="T35" fmla="*/ 0 h 25"/>
                <a:gd name="T36" fmla="*/ 223 w 58"/>
                <a:gd name="T37" fmla="*/ 0 h 25"/>
                <a:gd name="T38" fmla="*/ 229 w 58"/>
                <a:gd name="T39" fmla="*/ 0 h 25"/>
                <a:gd name="T40" fmla="*/ 242 w 58"/>
                <a:gd name="T41" fmla="*/ 1 h 25"/>
                <a:gd name="T42" fmla="*/ 250 w 58"/>
                <a:gd name="T43" fmla="*/ 1 h 25"/>
                <a:gd name="T44" fmla="*/ 261 w 58"/>
                <a:gd name="T45" fmla="*/ 2 h 25"/>
                <a:gd name="T46" fmla="*/ 265 w 58"/>
                <a:gd name="T47" fmla="*/ 3 h 25"/>
                <a:gd name="T48" fmla="*/ 268 w 58"/>
                <a:gd name="T49" fmla="*/ 17 h 25"/>
                <a:gd name="T50" fmla="*/ 273 w 58"/>
                <a:gd name="T51" fmla="*/ 21 h 25"/>
                <a:gd name="T52" fmla="*/ 284 w 58"/>
                <a:gd name="T53" fmla="*/ 27 h 25"/>
                <a:gd name="T54" fmla="*/ 284 w 58"/>
                <a:gd name="T55" fmla="*/ 34 h 25"/>
                <a:gd name="T56" fmla="*/ 284 w 58"/>
                <a:gd name="T57" fmla="*/ 43 h 25"/>
                <a:gd name="T58" fmla="*/ 284 w 58"/>
                <a:gd name="T59" fmla="*/ 54 h 25"/>
                <a:gd name="T60" fmla="*/ 273 w 58"/>
                <a:gd name="T61" fmla="*/ 62 h 25"/>
                <a:gd name="T62" fmla="*/ 268 w 58"/>
                <a:gd name="T63" fmla="*/ 75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 h="25">
                  <a:moveTo>
                    <a:pt x="0" y="2"/>
                  </a:moveTo>
                  <a:lnTo>
                    <a:pt x="3" y="3"/>
                  </a:lnTo>
                  <a:lnTo>
                    <a:pt x="5" y="4"/>
                  </a:lnTo>
                  <a:lnTo>
                    <a:pt x="7" y="4"/>
                  </a:lnTo>
                  <a:lnTo>
                    <a:pt x="9" y="4"/>
                  </a:lnTo>
                  <a:lnTo>
                    <a:pt x="12" y="4"/>
                  </a:lnTo>
                  <a:lnTo>
                    <a:pt x="14" y="3"/>
                  </a:lnTo>
                  <a:lnTo>
                    <a:pt x="17" y="3"/>
                  </a:lnTo>
                  <a:lnTo>
                    <a:pt x="20" y="3"/>
                  </a:lnTo>
                  <a:lnTo>
                    <a:pt x="22" y="3"/>
                  </a:lnTo>
                  <a:lnTo>
                    <a:pt x="25" y="2"/>
                  </a:lnTo>
                  <a:lnTo>
                    <a:pt x="28" y="1"/>
                  </a:lnTo>
                  <a:lnTo>
                    <a:pt x="31" y="1"/>
                  </a:lnTo>
                  <a:lnTo>
                    <a:pt x="33" y="1"/>
                  </a:lnTo>
                  <a:lnTo>
                    <a:pt x="36" y="0"/>
                  </a:lnTo>
                  <a:lnTo>
                    <a:pt x="38" y="0"/>
                  </a:lnTo>
                  <a:lnTo>
                    <a:pt x="41" y="0"/>
                  </a:lnTo>
                  <a:lnTo>
                    <a:pt x="43" y="0"/>
                  </a:lnTo>
                  <a:lnTo>
                    <a:pt x="45" y="0"/>
                  </a:lnTo>
                  <a:lnTo>
                    <a:pt x="47" y="0"/>
                  </a:lnTo>
                  <a:lnTo>
                    <a:pt x="49" y="1"/>
                  </a:lnTo>
                  <a:lnTo>
                    <a:pt x="51" y="1"/>
                  </a:lnTo>
                  <a:lnTo>
                    <a:pt x="53" y="2"/>
                  </a:lnTo>
                  <a:lnTo>
                    <a:pt x="54" y="3"/>
                  </a:lnTo>
                  <a:lnTo>
                    <a:pt x="55" y="5"/>
                  </a:lnTo>
                  <a:lnTo>
                    <a:pt x="56" y="7"/>
                  </a:lnTo>
                  <a:lnTo>
                    <a:pt x="57" y="9"/>
                  </a:lnTo>
                  <a:lnTo>
                    <a:pt x="57" y="11"/>
                  </a:lnTo>
                  <a:lnTo>
                    <a:pt x="57" y="13"/>
                  </a:lnTo>
                  <a:lnTo>
                    <a:pt x="57" y="17"/>
                  </a:lnTo>
                  <a:lnTo>
                    <a:pt x="56" y="20"/>
                  </a:lnTo>
                  <a:lnTo>
                    <a:pt x="55" y="24"/>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5" name="Freeform 90"/>
            <p:cNvSpPr>
              <a:spLocks/>
            </p:cNvSpPr>
            <p:nvPr/>
          </p:nvSpPr>
          <p:spPr bwMode="auto">
            <a:xfrm>
              <a:off x="5867" y="2649"/>
              <a:ext cx="66" cy="68"/>
            </a:xfrm>
            <a:custGeom>
              <a:avLst/>
              <a:gdLst>
                <a:gd name="T0" fmla="*/ 0 w 57"/>
                <a:gd name="T1" fmla="*/ 16 h 60"/>
                <a:gd name="T2" fmla="*/ 22 w 57"/>
                <a:gd name="T3" fmla="*/ 3 h 60"/>
                <a:gd name="T4" fmla="*/ 34 w 57"/>
                <a:gd name="T5" fmla="*/ 2 h 60"/>
                <a:gd name="T6" fmla="*/ 45 w 57"/>
                <a:gd name="T7" fmla="*/ 1 h 60"/>
                <a:gd name="T8" fmla="*/ 57 w 57"/>
                <a:gd name="T9" fmla="*/ 1 h 60"/>
                <a:gd name="T10" fmla="*/ 66 w 57"/>
                <a:gd name="T11" fmla="*/ 1 h 60"/>
                <a:gd name="T12" fmla="*/ 78 w 57"/>
                <a:gd name="T13" fmla="*/ 0 h 60"/>
                <a:gd name="T14" fmla="*/ 88 w 57"/>
                <a:gd name="T15" fmla="*/ 0 h 60"/>
                <a:gd name="T16" fmla="*/ 102 w 57"/>
                <a:gd name="T17" fmla="*/ 0 h 60"/>
                <a:gd name="T18" fmla="*/ 108 w 57"/>
                <a:gd name="T19" fmla="*/ 0 h 60"/>
                <a:gd name="T20" fmla="*/ 118 w 57"/>
                <a:gd name="T21" fmla="*/ 1 h 60"/>
                <a:gd name="T22" fmla="*/ 131 w 57"/>
                <a:gd name="T23" fmla="*/ 1 h 60"/>
                <a:gd name="T24" fmla="*/ 139 w 57"/>
                <a:gd name="T25" fmla="*/ 1 h 60"/>
                <a:gd name="T26" fmla="*/ 145 w 57"/>
                <a:gd name="T27" fmla="*/ 2 h 60"/>
                <a:gd name="T28" fmla="*/ 159 w 57"/>
                <a:gd name="T29" fmla="*/ 3 h 60"/>
                <a:gd name="T30" fmla="*/ 163 w 57"/>
                <a:gd name="T31" fmla="*/ 16 h 60"/>
                <a:gd name="T32" fmla="*/ 170 w 57"/>
                <a:gd name="T33" fmla="*/ 18 h 60"/>
                <a:gd name="T34" fmla="*/ 184 w 57"/>
                <a:gd name="T35" fmla="*/ 20 h 60"/>
                <a:gd name="T36" fmla="*/ 189 w 57"/>
                <a:gd name="T37" fmla="*/ 23 h 60"/>
                <a:gd name="T38" fmla="*/ 195 w 57"/>
                <a:gd name="T39" fmla="*/ 29 h 60"/>
                <a:gd name="T40" fmla="*/ 204 w 57"/>
                <a:gd name="T41" fmla="*/ 37 h 60"/>
                <a:gd name="T42" fmla="*/ 213 w 57"/>
                <a:gd name="T43" fmla="*/ 46 h 60"/>
                <a:gd name="T44" fmla="*/ 215 w 57"/>
                <a:gd name="T45" fmla="*/ 52 h 60"/>
                <a:gd name="T46" fmla="*/ 219 w 57"/>
                <a:gd name="T47" fmla="*/ 59 h 60"/>
                <a:gd name="T48" fmla="*/ 226 w 57"/>
                <a:gd name="T49" fmla="*/ 67 h 60"/>
                <a:gd name="T50" fmla="*/ 228 w 57"/>
                <a:gd name="T51" fmla="*/ 76 h 60"/>
                <a:gd name="T52" fmla="*/ 236 w 57"/>
                <a:gd name="T53" fmla="*/ 86 h 60"/>
                <a:gd name="T54" fmla="*/ 240 w 57"/>
                <a:gd name="T55" fmla="*/ 97 h 60"/>
                <a:gd name="T56" fmla="*/ 240 w 57"/>
                <a:gd name="T57" fmla="*/ 109 h 60"/>
                <a:gd name="T58" fmla="*/ 240 w 57"/>
                <a:gd name="T59" fmla="*/ 124 h 60"/>
                <a:gd name="T60" fmla="*/ 240 w 57"/>
                <a:gd name="T61" fmla="*/ 133 h 60"/>
                <a:gd name="T62" fmla="*/ 243 w 57"/>
                <a:gd name="T63" fmla="*/ 145 h 60"/>
                <a:gd name="T64" fmla="*/ 240 w 57"/>
                <a:gd name="T65" fmla="*/ 151 h 60"/>
                <a:gd name="T66" fmla="*/ 236 w 57"/>
                <a:gd name="T67" fmla="*/ 156 h 60"/>
                <a:gd name="T68" fmla="*/ 228 w 57"/>
                <a:gd name="T69" fmla="*/ 156 h 60"/>
                <a:gd name="T70" fmla="*/ 228 w 57"/>
                <a:gd name="T71" fmla="*/ 160 h 60"/>
                <a:gd name="T72" fmla="*/ 226 w 57"/>
                <a:gd name="T73" fmla="*/ 160 h 60"/>
                <a:gd name="T74" fmla="*/ 226 w 57"/>
                <a:gd name="T75" fmla="*/ 161 h 60"/>
                <a:gd name="T76" fmla="*/ 219 w 57"/>
                <a:gd name="T77" fmla="*/ 163 h 60"/>
                <a:gd name="T78" fmla="*/ 219 w 57"/>
                <a:gd name="T79" fmla="*/ 163 h 60"/>
                <a:gd name="T80" fmla="*/ 215 w 57"/>
                <a:gd name="T81" fmla="*/ 164 h 60"/>
                <a:gd name="T82" fmla="*/ 213 w 57"/>
                <a:gd name="T83" fmla="*/ 171 h 60"/>
                <a:gd name="T84" fmla="*/ 213 w 57"/>
                <a:gd name="T85" fmla="*/ 171 h 60"/>
                <a:gd name="T86" fmla="*/ 213 w 57"/>
                <a:gd name="T87" fmla="*/ 177 h 60"/>
                <a:gd name="T88" fmla="*/ 210 w 57"/>
                <a:gd name="T89" fmla="*/ 177 h 60"/>
                <a:gd name="T90" fmla="*/ 204 w 57"/>
                <a:gd name="T91" fmla="*/ 181 h 60"/>
                <a:gd name="T92" fmla="*/ 204 w 57"/>
                <a:gd name="T93" fmla="*/ 181 h 60"/>
                <a:gd name="T94" fmla="*/ 197 w 57"/>
                <a:gd name="T95" fmla="*/ 182 h 60"/>
                <a:gd name="T96" fmla="*/ 197 w 57"/>
                <a:gd name="T97" fmla="*/ 185 h 60"/>
                <a:gd name="T98" fmla="*/ 195 w 57"/>
                <a:gd name="T99" fmla="*/ 185 h 60"/>
                <a:gd name="T100" fmla="*/ 195 w 57"/>
                <a:gd name="T101" fmla="*/ 186 h 60"/>
                <a:gd name="T102" fmla="*/ 189 w 57"/>
                <a:gd name="T103" fmla="*/ 186 h 60"/>
                <a:gd name="T104" fmla="*/ 186 w 57"/>
                <a:gd name="T105" fmla="*/ 190 h 60"/>
                <a:gd name="T106" fmla="*/ 186 w 57"/>
                <a:gd name="T107" fmla="*/ 190 h 60"/>
                <a:gd name="T108" fmla="*/ 184 w 57"/>
                <a:gd name="T109" fmla="*/ 194 h 60"/>
                <a:gd name="T110" fmla="*/ 184 w 57"/>
                <a:gd name="T111" fmla="*/ 194 h 60"/>
                <a:gd name="T112" fmla="*/ 176 w 57"/>
                <a:gd name="T113" fmla="*/ 201 h 60"/>
                <a:gd name="T114" fmla="*/ 170 w 57"/>
                <a:gd name="T115" fmla="*/ 201 h 60"/>
                <a:gd name="T116" fmla="*/ 170 w 57"/>
                <a:gd name="T117" fmla="*/ 201 h 60"/>
                <a:gd name="T118" fmla="*/ 168 w 57"/>
                <a:gd name="T119" fmla="*/ 205 h 60"/>
                <a:gd name="T120" fmla="*/ 168 w 57"/>
                <a:gd name="T121" fmla="*/ 205 h 60"/>
                <a:gd name="T122" fmla="*/ 163 w 57"/>
                <a:gd name="T123" fmla="*/ 205 h 60"/>
                <a:gd name="T124" fmla="*/ 161 w 57"/>
                <a:gd name="T125" fmla="*/ 20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 h="60">
                  <a:moveTo>
                    <a:pt x="0" y="4"/>
                  </a:moveTo>
                  <a:lnTo>
                    <a:pt x="5" y="3"/>
                  </a:lnTo>
                  <a:lnTo>
                    <a:pt x="8" y="2"/>
                  </a:lnTo>
                  <a:lnTo>
                    <a:pt x="10" y="1"/>
                  </a:lnTo>
                  <a:lnTo>
                    <a:pt x="13" y="1"/>
                  </a:lnTo>
                  <a:lnTo>
                    <a:pt x="15" y="1"/>
                  </a:lnTo>
                  <a:lnTo>
                    <a:pt x="18" y="0"/>
                  </a:lnTo>
                  <a:lnTo>
                    <a:pt x="20" y="0"/>
                  </a:lnTo>
                  <a:lnTo>
                    <a:pt x="23" y="0"/>
                  </a:lnTo>
                  <a:lnTo>
                    <a:pt x="25" y="0"/>
                  </a:lnTo>
                  <a:lnTo>
                    <a:pt x="27" y="1"/>
                  </a:lnTo>
                  <a:lnTo>
                    <a:pt x="30" y="1"/>
                  </a:lnTo>
                  <a:lnTo>
                    <a:pt x="32" y="1"/>
                  </a:lnTo>
                  <a:lnTo>
                    <a:pt x="34" y="2"/>
                  </a:lnTo>
                  <a:lnTo>
                    <a:pt x="36" y="3"/>
                  </a:lnTo>
                  <a:lnTo>
                    <a:pt x="38" y="4"/>
                  </a:lnTo>
                  <a:lnTo>
                    <a:pt x="40" y="5"/>
                  </a:lnTo>
                  <a:lnTo>
                    <a:pt x="42" y="6"/>
                  </a:lnTo>
                  <a:lnTo>
                    <a:pt x="44" y="7"/>
                  </a:lnTo>
                  <a:lnTo>
                    <a:pt x="45" y="9"/>
                  </a:lnTo>
                  <a:lnTo>
                    <a:pt x="47" y="11"/>
                  </a:lnTo>
                  <a:lnTo>
                    <a:pt x="49" y="13"/>
                  </a:lnTo>
                  <a:lnTo>
                    <a:pt x="50" y="15"/>
                  </a:lnTo>
                  <a:lnTo>
                    <a:pt x="51" y="17"/>
                  </a:lnTo>
                  <a:lnTo>
                    <a:pt x="52" y="19"/>
                  </a:lnTo>
                  <a:lnTo>
                    <a:pt x="53" y="22"/>
                  </a:lnTo>
                  <a:lnTo>
                    <a:pt x="54" y="25"/>
                  </a:lnTo>
                  <a:lnTo>
                    <a:pt x="55" y="28"/>
                  </a:lnTo>
                  <a:lnTo>
                    <a:pt x="55" y="31"/>
                  </a:lnTo>
                  <a:lnTo>
                    <a:pt x="55" y="35"/>
                  </a:lnTo>
                  <a:lnTo>
                    <a:pt x="55" y="38"/>
                  </a:lnTo>
                  <a:lnTo>
                    <a:pt x="56" y="42"/>
                  </a:lnTo>
                  <a:lnTo>
                    <a:pt x="55" y="43"/>
                  </a:lnTo>
                  <a:lnTo>
                    <a:pt x="54" y="44"/>
                  </a:lnTo>
                  <a:lnTo>
                    <a:pt x="53" y="44"/>
                  </a:lnTo>
                  <a:lnTo>
                    <a:pt x="53" y="45"/>
                  </a:lnTo>
                  <a:lnTo>
                    <a:pt x="52" y="45"/>
                  </a:lnTo>
                  <a:lnTo>
                    <a:pt x="52" y="46"/>
                  </a:lnTo>
                  <a:lnTo>
                    <a:pt x="51" y="47"/>
                  </a:lnTo>
                  <a:lnTo>
                    <a:pt x="50" y="48"/>
                  </a:lnTo>
                  <a:lnTo>
                    <a:pt x="49" y="49"/>
                  </a:lnTo>
                  <a:lnTo>
                    <a:pt x="49" y="50"/>
                  </a:lnTo>
                  <a:lnTo>
                    <a:pt x="48" y="50"/>
                  </a:lnTo>
                  <a:lnTo>
                    <a:pt x="47" y="51"/>
                  </a:lnTo>
                  <a:lnTo>
                    <a:pt x="46" y="52"/>
                  </a:lnTo>
                  <a:lnTo>
                    <a:pt x="46" y="53"/>
                  </a:lnTo>
                  <a:lnTo>
                    <a:pt x="45" y="53"/>
                  </a:lnTo>
                  <a:lnTo>
                    <a:pt x="45" y="54"/>
                  </a:lnTo>
                  <a:lnTo>
                    <a:pt x="44" y="54"/>
                  </a:lnTo>
                  <a:lnTo>
                    <a:pt x="43" y="55"/>
                  </a:lnTo>
                  <a:lnTo>
                    <a:pt x="42" y="56"/>
                  </a:lnTo>
                  <a:lnTo>
                    <a:pt x="41" y="57"/>
                  </a:lnTo>
                  <a:lnTo>
                    <a:pt x="40" y="57"/>
                  </a:lnTo>
                  <a:lnTo>
                    <a:pt x="39" y="58"/>
                  </a:lnTo>
                  <a:lnTo>
                    <a:pt x="38" y="58"/>
                  </a:lnTo>
                  <a:lnTo>
                    <a:pt x="37" y="5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6" name="Freeform 91"/>
            <p:cNvSpPr>
              <a:spLocks/>
            </p:cNvSpPr>
            <p:nvPr/>
          </p:nvSpPr>
          <p:spPr bwMode="auto">
            <a:xfrm>
              <a:off x="4742" y="3296"/>
              <a:ext cx="29" cy="75"/>
            </a:xfrm>
            <a:custGeom>
              <a:avLst/>
              <a:gdLst>
                <a:gd name="T0" fmla="*/ 1 w 25"/>
                <a:gd name="T1" fmla="*/ 0 h 67"/>
                <a:gd name="T2" fmla="*/ 0 w 25"/>
                <a:gd name="T3" fmla="*/ 17 h 67"/>
                <a:gd name="T4" fmla="*/ 0 w 25"/>
                <a:gd name="T5" fmla="*/ 24 h 67"/>
                <a:gd name="T6" fmla="*/ 0 w 25"/>
                <a:gd name="T7" fmla="*/ 30 h 67"/>
                <a:gd name="T8" fmla="*/ 0 w 25"/>
                <a:gd name="T9" fmla="*/ 38 h 67"/>
                <a:gd name="T10" fmla="*/ 0 w 25"/>
                <a:gd name="T11" fmla="*/ 44 h 67"/>
                <a:gd name="T12" fmla="*/ 0 w 25"/>
                <a:gd name="T13" fmla="*/ 54 h 67"/>
                <a:gd name="T14" fmla="*/ 1 w 25"/>
                <a:gd name="T15" fmla="*/ 60 h 67"/>
                <a:gd name="T16" fmla="*/ 1 w 25"/>
                <a:gd name="T17" fmla="*/ 67 h 67"/>
                <a:gd name="T18" fmla="*/ 2 w 25"/>
                <a:gd name="T19" fmla="*/ 71 h 67"/>
                <a:gd name="T20" fmla="*/ 2 w 25"/>
                <a:gd name="T21" fmla="*/ 77 h 67"/>
                <a:gd name="T22" fmla="*/ 3 w 25"/>
                <a:gd name="T23" fmla="*/ 84 h 67"/>
                <a:gd name="T24" fmla="*/ 19 w 25"/>
                <a:gd name="T25" fmla="*/ 88 h 67"/>
                <a:gd name="T26" fmla="*/ 22 w 25"/>
                <a:gd name="T27" fmla="*/ 96 h 67"/>
                <a:gd name="T28" fmla="*/ 26 w 25"/>
                <a:gd name="T29" fmla="*/ 102 h 67"/>
                <a:gd name="T30" fmla="*/ 30 w 25"/>
                <a:gd name="T31" fmla="*/ 107 h 67"/>
                <a:gd name="T32" fmla="*/ 35 w 25"/>
                <a:gd name="T33" fmla="*/ 111 h 67"/>
                <a:gd name="T34" fmla="*/ 41 w 25"/>
                <a:gd name="T35" fmla="*/ 118 h 67"/>
                <a:gd name="T36" fmla="*/ 48 w 25"/>
                <a:gd name="T37" fmla="*/ 124 h 67"/>
                <a:gd name="T38" fmla="*/ 56 w 25"/>
                <a:gd name="T39" fmla="*/ 130 h 67"/>
                <a:gd name="T40" fmla="*/ 56 w 25"/>
                <a:gd name="T41" fmla="*/ 134 h 67"/>
                <a:gd name="T42" fmla="*/ 65 w 25"/>
                <a:gd name="T43" fmla="*/ 143 h 67"/>
                <a:gd name="T44" fmla="*/ 66 w 25"/>
                <a:gd name="T45" fmla="*/ 148 h 67"/>
                <a:gd name="T46" fmla="*/ 75 w 25"/>
                <a:gd name="T47" fmla="*/ 156 h 67"/>
                <a:gd name="T48" fmla="*/ 77 w 25"/>
                <a:gd name="T49" fmla="*/ 161 h 67"/>
                <a:gd name="T50" fmla="*/ 78 w 25"/>
                <a:gd name="T51" fmla="*/ 166 h 67"/>
                <a:gd name="T52" fmla="*/ 87 w 25"/>
                <a:gd name="T53" fmla="*/ 175 h 67"/>
                <a:gd name="T54" fmla="*/ 89 w 25"/>
                <a:gd name="T55" fmla="*/ 180 h 67"/>
                <a:gd name="T56" fmla="*/ 90 w 25"/>
                <a:gd name="T57" fmla="*/ 186 h 67"/>
                <a:gd name="T58" fmla="*/ 101 w 25"/>
                <a:gd name="T59" fmla="*/ 188 h 67"/>
                <a:gd name="T60" fmla="*/ 103 w 25"/>
                <a:gd name="T61" fmla="*/ 200 h 67"/>
                <a:gd name="T62" fmla="*/ 104 w 25"/>
                <a:gd name="T63" fmla="*/ 204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67">
                  <a:moveTo>
                    <a:pt x="1" y="0"/>
                  </a:moveTo>
                  <a:lnTo>
                    <a:pt x="0" y="5"/>
                  </a:lnTo>
                  <a:lnTo>
                    <a:pt x="0" y="8"/>
                  </a:lnTo>
                  <a:lnTo>
                    <a:pt x="0" y="10"/>
                  </a:lnTo>
                  <a:lnTo>
                    <a:pt x="0" y="12"/>
                  </a:lnTo>
                  <a:lnTo>
                    <a:pt x="0" y="14"/>
                  </a:lnTo>
                  <a:lnTo>
                    <a:pt x="0" y="17"/>
                  </a:lnTo>
                  <a:lnTo>
                    <a:pt x="1" y="19"/>
                  </a:lnTo>
                  <a:lnTo>
                    <a:pt x="1" y="21"/>
                  </a:lnTo>
                  <a:lnTo>
                    <a:pt x="2" y="23"/>
                  </a:lnTo>
                  <a:lnTo>
                    <a:pt x="2" y="25"/>
                  </a:lnTo>
                  <a:lnTo>
                    <a:pt x="3" y="27"/>
                  </a:lnTo>
                  <a:lnTo>
                    <a:pt x="4" y="29"/>
                  </a:lnTo>
                  <a:lnTo>
                    <a:pt x="5" y="31"/>
                  </a:lnTo>
                  <a:lnTo>
                    <a:pt x="6" y="33"/>
                  </a:lnTo>
                  <a:lnTo>
                    <a:pt x="7" y="35"/>
                  </a:lnTo>
                  <a:lnTo>
                    <a:pt x="8" y="36"/>
                  </a:lnTo>
                  <a:lnTo>
                    <a:pt x="9" y="38"/>
                  </a:lnTo>
                  <a:lnTo>
                    <a:pt x="10" y="40"/>
                  </a:lnTo>
                  <a:lnTo>
                    <a:pt x="12" y="42"/>
                  </a:lnTo>
                  <a:lnTo>
                    <a:pt x="12" y="44"/>
                  </a:lnTo>
                  <a:lnTo>
                    <a:pt x="14" y="46"/>
                  </a:lnTo>
                  <a:lnTo>
                    <a:pt x="15" y="48"/>
                  </a:lnTo>
                  <a:lnTo>
                    <a:pt x="16" y="50"/>
                  </a:lnTo>
                  <a:lnTo>
                    <a:pt x="17" y="52"/>
                  </a:lnTo>
                  <a:lnTo>
                    <a:pt x="18" y="54"/>
                  </a:lnTo>
                  <a:lnTo>
                    <a:pt x="19" y="56"/>
                  </a:lnTo>
                  <a:lnTo>
                    <a:pt x="20" y="58"/>
                  </a:lnTo>
                  <a:lnTo>
                    <a:pt x="21" y="60"/>
                  </a:lnTo>
                  <a:lnTo>
                    <a:pt x="22" y="62"/>
                  </a:lnTo>
                  <a:lnTo>
                    <a:pt x="23" y="64"/>
                  </a:lnTo>
                  <a:lnTo>
                    <a:pt x="24" y="6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7" name="Freeform 92"/>
            <p:cNvSpPr>
              <a:spLocks/>
            </p:cNvSpPr>
            <p:nvPr/>
          </p:nvSpPr>
          <p:spPr bwMode="auto">
            <a:xfrm>
              <a:off x="4927" y="3148"/>
              <a:ext cx="67" cy="26"/>
            </a:xfrm>
            <a:custGeom>
              <a:avLst/>
              <a:gdLst>
                <a:gd name="T0" fmla="*/ 284 w 57"/>
                <a:gd name="T1" fmla="*/ 0 h 23"/>
                <a:gd name="T2" fmla="*/ 266 w 57"/>
                <a:gd name="T3" fmla="*/ 1 h 23"/>
                <a:gd name="T4" fmla="*/ 252 w 57"/>
                <a:gd name="T5" fmla="*/ 1 h 23"/>
                <a:gd name="T6" fmla="*/ 247 w 57"/>
                <a:gd name="T7" fmla="*/ 2 h 23"/>
                <a:gd name="T8" fmla="*/ 235 w 57"/>
                <a:gd name="T9" fmla="*/ 2 h 23"/>
                <a:gd name="T10" fmla="*/ 228 w 57"/>
                <a:gd name="T11" fmla="*/ 3 h 23"/>
                <a:gd name="T12" fmla="*/ 220 w 57"/>
                <a:gd name="T13" fmla="*/ 3 h 23"/>
                <a:gd name="T14" fmla="*/ 210 w 57"/>
                <a:gd name="T15" fmla="*/ 16 h 23"/>
                <a:gd name="T16" fmla="*/ 200 w 57"/>
                <a:gd name="T17" fmla="*/ 16 h 23"/>
                <a:gd name="T18" fmla="*/ 194 w 57"/>
                <a:gd name="T19" fmla="*/ 18 h 23"/>
                <a:gd name="T20" fmla="*/ 179 w 57"/>
                <a:gd name="T21" fmla="*/ 18 h 23"/>
                <a:gd name="T22" fmla="*/ 170 w 57"/>
                <a:gd name="T23" fmla="*/ 20 h 23"/>
                <a:gd name="T24" fmla="*/ 165 w 57"/>
                <a:gd name="T25" fmla="*/ 23 h 23"/>
                <a:gd name="T26" fmla="*/ 152 w 57"/>
                <a:gd name="T27" fmla="*/ 23 h 23"/>
                <a:gd name="T28" fmla="*/ 145 w 57"/>
                <a:gd name="T29" fmla="*/ 26 h 23"/>
                <a:gd name="T30" fmla="*/ 140 w 57"/>
                <a:gd name="T31" fmla="*/ 26 h 23"/>
                <a:gd name="T32" fmla="*/ 129 w 57"/>
                <a:gd name="T33" fmla="*/ 29 h 23"/>
                <a:gd name="T34" fmla="*/ 120 w 57"/>
                <a:gd name="T35" fmla="*/ 29 h 23"/>
                <a:gd name="T36" fmla="*/ 110 w 57"/>
                <a:gd name="T37" fmla="*/ 33 h 23"/>
                <a:gd name="T38" fmla="*/ 102 w 57"/>
                <a:gd name="T39" fmla="*/ 37 h 23"/>
                <a:gd name="T40" fmla="*/ 89 w 57"/>
                <a:gd name="T41" fmla="*/ 37 h 23"/>
                <a:gd name="T42" fmla="*/ 87 w 57"/>
                <a:gd name="T43" fmla="*/ 42 h 23"/>
                <a:gd name="T44" fmla="*/ 76 w 57"/>
                <a:gd name="T45" fmla="*/ 45 h 23"/>
                <a:gd name="T46" fmla="*/ 65 w 57"/>
                <a:gd name="T47" fmla="*/ 47 h 23"/>
                <a:gd name="T48" fmla="*/ 58 w 57"/>
                <a:gd name="T49" fmla="*/ 51 h 23"/>
                <a:gd name="T50" fmla="*/ 49 w 57"/>
                <a:gd name="T51" fmla="*/ 51 h 23"/>
                <a:gd name="T52" fmla="*/ 40 w 57"/>
                <a:gd name="T53" fmla="*/ 58 h 23"/>
                <a:gd name="T54" fmla="*/ 34 w 57"/>
                <a:gd name="T55" fmla="*/ 58 h 23"/>
                <a:gd name="T56" fmla="*/ 25 w 57"/>
                <a:gd name="T57" fmla="*/ 60 h 23"/>
                <a:gd name="T58" fmla="*/ 18 w 57"/>
                <a:gd name="T59" fmla="*/ 66 h 23"/>
                <a:gd name="T60" fmla="*/ 2 w 57"/>
                <a:gd name="T61" fmla="*/ 75 h 23"/>
                <a:gd name="T62" fmla="*/ 0 w 57"/>
                <a:gd name="T63" fmla="*/ 76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 h="23">
                  <a:moveTo>
                    <a:pt x="56" y="0"/>
                  </a:moveTo>
                  <a:lnTo>
                    <a:pt x="52" y="1"/>
                  </a:lnTo>
                  <a:lnTo>
                    <a:pt x="50" y="1"/>
                  </a:lnTo>
                  <a:lnTo>
                    <a:pt x="49" y="2"/>
                  </a:lnTo>
                  <a:lnTo>
                    <a:pt x="47" y="2"/>
                  </a:lnTo>
                  <a:lnTo>
                    <a:pt x="45" y="3"/>
                  </a:lnTo>
                  <a:lnTo>
                    <a:pt x="43" y="3"/>
                  </a:lnTo>
                  <a:lnTo>
                    <a:pt x="42" y="4"/>
                  </a:lnTo>
                  <a:lnTo>
                    <a:pt x="40" y="4"/>
                  </a:lnTo>
                  <a:lnTo>
                    <a:pt x="38" y="5"/>
                  </a:lnTo>
                  <a:lnTo>
                    <a:pt x="36" y="5"/>
                  </a:lnTo>
                  <a:lnTo>
                    <a:pt x="34" y="6"/>
                  </a:lnTo>
                  <a:lnTo>
                    <a:pt x="32" y="7"/>
                  </a:lnTo>
                  <a:lnTo>
                    <a:pt x="31" y="7"/>
                  </a:lnTo>
                  <a:lnTo>
                    <a:pt x="29" y="8"/>
                  </a:lnTo>
                  <a:lnTo>
                    <a:pt x="27" y="8"/>
                  </a:lnTo>
                  <a:lnTo>
                    <a:pt x="26" y="9"/>
                  </a:lnTo>
                  <a:lnTo>
                    <a:pt x="24" y="9"/>
                  </a:lnTo>
                  <a:lnTo>
                    <a:pt x="22" y="10"/>
                  </a:lnTo>
                  <a:lnTo>
                    <a:pt x="20" y="11"/>
                  </a:lnTo>
                  <a:lnTo>
                    <a:pt x="18" y="11"/>
                  </a:lnTo>
                  <a:lnTo>
                    <a:pt x="17" y="12"/>
                  </a:lnTo>
                  <a:lnTo>
                    <a:pt x="15" y="13"/>
                  </a:lnTo>
                  <a:lnTo>
                    <a:pt x="13" y="14"/>
                  </a:lnTo>
                  <a:lnTo>
                    <a:pt x="12" y="15"/>
                  </a:lnTo>
                  <a:lnTo>
                    <a:pt x="10" y="15"/>
                  </a:lnTo>
                  <a:lnTo>
                    <a:pt x="8" y="17"/>
                  </a:lnTo>
                  <a:lnTo>
                    <a:pt x="7" y="17"/>
                  </a:lnTo>
                  <a:lnTo>
                    <a:pt x="5" y="18"/>
                  </a:lnTo>
                  <a:lnTo>
                    <a:pt x="3" y="19"/>
                  </a:lnTo>
                  <a:lnTo>
                    <a:pt x="2" y="21"/>
                  </a:lnTo>
                  <a:lnTo>
                    <a:pt x="0" y="2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8" name="Freeform 93"/>
            <p:cNvSpPr>
              <a:spLocks/>
            </p:cNvSpPr>
            <p:nvPr/>
          </p:nvSpPr>
          <p:spPr bwMode="auto">
            <a:xfrm>
              <a:off x="5476" y="2876"/>
              <a:ext cx="35" cy="125"/>
            </a:xfrm>
            <a:custGeom>
              <a:avLst/>
              <a:gdLst>
                <a:gd name="T0" fmla="*/ 0 w 30"/>
                <a:gd name="T1" fmla="*/ 0 h 111"/>
                <a:gd name="T2" fmla="*/ 1 w 30"/>
                <a:gd name="T3" fmla="*/ 23 h 111"/>
                <a:gd name="T4" fmla="*/ 2 w 30"/>
                <a:gd name="T5" fmla="*/ 33 h 111"/>
                <a:gd name="T6" fmla="*/ 18 w 30"/>
                <a:gd name="T7" fmla="*/ 47 h 111"/>
                <a:gd name="T8" fmla="*/ 21 w 30"/>
                <a:gd name="T9" fmla="*/ 54 h 111"/>
                <a:gd name="T10" fmla="*/ 29 w 30"/>
                <a:gd name="T11" fmla="*/ 69 h 111"/>
                <a:gd name="T12" fmla="*/ 34 w 30"/>
                <a:gd name="T13" fmla="*/ 78 h 111"/>
                <a:gd name="T14" fmla="*/ 47 w 30"/>
                <a:gd name="T15" fmla="*/ 93 h 111"/>
                <a:gd name="T16" fmla="*/ 55 w 30"/>
                <a:gd name="T17" fmla="*/ 101 h 111"/>
                <a:gd name="T18" fmla="*/ 64 w 30"/>
                <a:gd name="T19" fmla="*/ 114 h 111"/>
                <a:gd name="T20" fmla="*/ 65 w 30"/>
                <a:gd name="T21" fmla="*/ 125 h 111"/>
                <a:gd name="T22" fmla="*/ 76 w 30"/>
                <a:gd name="T23" fmla="*/ 140 h 111"/>
                <a:gd name="T24" fmla="*/ 88 w 30"/>
                <a:gd name="T25" fmla="*/ 146 h 111"/>
                <a:gd name="T26" fmla="*/ 89 w 30"/>
                <a:gd name="T27" fmla="*/ 159 h 111"/>
                <a:gd name="T28" fmla="*/ 103 w 30"/>
                <a:gd name="T29" fmla="*/ 169 h 111"/>
                <a:gd name="T30" fmla="*/ 107 w 30"/>
                <a:gd name="T31" fmla="*/ 182 h 111"/>
                <a:gd name="T32" fmla="*/ 117 w 30"/>
                <a:gd name="T33" fmla="*/ 190 h 111"/>
                <a:gd name="T34" fmla="*/ 120 w 30"/>
                <a:gd name="T35" fmla="*/ 204 h 111"/>
                <a:gd name="T36" fmla="*/ 125 w 30"/>
                <a:gd name="T37" fmla="*/ 214 h 111"/>
                <a:gd name="T38" fmla="*/ 125 w 30"/>
                <a:gd name="T39" fmla="*/ 227 h 111"/>
                <a:gd name="T40" fmla="*/ 137 w 30"/>
                <a:gd name="T41" fmla="*/ 240 h 111"/>
                <a:gd name="T42" fmla="*/ 140 w 30"/>
                <a:gd name="T43" fmla="*/ 252 h 111"/>
                <a:gd name="T44" fmla="*/ 140 w 30"/>
                <a:gd name="T45" fmla="*/ 260 h 111"/>
                <a:gd name="T46" fmla="*/ 140 w 30"/>
                <a:gd name="T47" fmla="*/ 271 h 111"/>
                <a:gd name="T48" fmla="*/ 137 w 30"/>
                <a:gd name="T49" fmla="*/ 284 h 111"/>
                <a:gd name="T50" fmla="*/ 125 w 30"/>
                <a:gd name="T51" fmla="*/ 293 h 111"/>
                <a:gd name="T52" fmla="*/ 121 w 30"/>
                <a:gd name="T53" fmla="*/ 305 h 111"/>
                <a:gd name="T54" fmla="*/ 120 w 30"/>
                <a:gd name="T55" fmla="*/ 314 h 111"/>
                <a:gd name="T56" fmla="*/ 107 w 30"/>
                <a:gd name="T57" fmla="*/ 329 h 111"/>
                <a:gd name="T58" fmla="*/ 92 w 30"/>
                <a:gd name="T59" fmla="*/ 341 h 111"/>
                <a:gd name="T60" fmla="*/ 79 w 30"/>
                <a:gd name="T61" fmla="*/ 346 h 111"/>
                <a:gd name="T62" fmla="*/ 65 w 30"/>
                <a:gd name="T63" fmla="*/ 361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 h="111">
                  <a:moveTo>
                    <a:pt x="0" y="0"/>
                  </a:moveTo>
                  <a:lnTo>
                    <a:pt x="1" y="7"/>
                  </a:lnTo>
                  <a:lnTo>
                    <a:pt x="2" y="10"/>
                  </a:lnTo>
                  <a:lnTo>
                    <a:pt x="3" y="14"/>
                  </a:lnTo>
                  <a:lnTo>
                    <a:pt x="4" y="17"/>
                  </a:lnTo>
                  <a:lnTo>
                    <a:pt x="6" y="21"/>
                  </a:lnTo>
                  <a:lnTo>
                    <a:pt x="7" y="24"/>
                  </a:lnTo>
                  <a:lnTo>
                    <a:pt x="9" y="28"/>
                  </a:lnTo>
                  <a:lnTo>
                    <a:pt x="11" y="31"/>
                  </a:lnTo>
                  <a:lnTo>
                    <a:pt x="13" y="35"/>
                  </a:lnTo>
                  <a:lnTo>
                    <a:pt x="14" y="38"/>
                  </a:lnTo>
                  <a:lnTo>
                    <a:pt x="16" y="42"/>
                  </a:lnTo>
                  <a:lnTo>
                    <a:pt x="18" y="45"/>
                  </a:lnTo>
                  <a:lnTo>
                    <a:pt x="19" y="48"/>
                  </a:lnTo>
                  <a:lnTo>
                    <a:pt x="21" y="52"/>
                  </a:lnTo>
                  <a:lnTo>
                    <a:pt x="23" y="56"/>
                  </a:lnTo>
                  <a:lnTo>
                    <a:pt x="24" y="59"/>
                  </a:lnTo>
                  <a:lnTo>
                    <a:pt x="25" y="62"/>
                  </a:lnTo>
                  <a:lnTo>
                    <a:pt x="27" y="66"/>
                  </a:lnTo>
                  <a:lnTo>
                    <a:pt x="27" y="69"/>
                  </a:lnTo>
                  <a:lnTo>
                    <a:pt x="28" y="73"/>
                  </a:lnTo>
                  <a:lnTo>
                    <a:pt x="29" y="76"/>
                  </a:lnTo>
                  <a:lnTo>
                    <a:pt x="29" y="80"/>
                  </a:lnTo>
                  <a:lnTo>
                    <a:pt x="29" y="83"/>
                  </a:lnTo>
                  <a:lnTo>
                    <a:pt x="28" y="86"/>
                  </a:lnTo>
                  <a:lnTo>
                    <a:pt x="27" y="90"/>
                  </a:lnTo>
                  <a:lnTo>
                    <a:pt x="26" y="93"/>
                  </a:lnTo>
                  <a:lnTo>
                    <a:pt x="25" y="96"/>
                  </a:lnTo>
                  <a:lnTo>
                    <a:pt x="23" y="100"/>
                  </a:lnTo>
                  <a:lnTo>
                    <a:pt x="20" y="103"/>
                  </a:lnTo>
                  <a:lnTo>
                    <a:pt x="17" y="106"/>
                  </a:lnTo>
                  <a:lnTo>
                    <a:pt x="14" y="11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59" name="Freeform 94"/>
            <p:cNvSpPr>
              <a:spLocks/>
            </p:cNvSpPr>
            <p:nvPr/>
          </p:nvSpPr>
          <p:spPr bwMode="auto">
            <a:xfrm>
              <a:off x="5301" y="2993"/>
              <a:ext cx="198" cy="211"/>
            </a:xfrm>
            <a:custGeom>
              <a:avLst/>
              <a:gdLst>
                <a:gd name="T0" fmla="*/ 824 w 169"/>
                <a:gd name="T1" fmla="*/ 0 h 187"/>
                <a:gd name="T2" fmla="*/ 759 w 169"/>
                <a:gd name="T3" fmla="*/ 29 h 187"/>
                <a:gd name="T4" fmla="*/ 729 w 169"/>
                <a:gd name="T5" fmla="*/ 47 h 187"/>
                <a:gd name="T6" fmla="*/ 704 w 169"/>
                <a:gd name="T7" fmla="*/ 60 h 187"/>
                <a:gd name="T8" fmla="*/ 678 w 169"/>
                <a:gd name="T9" fmla="*/ 79 h 187"/>
                <a:gd name="T10" fmla="*/ 648 w 169"/>
                <a:gd name="T11" fmla="*/ 98 h 187"/>
                <a:gd name="T12" fmla="*/ 622 w 169"/>
                <a:gd name="T13" fmla="*/ 113 h 187"/>
                <a:gd name="T14" fmla="*/ 600 w 169"/>
                <a:gd name="T15" fmla="*/ 133 h 187"/>
                <a:gd name="T16" fmla="*/ 571 w 169"/>
                <a:gd name="T17" fmla="*/ 157 h 187"/>
                <a:gd name="T18" fmla="*/ 542 w 169"/>
                <a:gd name="T19" fmla="*/ 177 h 187"/>
                <a:gd name="T20" fmla="*/ 517 w 169"/>
                <a:gd name="T21" fmla="*/ 191 h 187"/>
                <a:gd name="T22" fmla="*/ 498 w 169"/>
                <a:gd name="T23" fmla="*/ 212 h 187"/>
                <a:gd name="T24" fmla="*/ 463 w 169"/>
                <a:gd name="T25" fmla="*/ 232 h 187"/>
                <a:gd name="T26" fmla="*/ 451 w 169"/>
                <a:gd name="T27" fmla="*/ 255 h 187"/>
                <a:gd name="T28" fmla="*/ 421 w 169"/>
                <a:gd name="T29" fmla="*/ 279 h 187"/>
                <a:gd name="T30" fmla="*/ 395 w 169"/>
                <a:gd name="T31" fmla="*/ 296 h 187"/>
                <a:gd name="T32" fmla="*/ 373 w 169"/>
                <a:gd name="T33" fmla="*/ 318 h 187"/>
                <a:gd name="T34" fmla="*/ 349 w 169"/>
                <a:gd name="T35" fmla="*/ 343 h 187"/>
                <a:gd name="T36" fmla="*/ 321 w 169"/>
                <a:gd name="T37" fmla="*/ 366 h 187"/>
                <a:gd name="T38" fmla="*/ 306 w 169"/>
                <a:gd name="T39" fmla="*/ 387 h 187"/>
                <a:gd name="T40" fmla="*/ 274 w 169"/>
                <a:gd name="T41" fmla="*/ 405 h 187"/>
                <a:gd name="T42" fmla="*/ 253 w 169"/>
                <a:gd name="T43" fmla="*/ 425 h 187"/>
                <a:gd name="T44" fmla="*/ 227 w 169"/>
                <a:gd name="T45" fmla="*/ 447 h 187"/>
                <a:gd name="T46" fmla="*/ 200 w 169"/>
                <a:gd name="T47" fmla="*/ 468 h 187"/>
                <a:gd name="T48" fmla="*/ 178 w 169"/>
                <a:gd name="T49" fmla="*/ 489 h 187"/>
                <a:gd name="T50" fmla="*/ 152 w 169"/>
                <a:gd name="T51" fmla="*/ 510 h 187"/>
                <a:gd name="T52" fmla="*/ 123 w 169"/>
                <a:gd name="T53" fmla="*/ 528 h 187"/>
                <a:gd name="T54" fmla="*/ 105 w 169"/>
                <a:gd name="T55" fmla="*/ 550 h 187"/>
                <a:gd name="T56" fmla="*/ 77 w 169"/>
                <a:gd name="T57" fmla="*/ 569 h 187"/>
                <a:gd name="T58" fmla="*/ 55 w 169"/>
                <a:gd name="T59" fmla="*/ 594 h 187"/>
                <a:gd name="T60" fmla="*/ 29 w 169"/>
                <a:gd name="T61" fmla="*/ 605 h 187"/>
                <a:gd name="T62" fmla="*/ 0 w 169"/>
                <a:gd name="T63" fmla="*/ 623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9" h="187">
                  <a:moveTo>
                    <a:pt x="168" y="0"/>
                  </a:moveTo>
                  <a:lnTo>
                    <a:pt x="156" y="9"/>
                  </a:lnTo>
                  <a:lnTo>
                    <a:pt x="150" y="14"/>
                  </a:lnTo>
                  <a:lnTo>
                    <a:pt x="144" y="18"/>
                  </a:lnTo>
                  <a:lnTo>
                    <a:pt x="139" y="24"/>
                  </a:lnTo>
                  <a:lnTo>
                    <a:pt x="133" y="29"/>
                  </a:lnTo>
                  <a:lnTo>
                    <a:pt x="128" y="34"/>
                  </a:lnTo>
                  <a:lnTo>
                    <a:pt x="122" y="40"/>
                  </a:lnTo>
                  <a:lnTo>
                    <a:pt x="117" y="46"/>
                  </a:lnTo>
                  <a:lnTo>
                    <a:pt x="112" y="52"/>
                  </a:lnTo>
                  <a:lnTo>
                    <a:pt x="107" y="58"/>
                  </a:lnTo>
                  <a:lnTo>
                    <a:pt x="102" y="64"/>
                  </a:lnTo>
                  <a:lnTo>
                    <a:pt x="96" y="70"/>
                  </a:lnTo>
                  <a:lnTo>
                    <a:pt x="92" y="76"/>
                  </a:lnTo>
                  <a:lnTo>
                    <a:pt x="86" y="83"/>
                  </a:lnTo>
                  <a:lnTo>
                    <a:pt x="82" y="89"/>
                  </a:lnTo>
                  <a:lnTo>
                    <a:pt x="76" y="95"/>
                  </a:lnTo>
                  <a:lnTo>
                    <a:pt x="72" y="102"/>
                  </a:lnTo>
                  <a:lnTo>
                    <a:pt x="67" y="108"/>
                  </a:lnTo>
                  <a:lnTo>
                    <a:pt x="62" y="115"/>
                  </a:lnTo>
                  <a:lnTo>
                    <a:pt x="57" y="121"/>
                  </a:lnTo>
                  <a:lnTo>
                    <a:pt x="52" y="128"/>
                  </a:lnTo>
                  <a:lnTo>
                    <a:pt x="47" y="134"/>
                  </a:lnTo>
                  <a:lnTo>
                    <a:pt x="42" y="140"/>
                  </a:lnTo>
                  <a:lnTo>
                    <a:pt x="37" y="146"/>
                  </a:lnTo>
                  <a:lnTo>
                    <a:pt x="32" y="152"/>
                  </a:lnTo>
                  <a:lnTo>
                    <a:pt x="26" y="158"/>
                  </a:lnTo>
                  <a:lnTo>
                    <a:pt x="22" y="164"/>
                  </a:lnTo>
                  <a:lnTo>
                    <a:pt x="16" y="170"/>
                  </a:lnTo>
                  <a:lnTo>
                    <a:pt x="11" y="176"/>
                  </a:lnTo>
                  <a:lnTo>
                    <a:pt x="6" y="181"/>
                  </a:lnTo>
                  <a:lnTo>
                    <a:pt x="0" y="186"/>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0" name="Freeform 95"/>
            <p:cNvSpPr>
              <a:spLocks/>
            </p:cNvSpPr>
            <p:nvPr/>
          </p:nvSpPr>
          <p:spPr bwMode="auto">
            <a:xfrm>
              <a:off x="5595" y="3747"/>
              <a:ext cx="171" cy="237"/>
            </a:xfrm>
            <a:custGeom>
              <a:avLst/>
              <a:gdLst>
                <a:gd name="T0" fmla="*/ 562 w 146"/>
                <a:gd name="T1" fmla="*/ 0 h 210"/>
                <a:gd name="T2" fmla="*/ 622 w 146"/>
                <a:gd name="T3" fmla="*/ 0 h 210"/>
                <a:gd name="T4" fmla="*/ 648 w 146"/>
                <a:gd name="T5" fmla="*/ 2 h 210"/>
                <a:gd name="T6" fmla="*/ 664 w 146"/>
                <a:gd name="T7" fmla="*/ 20 h 210"/>
                <a:gd name="T8" fmla="*/ 682 w 146"/>
                <a:gd name="T9" fmla="*/ 33 h 210"/>
                <a:gd name="T10" fmla="*/ 695 w 146"/>
                <a:gd name="T11" fmla="*/ 49 h 210"/>
                <a:gd name="T12" fmla="*/ 704 w 146"/>
                <a:gd name="T13" fmla="*/ 70 h 210"/>
                <a:gd name="T14" fmla="*/ 705 w 146"/>
                <a:gd name="T15" fmla="*/ 97 h 210"/>
                <a:gd name="T16" fmla="*/ 705 w 146"/>
                <a:gd name="T17" fmla="*/ 123 h 210"/>
                <a:gd name="T18" fmla="*/ 705 w 146"/>
                <a:gd name="T19" fmla="*/ 147 h 210"/>
                <a:gd name="T20" fmla="*/ 704 w 146"/>
                <a:gd name="T21" fmla="*/ 179 h 210"/>
                <a:gd name="T22" fmla="*/ 688 w 146"/>
                <a:gd name="T23" fmla="*/ 208 h 210"/>
                <a:gd name="T24" fmla="*/ 682 w 146"/>
                <a:gd name="T25" fmla="*/ 239 h 210"/>
                <a:gd name="T26" fmla="*/ 664 w 146"/>
                <a:gd name="T27" fmla="*/ 270 h 210"/>
                <a:gd name="T28" fmla="*/ 648 w 146"/>
                <a:gd name="T29" fmla="*/ 305 h 210"/>
                <a:gd name="T30" fmla="*/ 623 w 146"/>
                <a:gd name="T31" fmla="*/ 343 h 210"/>
                <a:gd name="T32" fmla="*/ 602 w 146"/>
                <a:gd name="T33" fmla="*/ 374 h 210"/>
                <a:gd name="T34" fmla="*/ 579 w 146"/>
                <a:gd name="T35" fmla="*/ 413 h 210"/>
                <a:gd name="T36" fmla="*/ 550 w 146"/>
                <a:gd name="T37" fmla="*/ 444 h 210"/>
                <a:gd name="T38" fmla="*/ 515 w 146"/>
                <a:gd name="T39" fmla="*/ 476 h 210"/>
                <a:gd name="T40" fmla="*/ 484 w 146"/>
                <a:gd name="T41" fmla="*/ 507 h 210"/>
                <a:gd name="T42" fmla="*/ 453 w 146"/>
                <a:gd name="T43" fmla="*/ 537 h 210"/>
                <a:gd name="T44" fmla="*/ 413 w 146"/>
                <a:gd name="T45" fmla="*/ 565 h 210"/>
                <a:gd name="T46" fmla="*/ 374 w 146"/>
                <a:gd name="T47" fmla="*/ 594 h 210"/>
                <a:gd name="T48" fmla="*/ 335 w 146"/>
                <a:gd name="T49" fmla="*/ 616 h 210"/>
                <a:gd name="T50" fmla="*/ 288 w 146"/>
                <a:gd name="T51" fmla="*/ 638 h 210"/>
                <a:gd name="T52" fmla="*/ 246 w 146"/>
                <a:gd name="T53" fmla="*/ 656 h 210"/>
                <a:gd name="T54" fmla="*/ 198 w 146"/>
                <a:gd name="T55" fmla="*/ 672 h 210"/>
                <a:gd name="T56" fmla="*/ 146 w 146"/>
                <a:gd name="T57" fmla="*/ 684 h 210"/>
                <a:gd name="T58" fmla="*/ 103 w 146"/>
                <a:gd name="T59" fmla="*/ 694 h 210"/>
                <a:gd name="T60" fmla="*/ 55 w 146"/>
                <a:gd name="T61" fmla="*/ 695 h 210"/>
                <a:gd name="T62" fmla="*/ 0 w 146"/>
                <a:gd name="T63" fmla="*/ 702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210">
                  <a:moveTo>
                    <a:pt x="116" y="0"/>
                  </a:moveTo>
                  <a:lnTo>
                    <a:pt x="128" y="0"/>
                  </a:lnTo>
                  <a:lnTo>
                    <a:pt x="133" y="2"/>
                  </a:lnTo>
                  <a:lnTo>
                    <a:pt x="137" y="6"/>
                  </a:lnTo>
                  <a:lnTo>
                    <a:pt x="140" y="10"/>
                  </a:lnTo>
                  <a:lnTo>
                    <a:pt x="143" y="15"/>
                  </a:lnTo>
                  <a:lnTo>
                    <a:pt x="144" y="21"/>
                  </a:lnTo>
                  <a:lnTo>
                    <a:pt x="145" y="28"/>
                  </a:lnTo>
                  <a:lnTo>
                    <a:pt x="145" y="36"/>
                  </a:lnTo>
                  <a:lnTo>
                    <a:pt x="145" y="44"/>
                  </a:lnTo>
                  <a:lnTo>
                    <a:pt x="144" y="53"/>
                  </a:lnTo>
                  <a:lnTo>
                    <a:pt x="142" y="62"/>
                  </a:lnTo>
                  <a:lnTo>
                    <a:pt x="140" y="72"/>
                  </a:lnTo>
                  <a:lnTo>
                    <a:pt x="137" y="81"/>
                  </a:lnTo>
                  <a:lnTo>
                    <a:pt x="133" y="91"/>
                  </a:lnTo>
                  <a:lnTo>
                    <a:pt x="129" y="102"/>
                  </a:lnTo>
                  <a:lnTo>
                    <a:pt x="124" y="112"/>
                  </a:lnTo>
                  <a:lnTo>
                    <a:pt x="119" y="122"/>
                  </a:lnTo>
                  <a:lnTo>
                    <a:pt x="113" y="132"/>
                  </a:lnTo>
                  <a:lnTo>
                    <a:pt x="107" y="142"/>
                  </a:lnTo>
                  <a:lnTo>
                    <a:pt x="100" y="151"/>
                  </a:lnTo>
                  <a:lnTo>
                    <a:pt x="93" y="160"/>
                  </a:lnTo>
                  <a:lnTo>
                    <a:pt x="85" y="168"/>
                  </a:lnTo>
                  <a:lnTo>
                    <a:pt x="77" y="176"/>
                  </a:lnTo>
                  <a:lnTo>
                    <a:pt x="69" y="184"/>
                  </a:lnTo>
                  <a:lnTo>
                    <a:pt x="60" y="190"/>
                  </a:lnTo>
                  <a:lnTo>
                    <a:pt x="51" y="196"/>
                  </a:lnTo>
                  <a:lnTo>
                    <a:pt x="41" y="200"/>
                  </a:lnTo>
                  <a:lnTo>
                    <a:pt x="31" y="204"/>
                  </a:lnTo>
                  <a:lnTo>
                    <a:pt x="21" y="207"/>
                  </a:lnTo>
                  <a:lnTo>
                    <a:pt x="11" y="208"/>
                  </a:lnTo>
                  <a:lnTo>
                    <a:pt x="0" y="209"/>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1" name="Freeform 96"/>
            <p:cNvSpPr>
              <a:spLocks/>
            </p:cNvSpPr>
            <p:nvPr/>
          </p:nvSpPr>
          <p:spPr bwMode="auto">
            <a:xfrm>
              <a:off x="4988" y="3105"/>
              <a:ext cx="44" cy="8"/>
            </a:xfrm>
            <a:custGeom>
              <a:avLst/>
              <a:gdLst>
                <a:gd name="T0" fmla="*/ 161 w 38"/>
                <a:gd name="T1" fmla="*/ 0 h 7"/>
                <a:gd name="T2" fmla="*/ 145 w 38"/>
                <a:gd name="T3" fmla="*/ 1 h 7"/>
                <a:gd name="T4" fmla="*/ 141 w 38"/>
                <a:gd name="T5" fmla="*/ 1 h 7"/>
                <a:gd name="T6" fmla="*/ 139 w 38"/>
                <a:gd name="T7" fmla="*/ 1 h 7"/>
                <a:gd name="T8" fmla="*/ 137 w 38"/>
                <a:gd name="T9" fmla="*/ 2 h 7"/>
                <a:gd name="T10" fmla="*/ 131 w 38"/>
                <a:gd name="T11" fmla="*/ 2 h 7"/>
                <a:gd name="T12" fmla="*/ 120 w 38"/>
                <a:gd name="T13" fmla="*/ 3 h 7"/>
                <a:gd name="T14" fmla="*/ 120 w 38"/>
                <a:gd name="T15" fmla="*/ 3 h 7"/>
                <a:gd name="T16" fmla="*/ 113 w 38"/>
                <a:gd name="T17" fmla="*/ 3 h 7"/>
                <a:gd name="T18" fmla="*/ 108 w 38"/>
                <a:gd name="T19" fmla="*/ 3 h 7"/>
                <a:gd name="T20" fmla="*/ 104 w 38"/>
                <a:gd name="T21" fmla="*/ 17 h 7"/>
                <a:gd name="T22" fmla="*/ 102 w 38"/>
                <a:gd name="T23" fmla="*/ 17 h 7"/>
                <a:gd name="T24" fmla="*/ 93 w 38"/>
                <a:gd name="T25" fmla="*/ 17 h 7"/>
                <a:gd name="T26" fmla="*/ 88 w 38"/>
                <a:gd name="T27" fmla="*/ 19 h 7"/>
                <a:gd name="T28" fmla="*/ 80 w 38"/>
                <a:gd name="T29" fmla="*/ 19 h 7"/>
                <a:gd name="T30" fmla="*/ 78 w 38"/>
                <a:gd name="T31" fmla="*/ 19 h 7"/>
                <a:gd name="T32" fmla="*/ 76 w 38"/>
                <a:gd name="T33" fmla="*/ 19 h 7"/>
                <a:gd name="T34" fmla="*/ 69 w 38"/>
                <a:gd name="T35" fmla="*/ 19 h 7"/>
                <a:gd name="T36" fmla="*/ 60 w 38"/>
                <a:gd name="T37" fmla="*/ 19 h 7"/>
                <a:gd name="T38" fmla="*/ 60 w 38"/>
                <a:gd name="T39" fmla="*/ 19 h 7"/>
                <a:gd name="T40" fmla="*/ 52 w 38"/>
                <a:gd name="T41" fmla="*/ 19 h 7"/>
                <a:gd name="T42" fmla="*/ 49 w 38"/>
                <a:gd name="T43" fmla="*/ 22 h 7"/>
                <a:gd name="T44" fmla="*/ 45 w 38"/>
                <a:gd name="T45" fmla="*/ 22 h 7"/>
                <a:gd name="T46" fmla="*/ 39 w 38"/>
                <a:gd name="T47" fmla="*/ 22 h 7"/>
                <a:gd name="T48" fmla="*/ 34 w 38"/>
                <a:gd name="T49" fmla="*/ 22 h 7"/>
                <a:gd name="T50" fmla="*/ 25 w 38"/>
                <a:gd name="T51" fmla="*/ 22 h 7"/>
                <a:gd name="T52" fmla="*/ 22 w 38"/>
                <a:gd name="T53" fmla="*/ 22 h 7"/>
                <a:gd name="T54" fmla="*/ 19 w 38"/>
                <a:gd name="T55" fmla="*/ 22 h 7"/>
                <a:gd name="T56" fmla="*/ 3 w 38"/>
                <a:gd name="T57" fmla="*/ 19 h 7"/>
                <a:gd name="T58" fmla="*/ 2 w 38"/>
                <a:gd name="T59" fmla="*/ 19 h 7"/>
                <a:gd name="T60" fmla="*/ 0 w 38"/>
                <a:gd name="T61" fmla="*/ 19 h 7"/>
                <a:gd name="T62" fmla="*/ 0 w 38"/>
                <a:gd name="T63" fmla="*/ 19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7">
                  <a:moveTo>
                    <a:pt x="37" y="0"/>
                  </a:moveTo>
                  <a:lnTo>
                    <a:pt x="34" y="1"/>
                  </a:lnTo>
                  <a:lnTo>
                    <a:pt x="33" y="1"/>
                  </a:lnTo>
                  <a:lnTo>
                    <a:pt x="32" y="1"/>
                  </a:lnTo>
                  <a:lnTo>
                    <a:pt x="31" y="2"/>
                  </a:lnTo>
                  <a:lnTo>
                    <a:pt x="30" y="2"/>
                  </a:lnTo>
                  <a:lnTo>
                    <a:pt x="28" y="3"/>
                  </a:lnTo>
                  <a:lnTo>
                    <a:pt x="26" y="3"/>
                  </a:lnTo>
                  <a:lnTo>
                    <a:pt x="25" y="3"/>
                  </a:lnTo>
                  <a:lnTo>
                    <a:pt x="24" y="4"/>
                  </a:lnTo>
                  <a:lnTo>
                    <a:pt x="23" y="4"/>
                  </a:lnTo>
                  <a:lnTo>
                    <a:pt x="22" y="4"/>
                  </a:lnTo>
                  <a:lnTo>
                    <a:pt x="20" y="5"/>
                  </a:lnTo>
                  <a:lnTo>
                    <a:pt x="19" y="5"/>
                  </a:lnTo>
                  <a:lnTo>
                    <a:pt x="18" y="5"/>
                  </a:lnTo>
                  <a:lnTo>
                    <a:pt x="17" y="5"/>
                  </a:lnTo>
                  <a:lnTo>
                    <a:pt x="16" y="5"/>
                  </a:lnTo>
                  <a:lnTo>
                    <a:pt x="14" y="5"/>
                  </a:lnTo>
                  <a:lnTo>
                    <a:pt x="12" y="5"/>
                  </a:lnTo>
                  <a:lnTo>
                    <a:pt x="11" y="6"/>
                  </a:lnTo>
                  <a:lnTo>
                    <a:pt x="10" y="6"/>
                  </a:lnTo>
                  <a:lnTo>
                    <a:pt x="9" y="6"/>
                  </a:lnTo>
                  <a:lnTo>
                    <a:pt x="8" y="6"/>
                  </a:lnTo>
                  <a:lnTo>
                    <a:pt x="6" y="6"/>
                  </a:lnTo>
                  <a:lnTo>
                    <a:pt x="5" y="6"/>
                  </a:lnTo>
                  <a:lnTo>
                    <a:pt x="4" y="6"/>
                  </a:lnTo>
                  <a:lnTo>
                    <a:pt x="3" y="5"/>
                  </a:lnTo>
                  <a:lnTo>
                    <a:pt x="2" y="5"/>
                  </a:lnTo>
                  <a:lnTo>
                    <a:pt x="0" y="5"/>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2" name="Freeform 97"/>
            <p:cNvSpPr>
              <a:spLocks/>
            </p:cNvSpPr>
            <p:nvPr/>
          </p:nvSpPr>
          <p:spPr bwMode="auto">
            <a:xfrm>
              <a:off x="5015" y="3036"/>
              <a:ext cx="65" cy="15"/>
            </a:xfrm>
            <a:custGeom>
              <a:avLst/>
              <a:gdLst>
                <a:gd name="T0" fmla="*/ 245 w 56"/>
                <a:gd name="T1" fmla="*/ 1 h 13"/>
                <a:gd name="T2" fmla="*/ 225 w 56"/>
                <a:gd name="T3" fmla="*/ 0 h 13"/>
                <a:gd name="T4" fmla="*/ 224 w 56"/>
                <a:gd name="T5" fmla="*/ 0 h 13"/>
                <a:gd name="T6" fmla="*/ 212 w 56"/>
                <a:gd name="T7" fmla="*/ 0 h 13"/>
                <a:gd name="T8" fmla="*/ 207 w 56"/>
                <a:gd name="T9" fmla="*/ 0 h 13"/>
                <a:gd name="T10" fmla="*/ 194 w 56"/>
                <a:gd name="T11" fmla="*/ 0 h 13"/>
                <a:gd name="T12" fmla="*/ 187 w 56"/>
                <a:gd name="T13" fmla="*/ 0 h 13"/>
                <a:gd name="T14" fmla="*/ 183 w 56"/>
                <a:gd name="T15" fmla="*/ 0 h 13"/>
                <a:gd name="T16" fmla="*/ 171 w 56"/>
                <a:gd name="T17" fmla="*/ 0 h 13"/>
                <a:gd name="T18" fmla="*/ 166 w 56"/>
                <a:gd name="T19" fmla="*/ 0 h 13"/>
                <a:gd name="T20" fmla="*/ 158 w 56"/>
                <a:gd name="T21" fmla="*/ 0 h 13"/>
                <a:gd name="T22" fmla="*/ 144 w 56"/>
                <a:gd name="T23" fmla="*/ 0 h 13"/>
                <a:gd name="T24" fmla="*/ 139 w 56"/>
                <a:gd name="T25" fmla="*/ 0 h 13"/>
                <a:gd name="T26" fmla="*/ 136 w 56"/>
                <a:gd name="T27" fmla="*/ 0 h 13"/>
                <a:gd name="T28" fmla="*/ 124 w 56"/>
                <a:gd name="T29" fmla="*/ 0 h 13"/>
                <a:gd name="T30" fmla="*/ 117 w 56"/>
                <a:gd name="T31" fmla="*/ 0 h 13"/>
                <a:gd name="T32" fmla="*/ 109 w 56"/>
                <a:gd name="T33" fmla="*/ 0 h 13"/>
                <a:gd name="T34" fmla="*/ 103 w 56"/>
                <a:gd name="T35" fmla="*/ 0 h 13"/>
                <a:gd name="T36" fmla="*/ 92 w 56"/>
                <a:gd name="T37" fmla="*/ 1 h 13"/>
                <a:gd name="T38" fmla="*/ 87 w 56"/>
                <a:gd name="T39" fmla="*/ 1 h 13"/>
                <a:gd name="T40" fmla="*/ 77 w 56"/>
                <a:gd name="T41" fmla="*/ 1 h 13"/>
                <a:gd name="T42" fmla="*/ 75 w 56"/>
                <a:gd name="T43" fmla="*/ 2 h 13"/>
                <a:gd name="T44" fmla="*/ 65 w 56"/>
                <a:gd name="T45" fmla="*/ 2 h 13"/>
                <a:gd name="T46" fmla="*/ 57 w 56"/>
                <a:gd name="T47" fmla="*/ 3 h 13"/>
                <a:gd name="T48" fmla="*/ 49 w 56"/>
                <a:gd name="T49" fmla="*/ 18 h 13"/>
                <a:gd name="T50" fmla="*/ 41 w 56"/>
                <a:gd name="T51" fmla="*/ 18 h 13"/>
                <a:gd name="T52" fmla="*/ 30 w 56"/>
                <a:gd name="T53" fmla="*/ 21 h 13"/>
                <a:gd name="T54" fmla="*/ 26 w 56"/>
                <a:gd name="T55" fmla="*/ 24 h 13"/>
                <a:gd name="T56" fmla="*/ 19 w 56"/>
                <a:gd name="T57" fmla="*/ 32 h 13"/>
                <a:gd name="T58" fmla="*/ 3 w 56"/>
                <a:gd name="T59" fmla="*/ 37 h 13"/>
                <a:gd name="T60" fmla="*/ 1 w 56"/>
                <a:gd name="T61" fmla="*/ 43 h 13"/>
                <a:gd name="T62" fmla="*/ 0 w 56"/>
                <a:gd name="T63" fmla="*/ 50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6" h="13">
                  <a:moveTo>
                    <a:pt x="55" y="1"/>
                  </a:moveTo>
                  <a:lnTo>
                    <a:pt x="51" y="0"/>
                  </a:lnTo>
                  <a:lnTo>
                    <a:pt x="50" y="0"/>
                  </a:lnTo>
                  <a:lnTo>
                    <a:pt x="48" y="0"/>
                  </a:lnTo>
                  <a:lnTo>
                    <a:pt x="46" y="0"/>
                  </a:lnTo>
                  <a:lnTo>
                    <a:pt x="44" y="0"/>
                  </a:lnTo>
                  <a:lnTo>
                    <a:pt x="42" y="0"/>
                  </a:lnTo>
                  <a:lnTo>
                    <a:pt x="41" y="0"/>
                  </a:lnTo>
                  <a:lnTo>
                    <a:pt x="39" y="0"/>
                  </a:lnTo>
                  <a:lnTo>
                    <a:pt x="37" y="0"/>
                  </a:lnTo>
                  <a:lnTo>
                    <a:pt x="35" y="0"/>
                  </a:lnTo>
                  <a:lnTo>
                    <a:pt x="33" y="0"/>
                  </a:lnTo>
                  <a:lnTo>
                    <a:pt x="31" y="0"/>
                  </a:lnTo>
                  <a:lnTo>
                    <a:pt x="30" y="0"/>
                  </a:lnTo>
                  <a:lnTo>
                    <a:pt x="28" y="0"/>
                  </a:lnTo>
                  <a:lnTo>
                    <a:pt x="26" y="0"/>
                  </a:lnTo>
                  <a:lnTo>
                    <a:pt x="25" y="0"/>
                  </a:lnTo>
                  <a:lnTo>
                    <a:pt x="23" y="0"/>
                  </a:lnTo>
                  <a:lnTo>
                    <a:pt x="21" y="1"/>
                  </a:lnTo>
                  <a:lnTo>
                    <a:pt x="19" y="1"/>
                  </a:lnTo>
                  <a:lnTo>
                    <a:pt x="17" y="1"/>
                  </a:lnTo>
                  <a:lnTo>
                    <a:pt x="16" y="2"/>
                  </a:lnTo>
                  <a:lnTo>
                    <a:pt x="14" y="2"/>
                  </a:lnTo>
                  <a:lnTo>
                    <a:pt x="13" y="3"/>
                  </a:lnTo>
                  <a:lnTo>
                    <a:pt x="11" y="4"/>
                  </a:lnTo>
                  <a:lnTo>
                    <a:pt x="9" y="4"/>
                  </a:lnTo>
                  <a:lnTo>
                    <a:pt x="7" y="5"/>
                  </a:lnTo>
                  <a:lnTo>
                    <a:pt x="6" y="6"/>
                  </a:lnTo>
                  <a:lnTo>
                    <a:pt x="4" y="8"/>
                  </a:lnTo>
                  <a:lnTo>
                    <a:pt x="3" y="9"/>
                  </a:lnTo>
                  <a:lnTo>
                    <a:pt x="1" y="10"/>
                  </a:lnTo>
                  <a:lnTo>
                    <a:pt x="0" y="12"/>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3" name="Freeform 98"/>
            <p:cNvSpPr>
              <a:spLocks/>
            </p:cNvSpPr>
            <p:nvPr/>
          </p:nvSpPr>
          <p:spPr bwMode="auto">
            <a:xfrm>
              <a:off x="4965" y="3111"/>
              <a:ext cx="45" cy="1"/>
            </a:xfrm>
            <a:custGeom>
              <a:avLst/>
              <a:gdLst>
                <a:gd name="T0" fmla="*/ 200 w 38"/>
                <a:gd name="T1" fmla="*/ 0 h 1"/>
                <a:gd name="T2" fmla="*/ 191 w 38"/>
                <a:gd name="T3" fmla="*/ 0 h 1"/>
                <a:gd name="T4" fmla="*/ 178 w 38"/>
                <a:gd name="T5" fmla="*/ 0 h 1"/>
                <a:gd name="T6" fmla="*/ 174 w 38"/>
                <a:gd name="T7" fmla="*/ 0 h 1"/>
                <a:gd name="T8" fmla="*/ 169 w 38"/>
                <a:gd name="T9" fmla="*/ 0 h 1"/>
                <a:gd name="T10" fmla="*/ 165 w 38"/>
                <a:gd name="T11" fmla="*/ 0 h 1"/>
                <a:gd name="T12" fmla="*/ 153 w 38"/>
                <a:gd name="T13" fmla="*/ 0 h 1"/>
                <a:gd name="T14" fmla="*/ 150 w 38"/>
                <a:gd name="T15" fmla="*/ 0 h 1"/>
                <a:gd name="T16" fmla="*/ 147 w 38"/>
                <a:gd name="T17" fmla="*/ 0 h 1"/>
                <a:gd name="T18" fmla="*/ 139 w 38"/>
                <a:gd name="T19" fmla="*/ 0 h 1"/>
                <a:gd name="T20" fmla="*/ 127 w 38"/>
                <a:gd name="T21" fmla="*/ 0 h 1"/>
                <a:gd name="T22" fmla="*/ 124 w 38"/>
                <a:gd name="T23" fmla="*/ 0 h 1"/>
                <a:gd name="T24" fmla="*/ 121 w 38"/>
                <a:gd name="T25" fmla="*/ 0 h 1"/>
                <a:gd name="T26" fmla="*/ 117 w 38"/>
                <a:gd name="T27" fmla="*/ 0 h 1"/>
                <a:gd name="T28" fmla="*/ 105 w 38"/>
                <a:gd name="T29" fmla="*/ 0 h 1"/>
                <a:gd name="T30" fmla="*/ 99 w 38"/>
                <a:gd name="T31" fmla="*/ 0 h 1"/>
                <a:gd name="T32" fmla="*/ 90 w 38"/>
                <a:gd name="T33" fmla="*/ 0 h 1"/>
                <a:gd name="T34" fmla="*/ 89 w 38"/>
                <a:gd name="T35" fmla="*/ 0 h 1"/>
                <a:gd name="T36" fmla="*/ 84 w 38"/>
                <a:gd name="T37" fmla="*/ 0 h 1"/>
                <a:gd name="T38" fmla="*/ 76 w 38"/>
                <a:gd name="T39" fmla="*/ 0 h 1"/>
                <a:gd name="T40" fmla="*/ 71 w 38"/>
                <a:gd name="T41" fmla="*/ 0 h 1"/>
                <a:gd name="T42" fmla="*/ 60 w 38"/>
                <a:gd name="T43" fmla="*/ 0 h 1"/>
                <a:gd name="T44" fmla="*/ 54 w 38"/>
                <a:gd name="T45" fmla="*/ 0 h 1"/>
                <a:gd name="T46" fmla="*/ 51 w 38"/>
                <a:gd name="T47" fmla="*/ 0 h 1"/>
                <a:gd name="T48" fmla="*/ 43 w 38"/>
                <a:gd name="T49" fmla="*/ 0 h 1"/>
                <a:gd name="T50" fmla="*/ 36 w 38"/>
                <a:gd name="T51" fmla="*/ 0 h 1"/>
                <a:gd name="T52" fmla="*/ 25 w 38"/>
                <a:gd name="T53" fmla="*/ 0 h 1"/>
                <a:gd name="T54" fmla="*/ 21 w 38"/>
                <a:gd name="T55" fmla="*/ 0 h 1"/>
                <a:gd name="T56" fmla="*/ 18 w 38"/>
                <a:gd name="T57" fmla="*/ 0 h 1"/>
                <a:gd name="T58" fmla="*/ 2 w 38"/>
                <a:gd name="T59" fmla="*/ 0 h 1"/>
                <a:gd name="T60" fmla="*/ 1 w 38"/>
                <a:gd name="T61" fmla="*/ 0 h 1"/>
                <a:gd name="T62" fmla="*/ 0 w 38"/>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
                  <a:moveTo>
                    <a:pt x="37" y="0"/>
                  </a:moveTo>
                  <a:lnTo>
                    <a:pt x="35" y="0"/>
                  </a:lnTo>
                  <a:lnTo>
                    <a:pt x="33" y="0"/>
                  </a:lnTo>
                  <a:lnTo>
                    <a:pt x="32" y="0"/>
                  </a:lnTo>
                  <a:lnTo>
                    <a:pt x="31" y="0"/>
                  </a:lnTo>
                  <a:lnTo>
                    <a:pt x="30" y="0"/>
                  </a:lnTo>
                  <a:lnTo>
                    <a:pt x="29" y="0"/>
                  </a:lnTo>
                  <a:lnTo>
                    <a:pt x="28" y="0"/>
                  </a:lnTo>
                  <a:lnTo>
                    <a:pt x="27" y="0"/>
                  </a:lnTo>
                  <a:lnTo>
                    <a:pt x="25" y="0"/>
                  </a:lnTo>
                  <a:lnTo>
                    <a:pt x="24" y="0"/>
                  </a:lnTo>
                  <a:lnTo>
                    <a:pt x="23" y="0"/>
                  </a:lnTo>
                  <a:lnTo>
                    <a:pt x="22" y="0"/>
                  </a:lnTo>
                  <a:lnTo>
                    <a:pt x="21" y="0"/>
                  </a:lnTo>
                  <a:lnTo>
                    <a:pt x="19" y="0"/>
                  </a:lnTo>
                  <a:lnTo>
                    <a:pt x="18" y="0"/>
                  </a:lnTo>
                  <a:lnTo>
                    <a:pt x="17" y="0"/>
                  </a:lnTo>
                  <a:lnTo>
                    <a:pt x="16" y="0"/>
                  </a:lnTo>
                  <a:lnTo>
                    <a:pt x="15" y="0"/>
                  </a:lnTo>
                  <a:lnTo>
                    <a:pt x="14" y="0"/>
                  </a:lnTo>
                  <a:lnTo>
                    <a:pt x="13" y="0"/>
                  </a:lnTo>
                  <a:lnTo>
                    <a:pt x="11" y="0"/>
                  </a:lnTo>
                  <a:lnTo>
                    <a:pt x="10" y="0"/>
                  </a:lnTo>
                  <a:lnTo>
                    <a:pt x="9" y="0"/>
                  </a:lnTo>
                  <a:lnTo>
                    <a:pt x="8" y="0"/>
                  </a:lnTo>
                  <a:lnTo>
                    <a:pt x="7" y="0"/>
                  </a:lnTo>
                  <a:lnTo>
                    <a:pt x="5" y="0"/>
                  </a:lnTo>
                  <a:lnTo>
                    <a:pt x="4" y="0"/>
                  </a:lnTo>
                  <a:lnTo>
                    <a:pt x="3" y="0"/>
                  </a:lnTo>
                  <a:lnTo>
                    <a:pt x="2" y="0"/>
                  </a:lnTo>
                  <a:lnTo>
                    <a:pt x="1" y="0"/>
                  </a:lnTo>
                  <a:lnTo>
                    <a:pt x="0" y="0"/>
                  </a:lnTo>
                </a:path>
              </a:pathLst>
            </a:custGeom>
            <a:solidFill>
              <a:srgbClr val="FFFFFF">
                <a:alpha val="50195"/>
              </a:srgbClr>
            </a:solidFill>
            <a:ln w="74930" cap="flat" cmpd="sng">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4" name="Line 99"/>
            <p:cNvSpPr>
              <a:spLocks noChangeShapeType="1"/>
            </p:cNvSpPr>
            <p:nvPr/>
          </p:nvSpPr>
          <p:spPr bwMode="auto">
            <a:xfrm flipH="1">
              <a:off x="5949" y="2765"/>
              <a:ext cx="21" cy="6"/>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5" name="Line 100"/>
            <p:cNvSpPr>
              <a:spLocks noChangeShapeType="1"/>
            </p:cNvSpPr>
            <p:nvPr/>
          </p:nvSpPr>
          <p:spPr bwMode="auto">
            <a:xfrm>
              <a:off x="5959" y="2759"/>
              <a:ext cx="11" cy="24"/>
            </a:xfrm>
            <a:prstGeom prst="line">
              <a:avLst/>
            </a:prstGeom>
            <a:noFill/>
            <a:ln w="7493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6" name="Freeform 101"/>
            <p:cNvSpPr>
              <a:spLocks/>
            </p:cNvSpPr>
            <p:nvPr/>
          </p:nvSpPr>
          <p:spPr bwMode="auto">
            <a:xfrm>
              <a:off x="5608" y="3772"/>
              <a:ext cx="140" cy="193"/>
            </a:xfrm>
            <a:custGeom>
              <a:avLst/>
              <a:gdLst>
                <a:gd name="T0" fmla="*/ 448 w 120"/>
                <a:gd name="T1" fmla="*/ 0 h 171"/>
                <a:gd name="T2" fmla="*/ 365 w 120"/>
                <a:gd name="T3" fmla="*/ 23 h 171"/>
                <a:gd name="T4" fmla="*/ 287 w 120"/>
                <a:gd name="T5" fmla="*/ 68 h 171"/>
                <a:gd name="T6" fmla="*/ 287 w 120"/>
                <a:gd name="T7" fmla="*/ 68 h 171"/>
                <a:gd name="T8" fmla="*/ 218 w 120"/>
                <a:gd name="T9" fmla="*/ 134 h 171"/>
                <a:gd name="T10" fmla="*/ 209 w 120"/>
                <a:gd name="T11" fmla="*/ 212 h 171"/>
                <a:gd name="T12" fmla="*/ 169 w 120"/>
                <a:gd name="T13" fmla="*/ 304 h 171"/>
                <a:gd name="T14" fmla="*/ 104 w 120"/>
                <a:gd name="T15" fmla="*/ 424 h 171"/>
                <a:gd name="T16" fmla="*/ 55 w 120"/>
                <a:gd name="T17" fmla="*/ 503 h 171"/>
                <a:gd name="T18" fmla="*/ 0 w 120"/>
                <a:gd name="T19" fmla="*/ 572 h 171"/>
                <a:gd name="T20" fmla="*/ 65 w 120"/>
                <a:gd name="T21" fmla="*/ 572 h 171"/>
                <a:gd name="T22" fmla="*/ 179 w 120"/>
                <a:gd name="T23" fmla="*/ 551 h 171"/>
                <a:gd name="T24" fmla="*/ 268 w 120"/>
                <a:gd name="T25" fmla="*/ 503 h 171"/>
                <a:gd name="T26" fmla="*/ 315 w 120"/>
                <a:gd name="T27" fmla="*/ 468 h 171"/>
                <a:gd name="T28" fmla="*/ 425 w 120"/>
                <a:gd name="T29" fmla="*/ 384 h 171"/>
                <a:gd name="T30" fmla="*/ 497 w 120"/>
                <a:gd name="T31" fmla="*/ 269 h 171"/>
                <a:gd name="T32" fmla="*/ 532 w 120"/>
                <a:gd name="T33" fmla="*/ 166 h 171"/>
                <a:gd name="T34" fmla="*/ 558 w 120"/>
                <a:gd name="T35" fmla="*/ 68 h 171"/>
                <a:gd name="T36" fmla="*/ 558 w 120"/>
                <a:gd name="T37" fmla="*/ 23 h 171"/>
                <a:gd name="T38" fmla="*/ 523 w 120"/>
                <a:gd name="T39" fmla="*/ 3 h 171"/>
                <a:gd name="T40" fmla="*/ 470 w 120"/>
                <a:gd name="T41" fmla="*/ 0 h 171"/>
                <a:gd name="T42" fmla="*/ 456 w 120"/>
                <a:gd name="T43" fmla="*/ 0 h 171"/>
                <a:gd name="T44" fmla="*/ 448 w 120"/>
                <a:gd name="T45" fmla="*/ 0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171">
                  <a:moveTo>
                    <a:pt x="95" y="0"/>
                  </a:moveTo>
                  <a:lnTo>
                    <a:pt x="78" y="7"/>
                  </a:lnTo>
                  <a:lnTo>
                    <a:pt x="62" y="20"/>
                  </a:lnTo>
                  <a:lnTo>
                    <a:pt x="46" y="40"/>
                  </a:lnTo>
                  <a:lnTo>
                    <a:pt x="44" y="64"/>
                  </a:lnTo>
                  <a:lnTo>
                    <a:pt x="36" y="90"/>
                  </a:lnTo>
                  <a:lnTo>
                    <a:pt x="22" y="127"/>
                  </a:lnTo>
                  <a:lnTo>
                    <a:pt x="11" y="150"/>
                  </a:lnTo>
                  <a:lnTo>
                    <a:pt x="0" y="170"/>
                  </a:lnTo>
                  <a:lnTo>
                    <a:pt x="14" y="170"/>
                  </a:lnTo>
                  <a:lnTo>
                    <a:pt x="38" y="164"/>
                  </a:lnTo>
                  <a:lnTo>
                    <a:pt x="57" y="150"/>
                  </a:lnTo>
                  <a:lnTo>
                    <a:pt x="68" y="140"/>
                  </a:lnTo>
                  <a:lnTo>
                    <a:pt x="90" y="114"/>
                  </a:lnTo>
                  <a:lnTo>
                    <a:pt x="106" y="80"/>
                  </a:lnTo>
                  <a:lnTo>
                    <a:pt x="114" y="50"/>
                  </a:lnTo>
                  <a:lnTo>
                    <a:pt x="119" y="20"/>
                  </a:lnTo>
                  <a:lnTo>
                    <a:pt x="119" y="7"/>
                  </a:lnTo>
                  <a:lnTo>
                    <a:pt x="111" y="3"/>
                  </a:lnTo>
                  <a:lnTo>
                    <a:pt x="100" y="0"/>
                  </a:lnTo>
                  <a:lnTo>
                    <a:pt x="98" y="0"/>
                  </a:lnTo>
                  <a:lnTo>
                    <a:pt x="95"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7" name="Rectangle 102"/>
            <p:cNvSpPr>
              <a:spLocks noChangeArrowheads="1"/>
            </p:cNvSpPr>
            <p:nvPr/>
          </p:nvSpPr>
          <p:spPr bwMode="auto">
            <a:xfrm flipV="1">
              <a:off x="5341" y="3276"/>
              <a:ext cx="11" cy="2"/>
            </a:xfrm>
            <a:prstGeom prst="rect">
              <a:avLst/>
            </a:prstGeom>
            <a:solidFill>
              <a:srgbClr val="FFFFFF">
                <a:alpha val="50195"/>
              </a:srgbClr>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6968" name="Freeform 103"/>
            <p:cNvSpPr>
              <a:spLocks/>
            </p:cNvSpPr>
            <p:nvPr/>
          </p:nvSpPr>
          <p:spPr bwMode="auto">
            <a:xfrm>
              <a:off x="5336" y="3288"/>
              <a:ext cx="197" cy="89"/>
            </a:xfrm>
            <a:custGeom>
              <a:avLst/>
              <a:gdLst>
                <a:gd name="T0" fmla="*/ 118 w 168"/>
                <a:gd name="T1" fmla="*/ 0 h 79"/>
                <a:gd name="T2" fmla="*/ 25 w 168"/>
                <a:gd name="T3" fmla="*/ 3 h 79"/>
                <a:gd name="T4" fmla="*/ 0 w 168"/>
                <a:gd name="T5" fmla="*/ 61 h 79"/>
                <a:gd name="T6" fmla="*/ 55 w 168"/>
                <a:gd name="T7" fmla="*/ 114 h 79"/>
                <a:gd name="T8" fmla="*/ 141 w 168"/>
                <a:gd name="T9" fmla="*/ 158 h 79"/>
                <a:gd name="T10" fmla="*/ 242 w 168"/>
                <a:gd name="T11" fmla="*/ 158 h 79"/>
                <a:gd name="T12" fmla="*/ 337 w 168"/>
                <a:gd name="T13" fmla="*/ 183 h 79"/>
                <a:gd name="T14" fmla="*/ 463 w 168"/>
                <a:gd name="T15" fmla="*/ 192 h 79"/>
                <a:gd name="T16" fmla="*/ 599 w 168"/>
                <a:gd name="T17" fmla="*/ 229 h 79"/>
                <a:gd name="T18" fmla="*/ 651 w 168"/>
                <a:gd name="T19" fmla="*/ 239 h 79"/>
                <a:gd name="T20" fmla="*/ 796 w 168"/>
                <a:gd name="T21" fmla="*/ 258 h 79"/>
                <a:gd name="T22" fmla="*/ 823 w 168"/>
                <a:gd name="T23" fmla="*/ 247 h 79"/>
                <a:gd name="T24" fmla="*/ 807 w 168"/>
                <a:gd name="T25" fmla="*/ 206 h 79"/>
                <a:gd name="T26" fmla="*/ 579 w 168"/>
                <a:gd name="T27" fmla="*/ 162 h 79"/>
                <a:gd name="T28" fmla="*/ 352 w 168"/>
                <a:gd name="T29" fmla="*/ 74 h 79"/>
                <a:gd name="T30" fmla="*/ 256 w 168"/>
                <a:gd name="T31" fmla="*/ 53 h 79"/>
                <a:gd name="T32" fmla="*/ 141 w 168"/>
                <a:gd name="T33" fmla="*/ 20 h 79"/>
                <a:gd name="T34" fmla="*/ 141 w 168"/>
                <a:gd name="T35" fmla="*/ 20 h 79"/>
                <a:gd name="T36" fmla="*/ 118 w 168"/>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8" h="79">
                  <a:moveTo>
                    <a:pt x="23" y="0"/>
                  </a:moveTo>
                  <a:lnTo>
                    <a:pt x="5" y="3"/>
                  </a:lnTo>
                  <a:lnTo>
                    <a:pt x="0" y="19"/>
                  </a:lnTo>
                  <a:lnTo>
                    <a:pt x="11" y="35"/>
                  </a:lnTo>
                  <a:lnTo>
                    <a:pt x="28" y="47"/>
                  </a:lnTo>
                  <a:lnTo>
                    <a:pt x="49" y="47"/>
                  </a:lnTo>
                  <a:lnTo>
                    <a:pt x="69" y="56"/>
                  </a:lnTo>
                  <a:lnTo>
                    <a:pt x="95" y="59"/>
                  </a:lnTo>
                  <a:lnTo>
                    <a:pt x="121" y="69"/>
                  </a:lnTo>
                  <a:lnTo>
                    <a:pt x="132" y="72"/>
                  </a:lnTo>
                  <a:lnTo>
                    <a:pt x="162" y="78"/>
                  </a:lnTo>
                  <a:lnTo>
                    <a:pt x="167" y="75"/>
                  </a:lnTo>
                  <a:lnTo>
                    <a:pt x="164" y="63"/>
                  </a:lnTo>
                  <a:lnTo>
                    <a:pt x="118" y="50"/>
                  </a:lnTo>
                  <a:lnTo>
                    <a:pt x="72" y="22"/>
                  </a:lnTo>
                  <a:lnTo>
                    <a:pt x="52" y="16"/>
                  </a:lnTo>
                  <a:lnTo>
                    <a:pt x="28" y="6"/>
                  </a:lnTo>
                  <a:lnTo>
                    <a:pt x="2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69" name="Freeform 104"/>
            <p:cNvSpPr>
              <a:spLocks/>
            </p:cNvSpPr>
            <p:nvPr/>
          </p:nvSpPr>
          <p:spPr bwMode="auto">
            <a:xfrm>
              <a:off x="5332" y="3201"/>
              <a:ext cx="366" cy="110"/>
            </a:xfrm>
            <a:custGeom>
              <a:avLst/>
              <a:gdLst>
                <a:gd name="T0" fmla="*/ 244 w 313"/>
                <a:gd name="T1" fmla="*/ 2 h 98"/>
                <a:gd name="T2" fmla="*/ 143 w 313"/>
                <a:gd name="T3" fmla="*/ 0 h 98"/>
                <a:gd name="T4" fmla="*/ 64 w 313"/>
                <a:gd name="T5" fmla="*/ 1 h 98"/>
                <a:gd name="T6" fmla="*/ 0 w 313"/>
                <a:gd name="T7" fmla="*/ 34 h 98"/>
                <a:gd name="T8" fmla="*/ 0 w 313"/>
                <a:gd name="T9" fmla="*/ 43 h 98"/>
                <a:gd name="T10" fmla="*/ 80 w 313"/>
                <a:gd name="T11" fmla="*/ 70 h 98"/>
                <a:gd name="T12" fmla="*/ 177 w 313"/>
                <a:gd name="T13" fmla="*/ 100 h 98"/>
                <a:gd name="T14" fmla="*/ 263 w 313"/>
                <a:gd name="T15" fmla="*/ 117 h 98"/>
                <a:gd name="T16" fmla="*/ 372 w 313"/>
                <a:gd name="T17" fmla="*/ 131 h 98"/>
                <a:gd name="T18" fmla="*/ 417 w 313"/>
                <a:gd name="T19" fmla="*/ 147 h 98"/>
                <a:gd name="T20" fmla="*/ 511 w 313"/>
                <a:gd name="T21" fmla="*/ 171 h 98"/>
                <a:gd name="T22" fmla="*/ 530 w 313"/>
                <a:gd name="T23" fmla="*/ 181 h 98"/>
                <a:gd name="T24" fmla="*/ 719 w 313"/>
                <a:gd name="T25" fmla="*/ 233 h 98"/>
                <a:gd name="T26" fmla="*/ 800 w 313"/>
                <a:gd name="T27" fmla="*/ 256 h 98"/>
                <a:gd name="T28" fmla="*/ 862 w 313"/>
                <a:gd name="T29" fmla="*/ 267 h 98"/>
                <a:gd name="T30" fmla="*/ 947 w 313"/>
                <a:gd name="T31" fmla="*/ 272 h 98"/>
                <a:gd name="T32" fmla="*/ 985 w 313"/>
                <a:gd name="T33" fmla="*/ 275 h 98"/>
                <a:gd name="T34" fmla="*/ 1107 w 313"/>
                <a:gd name="T35" fmla="*/ 294 h 98"/>
                <a:gd name="T36" fmla="*/ 1180 w 313"/>
                <a:gd name="T37" fmla="*/ 305 h 98"/>
                <a:gd name="T38" fmla="*/ 1294 w 313"/>
                <a:gd name="T39" fmla="*/ 309 h 98"/>
                <a:gd name="T40" fmla="*/ 1366 w 313"/>
                <a:gd name="T41" fmla="*/ 292 h 98"/>
                <a:gd name="T42" fmla="*/ 1416 w 313"/>
                <a:gd name="T43" fmla="*/ 279 h 98"/>
                <a:gd name="T44" fmla="*/ 1489 w 313"/>
                <a:gd name="T45" fmla="*/ 256 h 98"/>
                <a:gd name="T46" fmla="*/ 1491 w 313"/>
                <a:gd name="T47" fmla="*/ 233 h 98"/>
                <a:gd name="T48" fmla="*/ 1420 w 313"/>
                <a:gd name="T49" fmla="*/ 229 h 98"/>
                <a:gd name="T50" fmla="*/ 1236 w 313"/>
                <a:gd name="T51" fmla="*/ 218 h 98"/>
                <a:gd name="T52" fmla="*/ 1107 w 313"/>
                <a:gd name="T53" fmla="*/ 182 h 98"/>
                <a:gd name="T54" fmla="*/ 1028 w 313"/>
                <a:gd name="T55" fmla="*/ 165 h 98"/>
                <a:gd name="T56" fmla="*/ 862 w 313"/>
                <a:gd name="T57" fmla="*/ 144 h 98"/>
                <a:gd name="T58" fmla="*/ 719 w 313"/>
                <a:gd name="T59" fmla="*/ 128 h 98"/>
                <a:gd name="T60" fmla="*/ 518 w 313"/>
                <a:gd name="T61" fmla="*/ 83 h 98"/>
                <a:gd name="T62" fmla="*/ 441 w 313"/>
                <a:gd name="T63" fmla="*/ 62 h 98"/>
                <a:gd name="T64" fmla="*/ 344 w 313"/>
                <a:gd name="T65" fmla="*/ 34 h 98"/>
                <a:gd name="T66" fmla="*/ 170 w 313"/>
                <a:gd name="T67" fmla="*/ 3 h 98"/>
                <a:gd name="T68" fmla="*/ 120 w 313"/>
                <a:gd name="T69" fmla="*/ 0 h 98"/>
                <a:gd name="T70" fmla="*/ 56 w 313"/>
                <a:gd name="T71" fmla="*/ 19 h 98"/>
                <a:gd name="T72" fmla="*/ 47 w 313"/>
                <a:gd name="T73" fmla="*/ 24 h 98"/>
                <a:gd name="T74" fmla="*/ 47 w 313"/>
                <a:gd name="T75" fmla="*/ 30 h 98"/>
                <a:gd name="T76" fmla="*/ 244 w 313"/>
                <a:gd name="T77" fmla="*/ 2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13" h="98">
                  <a:moveTo>
                    <a:pt x="51" y="2"/>
                  </a:moveTo>
                  <a:lnTo>
                    <a:pt x="30" y="0"/>
                  </a:lnTo>
                  <a:lnTo>
                    <a:pt x="13" y="1"/>
                  </a:lnTo>
                  <a:lnTo>
                    <a:pt x="0" y="11"/>
                  </a:lnTo>
                  <a:lnTo>
                    <a:pt x="0" y="13"/>
                  </a:lnTo>
                  <a:lnTo>
                    <a:pt x="17" y="22"/>
                  </a:lnTo>
                  <a:lnTo>
                    <a:pt x="37" y="31"/>
                  </a:lnTo>
                  <a:lnTo>
                    <a:pt x="55" y="37"/>
                  </a:lnTo>
                  <a:lnTo>
                    <a:pt x="78" y="42"/>
                  </a:lnTo>
                  <a:lnTo>
                    <a:pt x="87" y="47"/>
                  </a:lnTo>
                  <a:lnTo>
                    <a:pt x="107" y="54"/>
                  </a:lnTo>
                  <a:lnTo>
                    <a:pt x="110" y="56"/>
                  </a:lnTo>
                  <a:lnTo>
                    <a:pt x="150" y="74"/>
                  </a:lnTo>
                  <a:lnTo>
                    <a:pt x="168" y="80"/>
                  </a:lnTo>
                  <a:lnTo>
                    <a:pt x="180" y="84"/>
                  </a:lnTo>
                  <a:lnTo>
                    <a:pt x="198" y="85"/>
                  </a:lnTo>
                  <a:lnTo>
                    <a:pt x="206" y="86"/>
                  </a:lnTo>
                  <a:lnTo>
                    <a:pt x="232" y="93"/>
                  </a:lnTo>
                  <a:lnTo>
                    <a:pt x="247" y="95"/>
                  </a:lnTo>
                  <a:lnTo>
                    <a:pt x="271" y="97"/>
                  </a:lnTo>
                  <a:lnTo>
                    <a:pt x="286" y="92"/>
                  </a:lnTo>
                  <a:lnTo>
                    <a:pt x="296" y="88"/>
                  </a:lnTo>
                  <a:lnTo>
                    <a:pt x="311" y="80"/>
                  </a:lnTo>
                  <a:lnTo>
                    <a:pt x="312" y="74"/>
                  </a:lnTo>
                  <a:lnTo>
                    <a:pt x="297" y="72"/>
                  </a:lnTo>
                  <a:lnTo>
                    <a:pt x="258" y="69"/>
                  </a:lnTo>
                  <a:lnTo>
                    <a:pt x="232" y="57"/>
                  </a:lnTo>
                  <a:lnTo>
                    <a:pt x="215" y="53"/>
                  </a:lnTo>
                  <a:lnTo>
                    <a:pt x="180" y="45"/>
                  </a:lnTo>
                  <a:lnTo>
                    <a:pt x="150" y="40"/>
                  </a:lnTo>
                  <a:lnTo>
                    <a:pt x="109" y="26"/>
                  </a:lnTo>
                  <a:lnTo>
                    <a:pt x="92" y="20"/>
                  </a:lnTo>
                  <a:lnTo>
                    <a:pt x="72" y="11"/>
                  </a:lnTo>
                  <a:lnTo>
                    <a:pt x="36" y="3"/>
                  </a:lnTo>
                  <a:lnTo>
                    <a:pt x="25" y="0"/>
                  </a:lnTo>
                  <a:lnTo>
                    <a:pt x="12" y="6"/>
                  </a:lnTo>
                  <a:lnTo>
                    <a:pt x="9" y="8"/>
                  </a:lnTo>
                  <a:lnTo>
                    <a:pt x="9" y="10"/>
                  </a:lnTo>
                  <a:lnTo>
                    <a:pt x="51" y="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0" name="Freeform 105"/>
            <p:cNvSpPr>
              <a:spLocks/>
            </p:cNvSpPr>
            <p:nvPr/>
          </p:nvSpPr>
          <p:spPr bwMode="auto">
            <a:xfrm>
              <a:off x="4781" y="3187"/>
              <a:ext cx="884" cy="715"/>
            </a:xfrm>
            <a:custGeom>
              <a:avLst/>
              <a:gdLst>
                <a:gd name="T0" fmla="*/ 895 w 756"/>
                <a:gd name="T1" fmla="*/ 23 h 633"/>
                <a:gd name="T2" fmla="*/ 781 w 756"/>
                <a:gd name="T3" fmla="*/ 23 h 633"/>
                <a:gd name="T4" fmla="*/ 682 w 756"/>
                <a:gd name="T5" fmla="*/ 55 h 633"/>
                <a:gd name="T6" fmla="*/ 598 w 756"/>
                <a:gd name="T7" fmla="*/ 97 h 633"/>
                <a:gd name="T8" fmla="*/ 443 w 756"/>
                <a:gd name="T9" fmla="*/ 158 h 633"/>
                <a:gd name="T10" fmla="*/ 288 w 756"/>
                <a:gd name="T11" fmla="*/ 227 h 633"/>
                <a:gd name="T12" fmla="*/ 140 w 756"/>
                <a:gd name="T13" fmla="*/ 298 h 633"/>
                <a:gd name="T14" fmla="*/ 0 w 756"/>
                <a:gd name="T15" fmla="*/ 367 h 633"/>
                <a:gd name="T16" fmla="*/ 75 w 756"/>
                <a:gd name="T17" fmla="*/ 430 h 633"/>
                <a:gd name="T18" fmla="*/ 140 w 756"/>
                <a:gd name="T19" fmla="*/ 539 h 633"/>
                <a:gd name="T20" fmla="*/ 179 w 756"/>
                <a:gd name="T21" fmla="*/ 669 h 633"/>
                <a:gd name="T22" fmla="*/ 242 w 756"/>
                <a:gd name="T23" fmla="*/ 725 h 633"/>
                <a:gd name="T24" fmla="*/ 347 w 756"/>
                <a:gd name="T25" fmla="*/ 755 h 633"/>
                <a:gd name="T26" fmla="*/ 443 w 756"/>
                <a:gd name="T27" fmla="*/ 777 h 633"/>
                <a:gd name="T28" fmla="*/ 598 w 756"/>
                <a:gd name="T29" fmla="*/ 846 h 633"/>
                <a:gd name="T30" fmla="*/ 726 w 756"/>
                <a:gd name="T31" fmla="*/ 857 h 633"/>
                <a:gd name="T32" fmla="*/ 824 w 756"/>
                <a:gd name="T33" fmla="*/ 857 h 633"/>
                <a:gd name="T34" fmla="*/ 1036 w 756"/>
                <a:gd name="T35" fmla="*/ 893 h 633"/>
                <a:gd name="T36" fmla="*/ 1234 w 756"/>
                <a:gd name="T37" fmla="*/ 918 h 633"/>
                <a:gd name="T38" fmla="*/ 1356 w 756"/>
                <a:gd name="T39" fmla="*/ 918 h 633"/>
                <a:gd name="T40" fmla="*/ 1575 w 756"/>
                <a:gd name="T41" fmla="*/ 966 h 633"/>
                <a:gd name="T42" fmla="*/ 1768 w 756"/>
                <a:gd name="T43" fmla="*/ 1022 h 633"/>
                <a:gd name="T44" fmla="*/ 1899 w 756"/>
                <a:gd name="T45" fmla="*/ 1106 h 633"/>
                <a:gd name="T46" fmla="*/ 2005 w 756"/>
                <a:gd name="T47" fmla="*/ 1203 h 633"/>
                <a:gd name="T48" fmla="*/ 2183 w 756"/>
                <a:gd name="T49" fmla="*/ 1335 h 633"/>
                <a:gd name="T50" fmla="*/ 2969 w 756"/>
                <a:gd name="T51" fmla="*/ 1810 h 633"/>
                <a:gd name="T52" fmla="*/ 3109 w 756"/>
                <a:gd name="T53" fmla="*/ 1921 h 633"/>
                <a:gd name="T54" fmla="*/ 3245 w 756"/>
                <a:gd name="T55" fmla="*/ 2081 h 633"/>
                <a:gd name="T56" fmla="*/ 3308 w 756"/>
                <a:gd name="T57" fmla="*/ 2135 h 633"/>
                <a:gd name="T58" fmla="*/ 3355 w 756"/>
                <a:gd name="T59" fmla="*/ 1978 h 633"/>
                <a:gd name="T60" fmla="*/ 3355 w 756"/>
                <a:gd name="T61" fmla="*/ 1899 h 633"/>
                <a:gd name="T62" fmla="*/ 3410 w 756"/>
                <a:gd name="T63" fmla="*/ 1751 h 633"/>
                <a:gd name="T64" fmla="*/ 3510 w 756"/>
                <a:gd name="T65" fmla="*/ 1681 h 633"/>
                <a:gd name="T66" fmla="*/ 3551 w 756"/>
                <a:gd name="T67" fmla="*/ 1656 h 633"/>
                <a:gd name="T68" fmla="*/ 3592 w 756"/>
                <a:gd name="T69" fmla="*/ 1646 h 633"/>
                <a:gd name="T70" fmla="*/ 3611 w 756"/>
                <a:gd name="T71" fmla="*/ 1594 h 633"/>
                <a:gd name="T72" fmla="*/ 3444 w 756"/>
                <a:gd name="T73" fmla="*/ 1528 h 633"/>
                <a:gd name="T74" fmla="*/ 3245 w 756"/>
                <a:gd name="T75" fmla="*/ 1416 h 633"/>
                <a:gd name="T76" fmla="*/ 3094 w 756"/>
                <a:gd name="T77" fmla="*/ 1249 h 633"/>
                <a:gd name="T78" fmla="*/ 2995 w 756"/>
                <a:gd name="T79" fmla="*/ 1154 h 633"/>
                <a:gd name="T80" fmla="*/ 2938 w 756"/>
                <a:gd name="T81" fmla="*/ 1088 h 633"/>
                <a:gd name="T82" fmla="*/ 2872 w 756"/>
                <a:gd name="T83" fmla="*/ 1022 h 633"/>
                <a:gd name="T84" fmla="*/ 2772 w 756"/>
                <a:gd name="T85" fmla="*/ 942 h 633"/>
                <a:gd name="T86" fmla="*/ 2631 w 756"/>
                <a:gd name="T87" fmla="*/ 777 h 633"/>
                <a:gd name="T88" fmla="*/ 2622 w 756"/>
                <a:gd name="T89" fmla="*/ 725 h 633"/>
                <a:gd name="T90" fmla="*/ 2577 w 756"/>
                <a:gd name="T91" fmla="*/ 678 h 633"/>
                <a:gd name="T92" fmla="*/ 2493 w 756"/>
                <a:gd name="T93" fmla="*/ 678 h 633"/>
                <a:gd name="T94" fmla="*/ 2210 w 756"/>
                <a:gd name="T95" fmla="*/ 595 h 633"/>
                <a:gd name="T96" fmla="*/ 2043 w 756"/>
                <a:gd name="T97" fmla="*/ 345 h 633"/>
                <a:gd name="T98" fmla="*/ 2005 w 756"/>
                <a:gd name="T99" fmla="*/ 253 h 633"/>
                <a:gd name="T100" fmla="*/ 1936 w 756"/>
                <a:gd name="T101" fmla="*/ 227 h 633"/>
                <a:gd name="T102" fmla="*/ 1768 w 756"/>
                <a:gd name="T103" fmla="*/ 178 h 633"/>
                <a:gd name="T104" fmla="*/ 1602 w 756"/>
                <a:gd name="T105" fmla="*/ 165 h 633"/>
                <a:gd name="T106" fmla="*/ 1446 w 756"/>
                <a:gd name="T107" fmla="*/ 129 h 633"/>
                <a:gd name="T108" fmla="*/ 1285 w 756"/>
                <a:gd name="T109" fmla="*/ 97 h 633"/>
                <a:gd name="T110" fmla="*/ 1113 w 756"/>
                <a:gd name="T111" fmla="*/ 47 h 633"/>
                <a:gd name="T112" fmla="*/ 1047 w 756"/>
                <a:gd name="T113" fmla="*/ 0 h 633"/>
                <a:gd name="T114" fmla="*/ 1008 w 756"/>
                <a:gd name="T115" fmla="*/ 23 h 633"/>
                <a:gd name="T116" fmla="*/ 895 w 756"/>
                <a:gd name="T117" fmla="*/ 23 h 6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6" h="633">
                  <a:moveTo>
                    <a:pt x="187" y="7"/>
                  </a:moveTo>
                  <a:lnTo>
                    <a:pt x="163" y="7"/>
                  </a:lnTo>
                  <a:lnTo>
                    <a:pt x="143" y="17"/>
                  </a:lnTo>
                  <a:lnTo>
                    <a:pt x="125" y="28"/>
                  </a:lnTo>
                  <a:lnTo>
                    <a:pt x="93" y="46"/>
                  </a:lnTo>
                  <a:lnTo>
                    <a:pt x="61" y="67"/>
                  </a:lnTo>
                  <a:lnTo>
                    <a:pt x="29" y="88"/>
                  </a:lnTo>
                  <a:lnTo>
                    <a:pt x="0" y="109"/>
                  </a:lnTo>
                  <a:lnTo>
                    <a:pt x="15" y="127"/>
                  </a:lnTo>
                  <a:lnTo>
                    <a:pt x="29" y="159"/>
                  </a:lnTo>
                  <a:lnTo>
                    <a:pt x="38" y="197"/>
                  </a:lnTo>
                  <a:lnTo>
                    <a:pt x="50" y="215"/>
                  </a:lnTo>
                  <a:lnTo>
                    <a:pt x="73" y="222"/>
                  </a:lnTo>
                  <a:lnTo>
                    <a:pt x="93" y="229"/>
                  </a:lnTo>
                  <a:lnTo>
                    <a:pt x="125" y="250"/>
                  </a:lnTo>
                  <a:lnTo>
                    <a:pt x="152" y="254"/>
                  </a:lnTo>
                  <a:lnTo>
                    <a:pt x="172" y="254"/>
                  </a:lnTo>
                  <a:lnTo>
                    <a:pt x="216" y="264"/>
                  </a:lnTo>
                  <a:lnTo>
                    <a:pt x="257" y="271"/>
                  </a:lnTo>
                  <a:lnTo>
                    <a:pt x="283" y="271"/>
                  </a:lnTo>
                  <a:lnTo>
                    <a:pt x="330" y="286"/>
                  </a:lnTo>
                  <a:lnTo>
                    <a:pt x="370" y="303"/>
                  </a:lnTo>
                  <a:lnTo>
                    <a:pt x="397" y="328"/>
                  </a:lnTo>
                  <a:lnTo>
                    <a:pt x="420" y="356"/>
                  </a:lnTo>
                  <a:lnTo>
                    <a:pt x="457" y="395"/>
                  </a:lnTo>
                  <a:lnTo>
                    <a:pt x="621" y="536"/>
                  </a:lnTo>
                  <a:lnTo>
                    <a:pt x="650" y="568"/>
                  </a:lnTo>
                  <a:lnTo>
                    <a:pt x="679" y="614"/>
                  </a:lnTo>
                  <a:lnTo>
                    <a:pt x="693" y="632"/>
                  </a:lnTo>
                  <a:lnTo>
                    <a:pt x="702" y="585"/>
                  </a:lnTo>
                  <a:lnTo>
                    <a:pt x="702" y="561"/>
                  </a:lnTo>
                  <a:lnTo>
                    <a:pt x="714" y="518"/>
                  </a:lnTo>
                  <a:lnTo>
                    <a:pt x="735" y="497"/>
                  </a:lnTo>
                  <a:lnTo>
                    <a:pt x="743" y="490"/>
                  </a:lnTo>
                  <a:lnTo>
                    <a:pt x="752" y="487"/>
                  </a:lnTo>
                  <a:lnTo>
                    <a:pt x="755" y="472"/>
                  </a:lnTo>
                  <a:lnTo>
                    <a:pt x="720" y="452"/>
                  </a:lnTo>
                  <a:lnTo>
                    <a:pt x="679" y="420"/>
                  </a:lnTo>
                  <a:lnTo>
                    <a:pt x="647" y="370"/>
                  </a:lnTo>
                  <a:lnTo>
                    <a:pt x="627" y="342"/>
                  </a:lnTo>
                  <a:lnTo>
                    <a:pt x="615" y="321"/>
                  </a:lnTo>
                  <a:lnTo>
                    <a:pt x="601" y="303"/>
                  </a:lnTo>
                  <a:lnTo>
                    <a:pt x="580" y="278"/>
                  </a:lnTo>
                  <a:lnTo>
                    <a:pt x="551" y="229"/>
                  </a:lnTo>
                  <a:lnTo>
                    <a:pt x="548" y="215"/>
                  </a:lnTo>
                  <a:lnTo>
                    <a:pt x="539" y="201"/>
                  </a:lnTo>
                  <a:lnTo>
                    <a:pt x="522" y="201"/>
                  </a:lnTo>
                  <a:lnTo>
                    <a:pt x="463" y="176"/>
                  </a:lnTo>
                  <a:lnTo>
                    <a:pt x="428" y="102"/>
                  </a:lnTo>
                  <a:lnTo>
                    <a:pt x="420" y="74"/>
                  </a:lnTo>
                  <a:lnTo>
                    <a:pt x="405" y="67"/>
                  </a:lnTo>
                  <a:lnTo>
                    <a:pt x="370" y="52"/>
                  </a:lnTo>
                  <a:lnTo>
                    <a:pt x="335" y="49"/>
                  </a:lnTo>
                  <a:lnTo>
                    <a:pt x="303" y="38"/>
                  </a:lnTo>
                  <a:lnTo>
                    <a:pt x="269" y="28"/>
                  </a:lnTo>
                  <a:lnTo>
                    <a:pt x="233" y="14"/>
                  </a:lnTo>
                  <a:lnTo>
                    <a:pt x="219" y="0"/>
                  </a:lnTo>
                  <a:lnTo>
                    <a:pt x="210" y="7"/>
                  </a:lnTo>
                  <a:lnTo>
                    <a:pt x="18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1" name="Freeform 106"/>
            <p:cNvSpPr>
              <a:spLocks/>
            </p:cNvSpPr>
            <p:nvPr/>
          </p:nvSpPr>
          <p:spPr bwMode="auto">
            <a:xfrm>
              <a:off x="5042" y="3125"/>
              <a:ext cx="85" cy="23"/>
            </a:xfrm>
            <a:custGeom>
              <a:avLst/>
              <a:gdLst>
                <a:gd name="T0" fmla="*/ 0 w 73"/>
                <a:gd name="T1" fmla="*/ 0 h 20"/>
                <a:gd name="T2" fmla="*/ 220 w 73"/>
                <a:gd name="T3" fmla="*/ 61 h 20"/>
                <a:gd name="T4" fmla="*/ 332 w 73"/>
                <a:gd name="T5" fmla="*/ 78 h 20"/>
                <a:gd name="T6" fmla="*/ 332 w 73"/>
                <a:gd name="T7" fmla="*/ 78 h 20"/>
                <a:gd name="T8" fmla="*/ 0 w 73"/>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20">
                  <a:moveTo>
                    <a:pt x="0" y="0"/>
                  </a:moveTo>
                  <a:lnTo>
                    <a:pt x="48" y="15"/>
                  </a:lnTo>
                  <a:lnTo>
                    <a:pt x="72" y="19"/>
                  </a:lnTo>
                  <a:lnTo>
                    <a:pt x="0"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2" name="Freeform 107"/>
            <p:cNvSpPr>
              <a:spLocks/>
            </p:cNvSpPr>
            <p:nvPr/>
          </p:nvSpPr>
          <p:spPr bwMode="auto">
            <a:xfrm>
              <a:off x="5028" y="3060"/>
              <a:ext cx="272" cy="116"/>
            </a:xfrm>
            <a:custGeom>
              <a:avLst/>
              <a:gdLst>
                <a:gd name="T0" fmla="*/ 347 w 233"/>
                <a:gd name="T1" fmla="*/ 0 h 103"/>
                <a:gd name="T2" fmla="*/ 285 w 233"/>
                <a:gd name="T3" fmla="*/ 0 h 103"/>
                <a:gd name="T4" fmla="*/ 197 w 233"/>
                <a:gd name="T5" fmla="*/ 0 h 103"/>
                <a:gd name="T6" fmla="*/ 117 w 233"/>
                <a:gd name="T7" fmla="*/ 16 h 103"/>
                <a:gd name="T8" fmla="*/ 56 w 233"/>
                <a:gd name="T9" fmla="*/ 23 h 103"/>
                <a:gd name="T10" fmla="*/ 0 w 233"/>
                <a:gd name="T11" fmla="*/ 60 h 103"/>
                <a:gd name="T12" fmla="*/ 285 w 233"/>
                <a:gd name="T13" fmla="*/ 60 h 103"/>
                <a:gd name="T14" fmla="*/ 475 w 233"/>
                <a:gd name="T15" fmla="*/ 130 h 103"/>
                <a:gd name="T16" fmla="*/ 700 w 233"/>
                <a:gd name="T17" fmla="*/ 189 h 103"/>
                <a:gd name="T18" fmla="*/ 878 w 233"/>
                <a:gd name="T19" fmla="*/ 253 h 103"/>
                <a:gd name="T20" fmla="*/ 988 w 233"/>
                <a:gd name="T21" fmla="*/ 297 h 103"/>
                <a:gd name="T22" fmla="*/ 1090 w 233"/>
                <a:gd name="T23" fmla="*/ 334 h 103"/>
                <a:gd name="T24" fmla="*/ 1090 w 233"/>
                <a:gd name="T25" fmla="*/ 277 h 103"/>
                <a:gd name="T26" fmla="*/ 1018 w 233"/>
                <a:gd name="T27" fmla="*/ 204 h 103"/>
                <a:gd name="T28" fmla="*/ 878 w 233"/>
                <a:gd name="T29" fmla="*/ 158 h 103"/>
                <a:gd name="T30" fmla="*/ 798 w 233"/>
                <a:gd name="T31" fmla="*/ 130 h 103"/>
                <a:gd name="T32" fmla="*/ 798 w 233"/>
                <a:gd name="T33" fmla="*/ 130 h 103"/>
                <a:gd name="T34" fmla="*/ 347 w 233"/>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 h="103">
                  <a:moveTo>
                    <a:pt x="74" y="0"/>
                  </a:moveTo>
                  <a:lnTo>
                    <a:pt x="60" y="0"/>
                  </a:lnTo>
                  <a:lnTo>
                    <a:pt x="42" y="0"/>
                  </a:lnTo>
                  <a:lnTo>
                    <a:pt x="24" y="4"/>
                  </a:lnTo>
                  <a:lnTo>
                    <a:pt x="12" y="7"/>
                  </a:lnTo>
                  <a:lnTo>
                    <a:pt x="0" y="18"/>
                  </a:lnTo>
                  <a:lnTo>
                    <a:pt x="60" y="18"/>
                  </a:lnTo>
                  <a:lnTo>
                    <a:pt x="101" y="40"/>
                  </a:lnTo>
                  <a:lnTo>
                    <a:pt x="149" y="58"/>
                  </a:lnTo>
                  <a:lnTo>
                    <a:pt x="187" y="77"/>
                  </a:lnTo>
                  <a:lnTo>
                    <a:pt x="211" y="91"/>
                  </a:lnTo>
                  <a:lnTo>
                    <a:pt x="232" y="102"/>
                  </a:lnTo>
                  <a:lnTo>
                    <a:pt x="232" y="84"/>
                  </a:lnTo>
                  <a:lnTo>
                    <a:pt x="217" y="62"/>
                  </a:lnTo>
                  <a:lnTo>
                    <a:pt x="187" y="47"/>
                  </a:lnTo>
                  <a:lnTo>
                    <a:pt x="170" y="40"/>
                  </a:lnTo>
                  <a:lnTo>
                    <a:pt x="7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3" name="Freeform 108"/>
            <p:cNvSpPr>
              <a:spLocks/>
            </p:cNvSpPr>
            <p:nvPr/>
          </p:nvSpPr>
          <p:spPr bwMode="auto">
            <a:xfrm>
              <a:off x="5091" y="2982"/>
              <a:ext cx="262" cy="141"/>
            </a:xfrm>
            <a:custGeom>
              <a:avLst/>
              <a:gdLst>
                <a:gd name="T0" fmla="*/ 119 w 224"/>
                <a:gd name="T1" fmla="*/ 0 h 125"/>
                <a:gd name="T2" fmla="*/ 56 w 224"/>
                <a:gd name="T3" fmla="*/ 47 h 125"/>
                <a:gd name="T4" fmla="*/ 0 w 224"/>
                <a:gd name="T5" fmla="*/ 76 h 125"/>
                <a:gd name="T6" fmla="*/ 170 w 224"/>
                <a:gd name="T7" fmla="*/ 86 h 125"/>
                <a:gd name="T8" fmla="*/ 368 w 224"/>
                <a:gd name="T9" fmla="*/ 109 h 125"/>
                <a:gd name="T10" fmla="*/ 564 w 224"/>
                <a:gd name="T11" fmla="*/ 168 h 125"/>
                <a:gd name="T12" fmla="*/ 797 w 224"/>
                <a:gd name="T13" fmla="*/ 280 h 125"/>
                <a:gd name="T14" fmla="*/ 895 w 224"/>
                <a:gd name="T15" fmla="*/ 312 h 125"/>
                <a:gd name="T16" fmla="*/ 1019 w 224"/>
                <a:gd name="T17" fmla="*/ 415 h 125"/>
                <a:gd name="T18" fmla="*/ 1070 w 224"/>
                <a:gd name="T19" fmla="*/ 312 h 125"/>
                <a:gd name="T20" fmla="*/ 841 w 224"/>
                <a:gd name="T21" fmla="*/ 190 h 125"/>
                <a:gd name="T22" fmla="*/ 708 w 224"/>
                <a:gd name="T23" fmla="*/ 147 h 125"/>
                <a:gd name="T24" fmla="*/ 564 w 224"/>
                <a:gd name="T25" fmla="*/ 98 h 125"/>
                <a:gd name="T26" fmla="*/ 441 w 224"/>
                <a:gd name="T27" fmla="*/ 76 h 125"/>
                <a:gd name="T28" fmla="*/ 427 w 224"/>
                <a:gd name="T29" fmla="*/ 76 h 125"/>
                <a:gd name="T30" fmla="*/ 119 w 224"/>
                <a:gd name="T31" fmla="*/ 0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25">
                  <a:moveTo>
                    <a:pt x="24" y="0"/>
                  </a:moveTo>
                  <a:lnTo>
                    <a:pt x="12" y="14"/>
                  </a:lnTo>
                  <a:lnTo>
                    <a:pt x="0" y="22"/>
                  </a:lnTo>
                  <a:lnTo>
                    <a:pt x="36" y="25"/>
                  </a:lnTo>
                  <a:lnTo>
                    <a:pt x="77" y="32"/>
                  </a:lnTo>
                  <a:lnTo>
                    <a:pt x="118" y="51"/>
                  </a:lnTo>
                  <a:lnTo>
                    <a:pt x="166" y="84"/>
                  </a:lnTo>
                  <a:lnTo>
                    <a:pt x="187" y="94"/>
                  </a:lnTo>
                  <a:lnTo>
                    <a:pt x="213" y="124"/>
                  </a:lnTo>
                  <a:lnTo>
                    <a:pt x="223" y="94"/>
                  </a:lnTo>
                  <a:lnTo>
                    <a:pt x="175" y="58"/>
                  </a:lnTo>
                  <a:lnTo>
                    <a:pt x="148" y="44"/>
                  </a:lnTo>
                  <a:lnTo>
                    <a:pt x="118" y="29"/>
                  </a:lnTo>
                  <a:lnTo>
                    <a:pt x="92" y="22"/>
                  </a:lnTo>
                  <a:lnTo>
                    <a:pt x="89" y="22"/>
                  </a:lnTo>
                  <a:lnTo>
                    <a:pt x="2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4" name="Freeform 109"/>
            <p:cNvSpPr>
              <a:spLocks/>
            </p:cNvSpPr>
            <p:nvPr/>
          </p:nvSpPr>
          <p:spPr bwMode="auto">
            <a:xfrm>
              <a:off x="5191" y="2940"/>
              <a:ext cx="234" cy="113"/>
            </a:xfrm>
            <a:custGeom>
              <a:avLst/>
              <a:gdLst>
                <a:gd name="T0" fmla="*/ 395 w 200"/>
                <a:gd name="T1" fmla="*/ 26 h 100"/>
                <a:gd name="T2" fmla="*/ 243 w 200"/>
                <a:gd name="T3" fmla="*/ 0 h 100"/>
                <a:gd name="T4" fmla="*/ 0 w 200"/>
                <a:gd name="T5" fmla="*/ 0 h 100"/>
                <a:gd name="T6" fmla="*/ 88 w 200"/>
                <a:gd name="T7" fmla="*/ 37 h 100"/>
                <a:gd name="T8" fmla="*/ 197 w 200"/>
                <a:gd name="T9" fmla="*/ 51 h 100"/>
                <a:gd name="T10" fmla="*/ 312 w 200"/>
                <a:gd name="T11" fmla="*/ 98 h 100"/>
                <a:gd name="T12" fmla="*/ 427 w 200"/>
                <a:gd name="T13" fmla="*/ 125 h 100"/>
                <a:gd name="T14" fmla="*/ 621 w 200"/>
                <a:gd name="T15" fmla="*/ 202 h 100"/>
                <a:gd name="T16" fmla="*/ 708 w 200"/>
                <a:gd name="T17" fmla="*/ 259 h 100"/>
                <a:gd name="T18" fmla="*/ 783 w 200"/>
                <a:gd name="T19" fmla="*/ 301 h 100"/>
                <a:gd name="T20" fmla="*/ 798 w 200"/>
                <a:gd name="T21" fmla="*/ 340 h 100"/>
                <a:gd name="T22" fmla="*/ 845 w 200"/>
                <a:gd name="T23" fmla="*/ 312 h 100"/>
                <a:gd name="T24" fmla="*/ 956 w 200"/>
                <a:gd name="T25" fmla="*/ 210 h 100"/>
                <a:gd name="T26" fmla="*/ 956 w 200"/>
                <a:gd name="T27" fmla="*/ 202 h 100"/>
                <a:gd name="T28" fmla="*/ 395 w 200"/>
                <a:gd name="T29" fmla="*/ 26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 h="100">
                  <a:moveTo>
                    <a:pt x="83" y="8"/>
                  </a:moveTo>
                  <a:lnTo>
                    <a:pt x="50" y="0"/>
                  </a:lnTo>
                  <a:lnTo>
                    <a:pt x="0" y="0"/>
                  </a:lnTo>
                  <a:lnTo>
                    <a:pt x="18" y="11"/>
                  </a:lnTo>
                  <a:lnTo>
                    <a:pt x="41" y="15"/>
                  </a:lnTo>
                  <a:lnTo>
                    <a:pt x="65" y="29"/>
                  </a:lnTo>
                  <a:lnTo>
                    <a:pt x="89" y="37"/>
                  </a:lnTo>
                  <a:lnTo>
                    <a:pt x="130" y="59"/>
                  </a:lnTo>
                  <a:lnTo>
                    <a:pt x="148" y="77"/>
                  </a:lnTo>
                  <a:lnTo>
                    <a:pt x="163" y="88"/>
                  </a:lnTo>
                  <a:lnTo>
                    <a:pt x="166" y="99"/>
                  </a:lnTo>
                  <a:lnTo>
                    <a:pt x="175" y="92"/>
                  </a:lnTo>
                  <a:lnTo>
                    <a:pt x="199" y="62"/>
                  </a:lnTo>
                  <a:lnTo>
                    <a:pt x="199" y="59"/>
                  </a:lnTo>
                  <a:lnTo>
                    <a:pt x="83"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5" name="Freeform 110"/>
            <p:cNvSpPr>
              <a:spLocks/>
            </p:cNvSpPr>
            <p:nvPr/>
          </p:nvSpPr>
          <p:spPr bwMode="auto">
            <a:xfrm>
              <a:off x="5322" y="2908"/>
              <a:ext cx="165" cy="63"/>
            </a:xfrm>
            <a:custGeom>
              <a:avLst/>
              <a:gdLst>
                <a:gd name="T0" fmla="*/ 549 w 141"/>
                <a:gd name="T1" fmla="*/ 0 h 56"/>
                <a:gd name="T2" fmla="*/ 405 w 141"/>
                <a:gd name="T3" fmla="*/ 26 h 56"/>
                <a:gd name="T4" fmla="*/ 75 w 141"/>
                <a:gd name="T5" fmla="*/ 26 h 56"/>
                <a:gd name="T6" fmla="*/ 0 w 141"/>
                <a:gd name="T7" fmla="*/ 26 h 56"/>
                <a:gd name="T8" fmla="*/ 170 w 141"/>
                <a:gd name="T9" fmla="*/ 48 h 56"/>
                <a:gd name="T10" fmla="*/ 364 w 141"/>
                <a:gd name="T11" fmla="*/ 110 h 56"/>
                <a:gd name="T12" fmla="*/ 516 w 141"/>
                <a:gd name="T13" fmla="*/ 144 h 56"/>
                <a:gd name="T14" fmla="*/ 634 w 141"/>
                <a:gd name="T15" fmla="*/ 163 h 56"/>
                <a:gd name="T16" fmla="*/ 675 w 141"/>
                <a:gd name="T17" fmla="*/ 181 h 56"/>
                <a:gd name="T18" fmla="*/ 675 w 141"/>
                <a:gd name="T19" fmla="*/ 181 h 56"/>
                <a:gd name="T20" fmla="*/ 549 w 141"/>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 h="56">
                  <a:moveTo>
                    <a:pt x="114" y="0"/>
                  </a:moveTo>
                  <a:lnTo>
                    <a:pt x="84" y="8"/>
                  </a:lnTo>
                  <a:lnTo>
                    <a:pt x="15" y="8"/>
                  </a:lnTo>
                  <a:lnTo>
                    <a:pt x="0" y="8"/>
                  </a:lnTo>
                  <a:lnTo>
                    <a:pt x="36" y="15"/>
                  </a:lnTo>
                  <a:lnTo>
                    <a:pt x="75" y="33"/>
                  </a:lnTo>
                  <a:lnTo>
                    <a:pt x="108" y="44"/>
                  </a:lnTo>
                  <a:lnTo>
                    <a:pt x="132" y="51"/>
                  </a:lnTo>
                  <a:lnTo>
                    <a:pt x="140" y="55"/>
                  </a:lnTo>
                  <a:lnTo>
                    <a:pt x="114"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6" name="Freeform 111"/>
            <p:cNvSpPr>
              <a:spLocks/>
            </p:cNvSpPr>
            <p:nvPr/>
          </p:nvSpPr>
          <p:spPr bwMode="auto">
            <a:xfrm>
              <a:off x="5389" y="3151"/>
              <a:ext cx="384" cy="87"/>
            </a:xfrm>
            <a:custGeom>
              <a:avLst/>
              <a:gdLst>
                <a:gd name="T0" fmla="*/ 372 w 328"/>
                <a:gd name="T1" fmla="*/ 29 h 77"/>
                <a:gd name="T2" fmla="*/ 75 w 328"/>
                <a:gd name="T3" fmla="*/ 0 h 77"/>
                <a:gd name="T4" fmla="*/ 18 w 328"/>
                <a:gd name="T5" fmla="*/ 0 h 77"/>
                <a:gd name="T6" fmla="*/ 0 w 328"/>
                <a:gd name="T7" fmla="*/ 20 h 77"/>
                <a:gd name="T8" fmla="*/ 372 w 328"/>
                <a:gd name="T9" fmla="*/ 87 h 77"/>
                <a:gd name="T10" fmla="*/ 649 w 328"/>
                <a:gd name="T11" fmla="*/ 158 h 77"/>
                <a:gd name="T12" fmla="*/ 828 w 328"/>
                <a:gd name="T13" fmla="*/ 188 h 77"/>
                <a:gd name="T14" fmla="*/ 966 w 328"/>
                <a:gd name="T15" fmla="*/ 210 h 77"/>
                <a:gd name="T16" fmla="*/ 1239 w 328"/>
                <a:gd name="T17" fmla="*/ 244 h 77"/>
                <a:gd name="T18" fmla="*/ 1432 w 328"/>
                <a:gd name="T19" fmla="*/ 258 h 77"/>
                <a:gd name="T20" fmla="*/ 1580 w 328"/>
                <a:gd name="T21" fmla="*/ 225 h 77"/>
                <a:gd name="T22" fmla="*/ 372 w 328"/>
                <a:gd name="T23" fmla="*/ 29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77">
                  <a:moveTo>
                    <a:pt x="77" y="9"/>
                  </a:moveTo>
                  <a:lnTo>
                    <a:pt x="15" y="0"/>
                  </a:lnTo>
                  <a:lnTo>
                    <a:pt x="3" y="0"/>
                  </a:lnTo>
                  <a:lnTo>
                    <a:pt x="0" y="6"/>
                  </a:lnTo>
                  <a:lnTo>
                    <a:pt x="77" y="26"/>
                  </a:lnTo>
                  <a:lnTo>
                    <a:pt x="134" y="46"/>
                  </a:lnTo>
                  <a:lnTo>
                    <a:pt x="172" y="56"/>
                  </a:lnTo>
                  <a:lnTo>
                    <a:pt x="199" y="62"/>
                  </a:lnTo>
                  <a:lnTo>
                    <a:pt x="256" y="72"/>
                  </a:lnTo>
                  <a:lnTo>
                    <a:pt x="297" y="76"/>
                  </a:lnTo>
                  <a:lnTo>
                    <a:pt x="327" y="66"/>
                  </a:lnTo>
                  <a:lnTo>
                    <a:pt x="77" y="9"/>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7" name="Freeform 112"/>
            <p:cNvSpPr>
              <a:spLocks/>
            </p:cNvSpPr>
            <p:nvPr/>
          </p:nvSpPr>
          <p:spPr bwMode="auto">
            <a:xfrm>
              <a:off x="5428" y="3096"/>
              <a:ext cx="439" cy="63"/>
            </a:xfrm>
            <a:custGeom>
              <a:avLst/>
              <a:gdLst>
                <a:gd name="T0" fmla="*/ 541 w 375"/>
                <a:gd name="T1" fmla="*/ 43 h 56"/>
                <a:gd name="T2" fmla="*/ 88 w 375"/>
                <a:gd name="T3" fmla="*/ 0 h 56"/>
                <a:gd name="T4" fmla="*/ 18 w 375"/>
                <a:gd name="T5" fmla="*/ 0 h 56"/>
                <a:gd name="T6" fmla="*/ 0 w 375"/>
                <a:gd name="T7" fmla="*/ 43 h 56"/>
                <a:gd name="T8" fmla="*/ 499 w 375"/>
                <a:gd name="T9" fmla="*/ 87 h 56"/>
                <a:gd name="T10" fmla="*/ 845 w 375"/>
                <a:gd name="T11" fmla="*/ 128 h 56"/>
                <a:gd name="T12" fmla="*/ 1111 w 375"/>
                <a:gd name="T13" fmla="*/ 158 h 56"/>
                <a:gd name="T14" fmla="*/ 1299 w 375"/>
                <a:gd name="T15" fmla="*/ 181 h 56"/>
                <a:gd name="T16" fmla="*/ 1468 w 375"/>
                <a:gd name="T17" fmla="*/ 181 h 56"/>
                <a:gd name="T18" fmla="*/ 1693 w 375"/>
                <a:gd name="T19" fmla="*/ 144 h 56"/>
                <a:gd name="T20" fmla="*/ 1813 w 375"/>
                <a:gd name="T21" fmla="*/ 101 h 56"/>
                <a:gd name="T22" fmla="*/ 1813 w 375"/>
                <a:gd name="T23" fmla="*/ 101 h 56"/>
                <a:gd name="T24" fmla="*/ 541 w 375"/>
                <a:gd name="T25" fmla="*/ 43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5" h="56">
                  <a:moveTo>
                    <a:pt x="112" y="13"/>
                  </a:moveTo>
                  <a:lnTo>
                    <a:pt x="18" y="0"/>
                  </a:lnTo>
                  <a:lnTo>
                    <a:pt x="3" y="0"/>
                  </a:lnTo>
                  <a:lnTo>
                    <a:pt x="0" y="13"/>
                  </a:lnTo>
                  <a:lnTo>
                    <a:pt x="103" y="26"/>
                  </a:lnTo>
                  <a:lnTo>
                    <a:pt x="174" y="39"/>
                  </a:lnTo>
                  <a:lnTo>
                    <a:pt x="230" y="47"/>
                  </a:lnTo>
                  <a:lnTo>
                    <a:pt x="268" y="55"/>
                  </a:lnTo>
                  <a:lnTo>
                    <a:pt x="304" y="55"/>
                  </a:lnTo>
                  <a:lnTo>
                    <a:pt x="350" y="44"/>
                  </a:lnTo>
                  <a:lnTo>
                    <a:pt x="374" y="31"/>
                  </a:lnTo>
                  <a:lnTo>
                    <a:pt x="112" y="1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8" name="Freeform 113"/>
            <p:cNvSpPr>
              <a:spLocks/>
            </p:cNvSpPr>
            <p:nvPr/>
          </p:nvSpPr>
          <p:spPr bwMode="auto">
            <a:xfrm>
              <a:off x="5518" y="3045"/>
              <a:ext cx="394" cy="36"/>
            </a:xfrm>
            <a:custGeom>
              <a:avLst/>
              <a:gdLst>
                <a:gd name="T0" fmla="*/ 1603 w 337"/>
                <a:gd name="T1" fmla="*/ 0 h 32"/>
                <a:gd name="T2" fmla="*/ 555 w 337"/>
                <a:gd name="T3" fmla="*/ 20 h 32"/>
                <a:gd name="T4" fmla="*/ 103 w 337"/>
                <a:gd name="T5" fmla="*/ 47 h 32"/>
                <a:gd name="T6" fmla="*/ 0 w 337"/>
                <a:gd name="T7" fmla="*/ 54 h 32"/>
                <a:gd name="T8" fmla="*/ 469 w 337"/>
                <a:gd name="T9" fmla="*/ 87 h 32"/>
                <a:gd name="T10" fmla="*/ 682 w 337"/>
                <a:gd name="T11" fmla="*/ 87 h 32"/>
                <a:gd name="T12" fmla="*/ 865 w 337"/>
                <a:gd name="T13" fmla="*/ 87 h 32"/>
                <a:gd name="T14" fmla="*/ 1067 w 337"/>
                <a:gd name="T15" fmla="*/ 87 h 32"/>
                <a:gd name="T16" fmla="*/ 1417 w 337"/>
                <a:gd name="T17" fmla="*/ 101 h 32"/>
                <a:gd name="T18" fmla="*/ 1528 w 337"/>
                <a:gd name="T19" fmla="*/ 101 h 32"/>
                <a:gd name="T20" fmla="*/ 1528 w 337"/>
                <a:gd name="T21" fmla="*/ 101 h 32"/>
                <a:gd name="T22" fmla="*/ 1603 w 337"/>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7" h="32">
                  <a:moveTo>
                    <a:pt x="336" y="0"/>
                  </a:moveTo>
                  <a:lnTo>
                    <a:pt x="116" y="6"/>
                  </a:lnTo>
                  <a:lnTo>
                    <a:pt x="21" y="14"/>
                  </a:lnTo>
                  <a:lnTo>
                    <a:pt x="0" y="17"/>
                  </a:lnTo>
                  <a:lnTo>
                    <a:pt x="98" y="26"/>
                  </a:lnTo>
                  <a:lnTo>
                    <a:pt x="143" y="26"/>
                  </a:lnTo>
                  <a:lnTo>
                    <a:pt x="181" y="26"/>
                  </a:lnTo>
                  <a:lnTo>
                    <a:pt x="223" y="26"/>
                  </a:lnTo>
                  <a:lnTo>
                    <a:pt x="297" y="31"/>
                  </a:lnTo>
                  <a:lnTo>
                    <a:pt x="321" y="31"/>
                  </a:lnTo>
                  <a:lnTo>
                    <a:pt x="33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79" name="Freeform 114"/>
            <p:cNvSpPr>
              <a:spLocks/>
            </p:cNvSpPr>
            <p:nvPr/>
          </p:nvSpPr>
          <p:spPr bwMode="auto">
            <a:xfrm>
              <a:off x="5528" y="2938"/>
              <a:ext cx="419" cy="76"/>
            </a:xfrm>
            <a:custGeom>
              <a:avLst/>
              <a:gdLst>
                <a:gd name="T0" fmla="*/ 1694 w 358"/>
                <a:gd name="T1" fmla="*/ 0 h 67"/>
                <a:gd name="T2" fmla="*/ 1474 w 358"/>
                <a:gd name="T3" fmla="*/ 0 h 67"/>
                <a:gd name="T4" fmla="*/ 1301 w 358"/>
                <a:gd name="T5" fmla="*/ 20 h 67"/>
                <a:gd name="T6" fmla="*/ 1031 w 358"/>
                <a:gd name="T7" fmla="*/ 77 h 67"/>
                <a:gd name="T8" fmla="*/ 827 w 358"/>
                <a:gd name="T9" fmla="*/ 87 h 67"/>
                <a:gd name="T10" fmla="*/ 632 w 358"/>
                <a:gd name="T11" fmla="*/ 124 h 67"/>
                <a:gd name="T12" fmla="*/ 427 w 358"/>
                <a:gd name="T13" fmla="*/ 144 h 67"/>
                <a:gd name="T14" fmla="*/ 130 w 358"/>
                <a:gd name="T15" fmla="*/ 204 h 67"/>
                <a:gd name="T16" fmla="*/ 130 w 358"/>
                <a:gd name="T17" fmla="*/ 210 h 67"/>
                <a:gd name="T18" fmla="*/ 0 w 358"/>
                <a:gd name="T19" fmla="*/ 233 h 67"/>
                <a:gd name="T20" fmla="*/ 476 w 358"/>
                <a:gd name="T21" fmla="*/ 210 h 67"/>
                <a:gd name="T22" fmla="*/ 632 w 358"/>
                <a:gd name="T23" fmla="*/ 180 h 67"/>
                <a:gd name="T24" fmla="*/ 801 w 358"/>
                <a:gd name="T25" fmla="*/ 163 h 67"/>
                <a:gd name="T26" fmla="*/ 1016 w 358"/>
                <a:gd name="T27" fmla="*/ 163 h 67"/>
                <a:gd name="T28" fmla="*/ 1180 w 358"/>
                <a:gd name="T29" fmla="*/ 163 h 67"/>
                <a:gd name="T30" fmla="*/ 1406 w 358"/>
                <a:gd name="T31" fmla="*/ 163 h 67"/>
                <a:gd name="T32" fmla="*/ 1462 w 358"/>
                <a:gd name="T33" fmla="*/ 159 h 67"/>
                <a:gd name="T34" fmla="*/ 1533 w 358"/>
                <a:gd name="T35" fmla="*/ 159 h 67"/>
                <a:gd name="T36" fmla="*/ 1607 w 358"/>
                <a:gd name="T37" fmla="*/ 159 h 67"/>
                <a:gd name="T38" fmla="*/ 1675 w 358"/>
                <a:gd name="T39" fmla="*/ 137 h 67"/>
                <a:gd name="T40" fmla="*/ 1719 w 358"/>
                <a:gd name="T41" fmla="*/ 77 h 67"/>
                <a:gd name="T42" fmla="*/ 1719 w 358"/>
                <a:gd name="T43" fmla="*/ 53 h 67"/>
                <a:gd name="T44" fmla="*/ 1694 w 358"/>
                <a:gd name="T45" fmla="*/ 0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8" h="67">
                  <a:moveTo>
                    <a:pt x="351" y="0"/>
                  </a:moveTo>
                  <a:lnTo>
                    <a:pt x="306" y="0"/>
                  </a:lnTo>
                  <a:lnTo>
                    <a:pt x="270" y="6"/>
                  </a:lnTo>
                  <a:lnTo>
                    <a:pt x="214" y="22"/>
                  </a:lnTo>
                  <a:lnTo>
                    <a:pt x="172" y="25"/>
                  </a:lnTo>
                  <a:lnTo>
                    <a:pt x="131" y="35"/>
                  </a:lnTo>
                  <a:lnTo>
                    <a:pt x="89" y="41"/>
                  </a:lnTo>
                  <a:lnTo>
                    <a:pt x="27" y="57"/>
                  </a:lnTo>
                  <a:lnTo>
                    <a:pt x="27" y="60"/>
                  </a:lnTo>
                  <a:lnTo>
                    <a:pt x="0" y="66"/>
                  </a:lnTo>
                  <a:lnTo>
                    <a:pt x="98" y="60"/>
                  </a:lnTo>
                  <a:lnTo>
                    <a:pt x="131" y="50"/>
                  </a:lnTo>
                  <a:lnTo>
                    <a:pt x="166" y="47"/>
                  </a:lnTo>
                  <a:lnTo>
                    <a:pt x="211" y="47"/>
                  </a:lnTo>
                  <a:lnTo>
                    <a:pt x="244" y="47"/>
                  </a:lnTo>
                  <a:lnTo>
                    <a:pt x="291" y="47"/>
                  </a:lnTo>
                  <a:lnTo>
                    <a:pt x="303" y="44"/>
                  </a:lnTo>
                  <a:lnTo>
                    <a:pt x="318" y="44"/>
                  </a:lnTo>
                  <a:lnTo>
                    <a:pt x="333" y="44"/>
                  </a:lnTo>
                  <a:lnTo>
                    <a:pt x="348" y="38"/>
                  </a:lnTo>
                  <a:lnTo>
                    <a:pt x="357" y="22"/>
                  </a:lnTo>
                  <a:lnTo>
                    <a:pt x="357" y="15"/>
                  </a:lnTo>
                  <a:lnTo>
                    <a:pt x="351"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0" name="Freeform 115"/>
            <p:cNvSpPr>
              <a:spLocks/>
            </p:cNvSpPr>
            <p:nvPr/>
          </p:nvSpPr>
          <p:spPr bwMode="auto">
            <a:xfrm>
              <a:off x="5535" y="2822"/>
              <a:ext cx="436" cy="141"/>
            </a:xfrm>
            <a:custGeom>
              <a:avLst/>
              <a:gdLst>
                <a:gd name="T0" fmla="*/ 1743 w 372"/>
                <a:gd name="T1" fmla="*/ 0 h 125"/>
                <a:gd name="T2" fmla="*/ 1628 w 372"/>
                <a:gd name="T3" fmla="*/ 60 h 125"/>
                <a:gd name="T4" fmla="*/ 1480 w 372"/>
                <a:gd name="T5" fmla="*/ 111 h 125"/>
                <a:gd name="T6" fmla="*/ 1247 w 372"/>
                <a:gd name="T7" fmla="*/ 180 h 125"/>
                <a:gd name="T8" fmla="*/ 1110 w 372"/>
                <a:gd name="T9" fmla="*/ 218 h 125"/>
                <a:gd name="T10" fmla="*/ 825 w 372"/>
                <a:gd name="T11" fmla="*/ 241 h 125"/>
                <a:gd name="T12" fmla="*/ 318 w 372"/>
                <a:gd name="T13" fmla="*/ 349 h 125"/>
                <a:gd name="T14" fmla="*/ 176 w 372"/>
                <a:gd name="T15" fmla="*/ 367 h 125"/>
                <a:gd name="T16" fmla="*/ 0 w 372"/>
                <a:gd name="T17" fmla="*/ 415 h 125"/>
                <a:gd name="T18" fmla="*/ 1616 w 372"/>
                <a:gd name="T19" fmla="*/ 147 h 125"/>
                <a:gd name="T20" fmla="*/ 1772 w 372"/>
                <a:gd name="T21" fmla="*/ 190 h 125"/>
                <a:gd name="T22" fmla="*/ 1818 w 372"/>
                <a:gd name="T23" fmla="*/ 159 h 125"/>
                <a:gd name="T24" fmla="*/ 1818 w 372"/>
                <a:gd name="T25" fmla="*/ 123 h 125"/>
                <a:gd name="T26" fmla="*/ 1743 w 372"/>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2" h="125">
                  <a:moveTo>
                    <a:pt x="356" y="0"/>
                  </a:moveTo>
                  <a:lnTo>
                    <a:pt x="333" y="18"/>
                  </a:lnTo>
                  <a:lnTo>
                    <a:pt x="303" y="33"/>
                  </a:lnTo>
                  <a:lnTo>
                    <a:pt x="255" y="54"/>
                  </a:lnTo>
                  <a:lnTo>
                    <a:pt x="226" y="66"/>
                  </a:lnTo>
                  <a:lnTo>
                    <a:pt x="169" y="73"/>
                  </a:lnTo>
                  <a:lnTo>
                    <a:pt x="65" y="105"/>
                  </a:lnTo>
                  <a:lnTo>
                    <a:pt x="36" y="109"/>
                  </a:lnTo>
                  <a:lnTo>
                    <a:pt x="0" y="124"/>
                  </a:lnTo>
                  <a:lnTo>
                    <a:pt x="330" y="44"/>
                  </a:lnTo>
                  <a:lnTo>
                    <a:pt x="362" y="58"/>
                  </a:lnTo>
                  <a:lnTo>
                    <a:pt x="371" y="47"/>
                  </a:lnTo>
                  <a:lnTo>
                    <a:pt x="371" y="36"/>
                  </a:lnTo>
                  <a:lnTo>
                    <a:pt x="356"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1" name="Freeform 116"/>
            <p:cNvSpPr>
              <a:spLocks/>
            </p:cNvSpPr>
            <p:nvPr/>
          </p:nvSpPr>
          <p:spPr bwMode="auto">
            <a:xfrm>
              <a:off x="5517" y="2738"/>
              <a:ext cx="420" cy="180"/>
            </a:xfrm>
            <a:custGeom>
              <a:avLst/>
              <a:gdLst>
                <a:gd name="T0" fmla="*/ 1634 w 359"/>
                <a:gd name="T1" fmla="*/ 0 h 159"/>
                <a:gd name="T2" fmla="*/ 1574 w 359"/>
                <a:gd name="T3" fmla="*/ 69 h 159"/>
                <a:gd name="T4" fmla="*/ 1448 w 359"/>
                <a:gd name="T5" fmla="*/ 114 h 159"/>
                <a:gd name="T6" fmla="*/ 1300 w 359"/>
                <a:gd name="T7" fmla="*/ 187 h 159"/>
                <a:gd name="T8" fmla="*/ 1165 w 359"/>
                <a:gd name="T9" fmla="*/ 251 h 159"/>
                <a:gd name="T10" fmla="*/ 1026 w 359"/>
                <a:gd name="T11" fmla="*/ 299 h 159"/>
                <a:gd name="T12" fmla="*/ 886 w 359"/>
                <a:gd name="T13" fmla="*/ 348 h 159"/>
                <a:gd name="T14" fmla="*/ 743 w 359"/>
                <a:gd name="T15" fmla="*/ 383 h 159"/>
                <a:gd name="T16" fmla="*/ 604 w 359"/>
                <a:gd name="T17" fmla="*/ 414 h 159"/>
                <a:gd name="T18" fmla="*/ 377 w 359"/>
                <a:gd name="T19" fmla="*/ 448 h 159"/>
                <a:gd name="T20" fmla="*/ 0 w 359"/>
                <a:gd name="T21" fmla="*/ 547 h 159"/>
                <a:gd name="T22" fmla="*/ 255 w 359"/>
                <a:gd name="T23" fmla="*/ 524 h 159"/>
                <a:gd name="T24" fmla="*/ 591 w 359"/>
                <a:gd name="T25" fmla="*/ 464 h 159"/>
                <a:gd name="T26" fmla="*/ 817 w 359"/>
                <a:gd name="T27" fmla="*/ 426 h 159"/>
                <a:gd name="T28" fmla="*/ 1040 w 359"/>
                <a:gd name="T29" fmla="*/ 383 h 159"/>
                <a:gd name="T30" fmla="*/ 1224 w 359"/>
                <a:gd name="T31" fmla="*/ 332 h 159"/>
                <a:gd name="T32" fmla="*/ 1407 w 359"/>
                <a:gd name="T33" fmla="*/ 272 h 159"/>
                <a:gd name="T34" fmla="*/ 1717 w 359"/>
                <a:gd name="T35" fmla="*/ 142 h 159"/>
                <a:gd name="T36" fmla="*/ 1717 w 359"/>
                <a:gd name="T37" fmla="*/ 85 h 159"/>
                <a:gd name="T38" fmla="*/ 1634 w 359"/>
                <a:gd name="T39" fmla="*/ 0 h 1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9" h="159">
                  <a:moveTo>
                    <a:pt x="340" y="0"/>
                  </a:moveTo>
                  <a:lnTo>
                    <a:pt x="328" y="20"/>
                  </a:lnTo>
                  <a:lnTo>
                    <a:pt x="302" y="34"/>
                  </a:lnTo>
                  <a:lnTo>
                    <a:pt x="270" y="55"/>
                  </a:lnTo>
                  <a:lnTo>
                    <a:pt x="243" y="72"/>
                  </a:lnTo>
                  <a:lnTo>
                    <a:pt x="214" y="86"/>
                  </a:lnTo>
                  <a:lnTo>
                    <a:pt x="184" y="100"/>
                  </a:lnTo>
                  <a:lnTo>
                    <a:pt x="155" y="110"/>
                  </a:lnTo>
                  <a:lnTo>
                    <a:pt x="126" y="120"/>
                  </a:lnTo>
                  <a:lnTo>
                    <a:pt x="79" y="130"/>
                  </a:lnTo>
                  <a:lnTo>
                    <a:pt x="0" y="158"/>
                  </a:lnTo>
                  <a:lnTo>
                    <a:pt x="53" y="151"/>
                  </a:lnTo>
                  <a:lnTo>
                    <a:pt x="123" y="134"/>
                  </a:lnTo>
                  <a:lnTo>
                    <a:pt x="170" y="123"/>
                  </a:lnTo>
                  <a:lnTo>
                    <a:pt x="217" y="110"/>
                  </a:lnTo>
                  <a:lnTo>
                    <a:pt x="255" y="96"/>
                  </a:lnTo>
                  <a:lnTo>
                    <a:pt x="293" y="79"/>
                  </a:lnTo>
                  <a:lnTo>
                    <a:pt x="358" y="41"/>
                  </a:lnTo>
                  <a:lnTo>
                    <a:pt x="358" y="24"/>
                  </a:lnTo>
                  <a:lnTo>
                    <a:pt x="34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2" name="Freeform 117"/>
            <p:cNvSpPr>
              <a:spLocks/>
            </p:cNvSpPr>
            <p:nvPr/>
          </p:nvSpPr>
          <p:spPr bwMode="auto">
            <a:xfrm>
              <a:off x="5525" y="2669"/>
              <a:ext cx="398" cy="199"/>
            </a:xfrm>
            <a:custGeom>
              <a:avLst/>
              <a:gdLst>
                <a:gd name="T0" fmla="*/ 1477 w 340"/>
                <a:gd name="T1" fmla="*/ 0 h 176"/>
                <a:gd name="T2" fmla="*/ 1279 w 340"/>
                <a:gd name="T3" fmla="*/ 76 h 176"/>
                <a:gd name="T4" fmla="*/ 0 w 340"/>
                <a:gd name="T5" fmla="*/ 597 h 176"/>
                <a:gd name="T6" fmla="*/ 576 w 340"/>
                <a:gd name="T7" fmla="*/ 449 h 176"/>
                <a:gd name="T8" fmla="*/ 846 w 340"/>
                <a:gd name="T9" fmla="*/ 363 h 176"/>
                <a:gd name="T10" fmla="*/ 1045 w 340"/>
                <a:gd name="T11" fmla="*/ 297 h 176"/>
                <a:gd name="T12" fmla="*/ 1212 w 340"/>
                <a:gd name="T13" fmla="*/ 211 h 176"/>
                <a:gd name="T14" fmla="*/ 1309 w 340"/>
                <a:gd name="T15" fmla="*/ 161 h 176"/>
                <a:gd name="T16" fmla="*/ 1379 w 340"/>
                <a:gd name="T17" fmla="*/ 98 h 176"/>
                <a:gd name="T18" fmla="*/ 1639 w 340"/>
                <a:gd name="T19" fmla="*/ 23 h 176"/>
                <a:gd name="T20" fmla="*/ 1567 w 340"/>
                <a:gd name="T21" fmla="*/ 16 h 176"/>
                <a:gd name="T22" fmla="*/ 1477 w 340"/>
                <a:gd name="T23" fmla="*/ 0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176">
                  <a:moveTo>
                    <a:pt x="306" y="0"/>
                  </a:moveTo>
                  <a:lnTo>
                    <a:pt x="265" y="22"/>
                  </a:lnTo>
                  <a:lnTo>
                    <a:pt x="0" y="175"/>
                  </a:lnTo>
                  <a:lnTo>
                    <a:pt x="119" y="131"/>
                  </a:lnTo>
                  <a:lnTo>
                    <a:pt x="175" y="105"/>
                  </a:lnTo>
                  <a:lnTo>
                    <a:pt x="217" y="87"/>
                  </a:lnTo>
                  <a:lnTo>
                    <a:pt x="250" y="62"/>
                  </a:lnTo>
                  <a:lnTo>
                    <a:pt x="271" y="47"/>
                  </a:lnTo>
                  <a:lnTo>
                    <a:pt x="285" y="29"/>
                  </a:lnTo>
                  <a:lnTo>
                    <a:pt x="339" y="7"/>
                  </a:lnTo>
                  <a:lnTo>
                    <a:pt x="324" y="4"/>
                  </a:lnTo>
                  <a:lnTo>
                    <a:pt x="30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3" name="Freeform 118"/>
            <p:cNvSpPr>
              <a:spLocks/>
            </p:cNvSpPr>
            <p:nvPr/>
          </p:nvSpPr>
          <p:spPr bwMode="auto">
            <a:xfrm>
              <a:off x="5664" y="2185"/>
              <a:ext cx="224" cy="387"/>
            </a:xfrm>
            <a:custGeom>
              <a:avLst/>
              <a:gdLst>
                <a:gd name="T0" fmla="*/ 634 w 191"/>
                <a:gd name="T1" fmla="*/ 0 h 343"/>
                <a:gd name="T2" fmla="*/ 538 w 191"/>
                <a:gd name="T3" fmla="*/ 191 h 343"/>
                <a:gd name="T4" fmla="*/ 538 w 191"/>
                <a:gd name="T5" fmla="*/ 318 h 343"/>
                <a:gd name="T6" fmla="*/ 407 w 191"/>
                <a:gd name="T7" fmla="*/ 489 h 343"/>
                <a:gd name="T8" fmla="*/ 168 w 191"/>
                <a:gd name="T9" fmla="*/ 557 h 343"/>
                <a:gd name="T10" fmla="*/ 168 w 191"/>
                <a:gd name="T11" fmla="*/ 630 h 343"/>
                <a:gd name="T12" fmla="*/ 34 w 191"/>
                <a:gd name="T13" fmla="*/ 757 h 343"/>
                <a:gd name="T14" fmla="*/ 0 w 191"/>
                <a:gd name="T15" fmla="*/ 970 h 343"/>
                <a:gd name="T16" fmla="*/ 66 w 191"/>
                <a:gd name="T17" fmla="*/ 1068 h 343"/>
                <a:gd name="T18" fmla="*/ 267 w 191"/>
                <a:gd name="T19" fmla="*/ 1122 h 343"/>
                <a:gd name="T20" fmla="*/ 602 w 191"/>
                <a:gd name="T21" fmla="*/ 1144 h 343"/>
                <a:gd name="T22" fmla="*/ 702 w 191"/>
                <a:gd name="T23" fmla="*/ 1094 h 343"/>
                <a:gd name="T24" fmla="*/ 868 w 191"/>
                <a:gd name="T25" fmla="*/ 996 h 343"/>
                <a:gd name="T26" fmla="*/ 868 w 191"/>
                <a:gd name="T27" fmla="*/ 926 h 343"/>
                <a:gd name="T28" fmla="*/ 937 w 191"/>
                <a:gd name="T29" fmla="*/ 781 h 343"/>
                <a:gd name="T30" fmla="*/ 937 w 191"/>
                <a:gd name="T31" fmla="*/ 730 h 343"/>
                <a:gd name="T32" fmla="*/ 634 w 191"/>
                <a:gd name="T33" fmla="*/ 0 h 3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343">
                  <a:moveTo>
                    <a:pt x="129" y="0"/>
                  </a:moveTo>
                  <a:lnTo>
                    <a:pt x="109" y="58"/>
                  </a:lnTo>
                  <a:lnTo>
                    <a:pt x="109" y="95"/>
                  </a:lnTo>
                  <a:lnTo>
                    <a:pt x="82" y="146"/>
                  </a:lnTo>
                  <a:lnTo>
                    <a:pt x="34" y="167"/>
                  </a:lnTo>
                  <a:lnTo>
                    <a:pt x="34" y="189"/>
                  </a:lnTo>
                  <a:lnTo>
                    <a:pt x="7" y="226"/>
                  </a:lnTo>
                  <a:lnTo>
                    <a:pt x="0" y="291"/>
                  </a:lnTo>
                  <a:lnTo>
                    <a:pt x="14" y="320"/>
                  </a:lnTo>
                  <a:lnTo>
                    <a:pt x="54" y="335"/>
                  </a:lnTo>
                  <a:lnTo>
                    <a:pt x="122" y="342"/>
                  </a:lnTo>
                  <a:lnTo>
                    <a:pt x="142" y="328"/>
                  </a:lnTo>
                  <a:lnTo>
                    <a:pt x="176" y="298"/>
                  </a:lnTo>
                  <a:lnTo>
                    <a:pt x="176" y="277"/>
                  </a:lnTo>
                  <a:lnTo>
                    <a:pt x="190" y="233"/>
                  </a:lnTo>
                  <a:lnTo>
                    <a:pt x="190" y="218"/>
                  </a:lnTo>
                  <a:lnTo>
                    <a:pt x="12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4" name="Freeform 119"/>
            <p:cNvSpPr>
              <a:spLocks/>
            </p:cNvSpPr>
            <p:nvPr/>
          </p:nvSpPr>
          <p:spPr bwMode="auto">
            <a:xfrm>
              <a:off x="5504" y="2062"/>
              <a:ext cx="287" cy="404"/>
            </a:xfrm>
            <a:custGeom>
              <a:avLst/>
              <a:gdLst>
                <a:gd name="T0" fmla="*/ 1013 w 245"/>
                <a:gd name="T1" fmla="*/ 0 h 358"/>
                <a:gd name="T2" fmla="*/ 872 w 245"/>
                <a:gd name="T3" fmla="*/ 169 h 358"/>
                <a:gd name="T4" fmla="*/ 779 w 245"/>
                <a:gd name="T5" fmla="*/ 216 h 358"/>
                <a:gd name="T6" fmla="*/ 635 w 245"/>
                <a:gd name="T7" fmla="*/ 269 h 358"/>
                <a:gd name="T8" fmla="*/ 347 w 245"/>
                <a:gd name="T9" fmla="*/ 343 h 358"/>
                <a:gd name="T10" fmla="*/ 262 w 245"/>
                <a:gd name="T11" fmla="*/ 415 h 358"/>
                <a:gd name="T12" fmla="*/ 171 w 245"/>
                <a:gd name="T13" fmla="*/ 438 h 358"/>
                <a:gd name="T14" fmla="*/ 88 w 245"/>
                <a:gd name="T15" fmla="*/ 656 h 358"/>
                <a:gd name="T16" fmla="*/ 88 w 245"/>
                <a:gd name="T17" fmla="*/ 902 h 358"/>
                <a:gd name="T18" fmla="*/ 0 w 245"/>
                <a:gd name="T19" fmla="*/ 922 h 358"/>
                <a:gd name="T20" fmla="*/ 88 w 245"/>
                <a:gd name="T21" fmla="*/ 1071 h 358"/>
                <a:gd name="T22" fmla="*/ 347 w 245"/>
                <a:gd name="T23" fmla="*/ 1145 h 358"/>
                <a:gd name="T24" fmla="*/ 374 w 245"/>
                <a:gd name="T25" fmla="*/ 1196 h 358"/>
                <a:gd name="T26" fmla="*/ 462 w 245"/>
                <a:gd name="T27" fmla="*/ 1047 h 358"/>
                <a:gd name="T28" fmla="*/ 552 w 245"/>
                <a:gd name="T29" fmla="*/ 803 h 358"/>
                <a:gd name="T30" fmla="*/ 699 w 245"/>
                <a:gd name="T31" fmla="*/ 708 h 358"/>
                <a:gd name="T32" fmla="*/ 833 w 245"/>
                <a:gd name="T33" fmla="*/ 631 h 358"/>
                <a:gd name="T34" fmla="*/ 954 w 245"/>
                <a:gd name="T35" fmla="*/ 466 h 358"/>
                <a:gd name="T36" fmla="*/ 1187 w 245"/>
                <a:gd name="T37" fmla="*/ 191 h 358"/>
                <a:gd name="T38" fmla="*/ 1187 w 245"/>
                <a:gd name="T39" fmla="*/ 191 h 358"/>
                <a:gd name="T40" fmla="*/ 1013 w 245"/>
                <a:gd name="T41" fmla="*/ 0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5" h="358">
                  <a:moveTo>
                    <a:pt x="208" y="0"/>
                  </a:moveTo>
                  <a:lnTo>
                    <a:pt x="179" y="51"/>
                  </a:lnTo>
                  <a:lnTo>
                    <a:pt x="160" y="65"/>
                  </a:lnTo>
                  <a:lnTo>
                    <a:pt x="131" y="80"/>
                  </a:lnTo>
                  <a:lnTo>
                    <a:pt x="71" y="102"/>
                  </a:lnTo>
                  <a:lnTo>
                    <a:pt x="54" y="124"/>
                  </a:lnTo>
                  <a:lnTo>
                    <a:pt x="36" y="131"/>
                  </a:lnTo>
                  <a:lnTo>
                    <a:pt x="18" y="196"/>
                  </a:lnTo>
                  <a:lnTo>
                    <a:pt x="18" y="269"/>
                  </a:lnTo>
                  <a:lnTo>
                    <a:pt x="0" y="276"/>
                  </a:lnTo>
                  <a:lnTo>
                    <a:pt x="18" y="320"/>
                  </a:lnTo>
                  <a:lnTo>
                    <a:pt x="71" y="342"/>
                  </a:lnTo>
                  <a:lnTo>
                    <a:pt x="77" y="357"/>
                  </a:lnTo>
                  <a:lnTo>
                    <a:pt x="95" y="313"/>
                  </a:lnTo>
                  <a:lnTo>
                    <a:pt x="113" y="240"/>
                  </a:lnTo>
                  <a:lnTo>
                    <a:pt x="143" y="211"/>
                  </a:lnTo>
                  <a:lnTo>
                    <a:pt x="172" y="189"/>
                  </a:lnTo>
                  <a:lnTo>
                    <a:pt x="196" y="138"/>
                  </a:lnTo>
                  <a:lnTo>
                    <a:pt x="244" y="58"/>
                  </a:lnTo>
                  <a:lnTo>
                    <a:pt x="2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5" name="Freeform 120"/>
            <p:cNvSpPr>
              <a:spLocks/>
            </p:cNvSpPr>
            <p:nvPr/>
          </p:nvSpPr>
          <p:spPr bwMode="auto">
            <a:xfrm>
              <a:off x="5573" y="2448"/>
              <a:ext cx="106" cy="100"/>
            </a:xfrm>
            <a:custGeom>
              <a:avLst/>
              <a:gdLst>
                <a:gd name="T0" fmla="*/ 389 w 91"/>
                <a:gd name="T1" fmla="*/ 0 h 88"/>
                <a:gd name="T2" fmla="*/ 165 w 91"/>
                <a:gd name="T3" fmla="*/ 0 h 88"/>
                <a:gd name="T4" fmla="*/ 56 w 91"/>
                <a:gd name="T5" fmla="*/ 107 h 88"/>
                <a:gd name="T6" fmla="*/ 0 w 91"/>
                <a:gd name="T7" fmla="*/ 314 h 88"/>
                <a:gd name="T8" fmla="*/ 222 w 91"/>
                <a:gd name="T9" fmla="*/ 314 h 88"/>
                <a:gd name="T10" fmla="*/ 412 w 91"/>
                <a:gd name="T11" fmla="*/ 314 h 88"/>
                <a:gd name="T12" fmla="*/ 412 w 91"/>
                <a:gd name="T13" fmla="*/ 286 h 88"/>
                <a:gd name="T14" fmla="*/ 389 w 91"/>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88">
                  <a:moveTo>
                    <a:pt x="84" y="0"/>
                  </a:moveTo>
                  <a:lnTo>
                    <a:pt x="36" y="0"/>
                  </a:lnTo>
                  <a:lnTo>
                    <a:pt x="12" y="29"/>
                  </a:lnTo>
                  <a:lnTo>
                    <a:pt x="0" y="87"/>
                  </a:lnTo>
                  <a:lnTo>
                    <a:pt x="48" y="87"/>
                  </a:lnTo>
                  <a:lnTo>
                    <a:pt x="90" y="87"/>
                  </a:lnTo>
                  <a:lnTo>
                    <a:pt x="90" y="80"/>
                  </a:lnTo>
                  <a:lnTo>
                    <a:pt x="8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6" name="Freeform 121"/>
            <p:cNvSpPr>
              <a:spLocks/>
            </p:cNvSpPr>
            <p:nvPr/>
          </p:nvSpPr>
          <p:spPr bwMode="auto">
            <a:xfrm>
              <a:off x="5372" y="2649"/>
              <a:ext cx="433" cy="210"/>
            </a:xfrm>
            <a:custGeom>
              <a:avLst/>
              <a:gdLst>
                <a:gd name="T0" fmla="*/ 1780 w 370"/>
                <a:gd name="T1" fmla="*/ 0 h 186"/>
                <a:gd name="T2" fmla="*/ 1563 w 370"/>
                <a:gd name="T3" fmla="*/ 0 h 186"/>
                <a:gd name="T4" fmla="*/ 1362 w 370"/>
                <a:gd name="T5" fmla="*/ 55 h 186"/>
                <a:gd name="T6" fmla="*/ 1204 w 370"/>
                <a:gd name="T7" fmla="*/ 128 h 186"/>
                <a:gd name="T8" fmla="*/ 970 w 370"/>
                <a:gd name="T9" fmla="*/ 245 h 186"/>
                <a:gd name="T10" fmla="*/ 763 w 370"/>
                <a:gd name="T11" fmla="*/ 315 h 186"/>
                <a:gd name="T12" fmla="*/ 435 w 370"/>
                <a:gd name="T13" fmla="*/ 467 h 186"/>
                <a:gd name="T14" fmla="*/ 144 w 370"/>
                <a:gd name="T15" fmla="*/ 577 h 186"/>
                <a:gd name="T16" fmla="*/ 0 w 370"/>
                <a:gd name="T17" fmla="*/ 622 h 186"/>
                <a:gd name="T18" fmla="*/ 412 w 370"/>
                <a:gd name="T19" fmla="*/ 583 h 186"/>
                <a:gd name="T20" fmla="*/ 935 w 370"/>
                <a:gd name="T21" fmla="*/ 373 h 186"/>
                <a:gd name="T22" fmla="*/ 935 w 370"/>
                <a:gd name="T23" fmla="*/ 373 h 186"/>
                <a:gd name="T24" fmla="*/ 1780 w 370"/>
                <a:gd name="T25" fmla="*/ 0 h 1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0" h="186">
                  <a:moveTo>
                    <a:pt x="369" y="0"/>
                  </a:moveTo>
                  <a:lnTo>
                    <a:pt x="324" y="0"/>
                  </a:lnTo>
                  <a:lnTo>
                    <a:pt x="283" y="17"/>
                  </a:lnTo>
                  <a:lnTo>
                    <a:pt x="250" y="38"/>
                  </a:lnTo>
                  <a:lnTo>
                    <a:pt x="202" y="73"/>
                  </a:lnTo>
                  <a:lnTo>
                    <a:pt x="158" y="94"/>
                  </a:lnTo>
                  <a:lnTo>
                    <a:pt x="90" y="139"/>
                  </a:lnTo>
                  <a:lnTo>
                    <a:pt x="30" y="171"/>
                  </a:lnTo>
                  <a:lnTo>
                    <a:pt x="0" y="185"/>
                  </a:lnTo>
                  <a:lnTo>
                    <a:pt x="86" y="174"/>
                  </a:lnTo>
                  <a:lnTo>
                    <a:pt x="194" y="111"/>
                  </a:lnTo>
                  <a:lnTo>
                    <a:pt x="369"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7" name="Freeform 122"/>
            <p:cNvSpPr>
              <a:spLocks/>
            </p:cNvSpPr>
            <p:nvPr/>
          </p:nvSpPr>
          <p:spPr bwMode="auto">
            <a:xfrm>
              <a:off x="5294" y="2636"/>
              <a:ext cx="404" cy="200"/>
            </a:xfrm>
            <a:custGeom>
              <a:avLst/>
              <a:gdLst>
                <a:gd name="T0" fmla="*/ 1595 w 345"/>
                <a:gd name="T1" fmla="*/ 0 h 178"/>
                <a:gd name="T2" fmla="*/ 1523 w 345"/>
                <a:gd name="T3" fmla="*/ 0 h 178"/>
                <a:gd name="T4" fmla="*/ 1328 w 345"/>
                <a:gd name="T5" fmla="*/ 3 h 178"/>
                <a:gd name="T6" fmla="*/ 917 w 345"/>
                <a:gd name="T7" fmla="*/ 126 h 178"/>
                <a:gd name="T8" fmla="*/ 694 w 345"/>
                <a:gd name="T9" fmla="*/ 222 h 178"/>
                <a:gd name="T10" fmla="*/ 0 w 345"/>
                <a:gd name="T11" fmla="*/ 570 h 178"/>
                <a:gd name="T12" fmla="*/ 411 w 345"/>
                <a:gd name="T13" fmla="*/ 461 h 178"/>
                <a:gd name="T14" fmla="*/ 706 w 345"/>
                <a:gd name="T15" fmla="*/ 364 h 178"/>
                <a:gd name="T16" fmla="*/ 1382 w 345"/>
                <a:gd name="T17" fmla="*/ 88 h 178"/>
                <a:gd name="T18" fmla="*/ 1671 w 345"/>
                <a:gd name="T19" fmla="*/ 27 h 178"/>
                <a:gd name="T20" fmla="*/ 1580 w 345"/>
                <a:gd name="T21" fmla="*/ 19 h 178"/>
                <a:gd name="T22" fmla="*/ 1580 w 345"/>
                <a:gd name="T23" fmla="*/ 19 h 178"/>
                <a:gd name="T24" fmla="*/ 1595 w 345"/>
                <a:gd name="T25" fmla="*/ 0 h 1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5" h="178">
                  <a:moveTo>
                    <a:pt x="329" y="0"/>
                  </a:moveTo>
                  <a:lnTo>
                    <a:pt x="314" y="0"/>
                  </a:lnTo>
                  <a:lnTo>
                    <a:pt x="274" y="3"/>
                  </a:lnTo>
                  <a:lnTo>
                    <a:pt x="190" y="39"/>
                  </a:lnTo>
                  <a:lnTo>
                    <a:pt x="143" y="69"/>
                  </a:lnTo>
                  <a:lnTo>
                    <a:pt x="0" y="177"/>
                  </a:lnTo>
                  <a:lnTo>
                    <a:pt x="85" y="144"/>
                  </a:lnTo>
                  <a:lnTo>
                    <a:pt x="146" y="113"/>
                  </a:lnTo>
                  <a:lnTo>
                    <a:pt x="285" y="27"/>
                  </a:lnTo>
                  <a:lnTo>
                    <a:pt x="344" y="9"/>
                  </a:lnTo>
                  <a:lnTo>
                    <a:pt x="326" y="6"/>
                  </a:lnTo>
                  <a:lnTo>
                    <a:pt x="329" y="0"/>
                  </a:lnTo>
                </a:path>
              </a:pathLst>
            </a:custGeom>
            <a:solidFill>
              <a:srgbClr val="FFFFFF">
                <a:alpha val="50195"/>
              </a:srgbClr>
            </a:solidFill>
            <a:ln w="9525">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8" name="Freeform 123"/>
            <p:cNvSpPr>
              <a:spLocks/>
            </p:cNvSpPr>
            <p:nvPr/>
          </p:nvSpPr>
          <p:spPr bwMode="auto">
            <a:xfrm>
              <a:off x="4085" y="3047"/>
              <a:ext cx="565" cy="257"/>
            </a:xfrm>
            <a:custGeom>
              <a:avLst/>
              <a:gdLst>
                <a:gd name="T0" fmla="*/ 1311 w 482"/>
                <a:gd name="T1" fmla="*/ 252 h 227"/>
                <a:gd name="T2" fmla="*/ 1020 w 482"/>
                <a:gd name="T3" fmla="*/ 125 h 227"/>
                <a:gd name="T4" fmla="*/ 758 w 482"/>
                <a:gd name="T5" fmla="*/ 52 h 227"/>
                <a:gd name="T6" fmla="*/ 348 w 482"/>
                <a:gd name="T7" fmla="*/ 0 h 227"/>
                <a:gd name="T8" fmla="*/ 232 w 482"/>
                <a:gd name="T9" fmla="*/ 0 h 227"/>
                <a:gd name="T10" fmla="*/ 29 w 482"/>
                <a:gd name="T11" fmla="*/ 52 h 227"/>
                <a:gd name="T12" fmla="*/ 0 w 482"/>
                <a:gd name="T13" fmla="*/ 202 h 227"/>
                <a:gd name="T14" fmla="*/ 144 w 482"/>
                <a:gd name="T15" fmla="*/ 328 h 227"/>
                <a:gd name="T16" fmla="*/ 374 w 482"/>
                <a:gd name="T17" fmla="*/ 452 h 227"/>
                <a:gd name="T18" fmla="*/ 758 w 482"/>
                <a:gd name="T19" fmla="*/ 554 h 227"/>
                <a:gd name="T20" fmla="*/ 962 w 482"/>
                <a:gd name="T21" fmla="*/ 601 h 227"/>
                <a:gd name="T22" fmla="*/ 1255 w 482"/>
                <a:gd name="T23" fmla="*/ 706 h 227"/>
                <a:gd name="T24" fmla="*/ 1543 w 482"/>
                <a:gd name="T25" fmla="*/ 782 h 227"/>
                <a:gd name="T26" fmla="*/ 1888 w 482"/>
                <a:gd name="T27" fmla="*/ 782 h 227"/>
                <a:gd name="T28" fmla="*/ 2036 w 482"/>
                <a:gd name="T29" fmla="*/ 782 h 227"/>
                <a:gd name="T30" fmla="*/ 2211 w 482"/>
                <a:gd name="T31" fmla="*/ 706 h 227"/>
                <a:gd name="T32" fmla="*/ 2355 w 482"/>
                <a:gd name="T33" fmla="*/ 580 h 227"/>
                <a:gd name="T34" fmla="*/ 2355 w 482"/>
                <a:gd name="T35" fmla="*/ 430 h 227"/>
                <a:gd name="T36" fmla="*/ 2239 w 482"/>
                <a:gd name="T37" fmla="*/ 328 h 227"/>
                <a:gd name="T38" fmla="*/ 2153 w 482"/>
                <a:gd name="T39" fmla="*/ 328 h 227"/>
                <a:gd name="T40" fmla="*/ 1311 w 482"/>
                <a:gd name="T41" fmla="*/ 25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2" h="227">
                  <a:moveTo>
                    <a:pt x="268" y="73"/>
                  </a:moveTo>
                  <a:lnTo>
                    <a:pt x="208" y="36"/>
                  </a:lnTo>
                  <a:lnTo>
                    <a:pt x="155" y="15"/>
                  </a:lnTo>
                  <a:lnTo>
                    <a:pt x="71" y="0"/>
                  </a:lnTo>
                  <a:lnTo>
                    <a:pt x="48" y="0"/>
                  </a:lnTo>
                  <a:lnTo>
                    <a:pt x="6" y="15"/>
                  </a:lnTo>
                  <a:lnTo>
                    <a:pt x="0" y="58"/>
                  </a:lnTo>
                  <a:lnTo>
                    <a:pt x="30" y="95"/>
                  </a:lnTo>
                  <a:lnTo>
                    <a:pt x="77" y="131"/>
                  </a:lnTo>
                  <a:lnTo>
                    <a:pt x="155" y="160"/>
                  </a:lnTo>
                  <a:lnTo>
                    <a:pt x="196" y="174"/>
                  </a:lnTo>
                  <a:lnTo>
                    <a:pt x="256" y="204"/>
                  </a:lnTo>
                  <a:lnTo>
                    <a:pt x="315" y="226"/>
                  </a:lnTo>
                  <a:lnTo>
                    <a:pt x="386" y="226"/>
                  </a:lnTo>
                  <a:lnTo>
                    <a:pt x="416" y="226"/>
                  </a:lnTo>
                  <a:lnTo>
                    <a:pt x="451" y="204"/>
                  </a:lnTo>
                  <a:lnTo>
                    <a:pt x="481" y="168"/>
                  </a:lnTo>
                  <a:lnTo>
                    <a:pt x="481" y="124"/>
                  </a:lnTo>
                  <a:lnTo>
                    <a:pt x="457" y="95"/>
                  </a:lnTo>
                  <a:lnTo>
                    <a:pt x="439" y="95"/>
                  </a:lnTo>
                  <a:lnTo>
                    <a:pt x="268" y="73"/>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89" name="Freeform 124"/>
            <p:cNvSpPr>
              <a:spLocks/>
            </p:cNvSpPr>
            <p:nvPr/>
          </p:nvSpPr>
          <p:spPr bwMode="auto">
            <a:xfrm>
              <a:off x="4733" y="2883"/>
              <a:ext cx="417" cy="355"/>
            </a:xfrm>
            <a:custGeom>
              <a:avLst/>
              <a:gdLst>
                <a:gd name="T0" fmla="*/ 1426 w 357"/>
                <a:gd name="T1" fmla="*/ 26 h 315"/>
                <a:gd name="T2" fmla="*/ 1204 w 357"/>
                <a:gd name="T3" fmla="*/ 0 h 315"/>
                <a:gd name="T4" fmla="*/ 1012 w 357"/>
                <a:gd name="T5" fmla="*/ 99 h 315"/>
                <a:gd name="T6" fmla="*/ 898 w 357"/>
                <a:gd name="T7" fmla="*/ 216 h 315"/>
                <a:gd name="T8" fmla="*/ 787 w 357"/>
                <a:gd name="T9" fmla="*/ 387 h 315"/>
                <a:gd name="T10" fmla="*/ 700 w 357"/>
                <a:gd name="T11" fmla="*/ 436 h 315"/>
                <a:gd name="T12" fmla="*/ 530 w 357"/>
                <a:gd name="T13" fmla="*/ 553 h 315"/>
                <a:gd name="T14" fmla="*/ 390 w 357"/>
                <a:gd name="T15" fmla="*/ 600 h 315"/>
                <a:gd name="T16" fmla="*/ 224 w 357"/>
                <a:gd name="T17" fmla="*/ 841 h 315"/>
                <a:gd name="T18" fmla="*/ 0 w 357"/>
                <a:gd name="T19" fmla="*/ 1013 h 315"/>
                <a:gd name="T20" fmla="*/ 79 w 357"/>
                <a:gd name="T21" fmla="*/ 1039 h 315"/>
                <a:gd name="T22" fmla="*/ 756 w 357"/>
                <a:gd name="T23" fmla="*/ 724 h 315"/>
                <a:gd name="T24" fmla="*/ 898 w 357"/>
                <a:gd name="T25" fmla="*/ 600 h 315"/>
                <a:gd name="T26" fmla="*/ 1040 w 357"/>
                <a:gd name="T27" fmla="*/ 414 h 315"/>
                <a:gd name="T28" fmla="*/ 1233 w 357"/>
                <a:gd name="T29" fmla="*/ 313 h 315"/>
                <a:gd name="T30" fmla="*/ 1570 w 357"/>
                <a:gd name="T31" fmla="*/ 99 h 315"/>
                <a:gd name="T32" fmla="*/ 1682 w 357"/>
                <a:gd name="T33" fmla="*/ 26 h 315"/>
                <a:gd name="T34" fmla="*/ 1682 w 357"/>
                <a:gd name="T35" fmla="*/ 26 h 315"/>
                <a:gd name="T36" fmla="*/ 1426 w 357"/>
                <a:gd name="T37" fmla="*/ 26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7" h="315">
                  <a:moveTo>
                    <a:pt x="302" y="8"/>
                  </a:moveTo>
                  <a:lnTo>
                    <a:pt x="255" y="0"/>
                  </a:lnTo>
                  <a:lnTo>
                    <a:pt x="214" y="30"/>
                  </a:lnTo>
                  <a:lnTo>
                    <a:pt x="190" y="66"/>
                  </a:lnTo>
                  <a:lnTo>
                    <a:pt x="166" y="117"/>
                  </a:lnTo>
                  <a:lnTo>
                    <a:pt x="148" y="132"/>
                  </a:lnTo>
                  <a:lnTo>
                    <a:pt x="112" y="168"/>
                  </a:lnTo>
                  <a:lnTo>
                    <a:pt x="83" y="182"/>
                  </a:lnTo>
                  <a:lnTo>
                    <a:pt x="47" y="255"/>
                  </a:lnTo>
                  <a:lnTo>
                    <a:pt x="0" y="306"/>
                  </a:lnTo>
                  <a:lnTo>
                    <a:pt x="17" y="314"/>
                  </a:lnTo>
                  <a:lnTo>
                    <a:pt x="160" y="219"/>
                  </a:lnTo>
                  <a:lnTo>
                    <a:pt x="190" y="182"/>
                  </a:lnTo>
                  <a:lnTo>
                    <a:pt x="220" y="124"/>
                  </a:lnTo>
                  <a:lnTo>
                    <a:pt x="261" y="95"/>
                  </a:lnTo>
                  <a:lnTo>
                    <a:pt x="332" y="30"/>
                  </a:lnTo>
                  <a:lnTo>
                    <a:pt x="356" y="8"/>
                  </a:lnTo>
                  <a:lnTo>
                    <a:pt x="302"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0" name="Freeform 125"/>
            <p:cNvSpPr>
              <a:spLocks/>
            </p:cNvSpPr>
            <p:nvPr/>
          </p:nvSpPr>
          <p:spPr bwMode="auto">
            <a:xfrm>
              <a:off x="4119" y="2279"/>
              <a:ext cx="966" cy="503"/>
            </a:xfrm>
            <a:custGeom>
              <a:avLst/>
              <a:gdLst>
                <a:gd name="T0" fmla="*/ 2686 w 825"/>
                <a:gd name="T1" fmla="*/ 401 h 446"/>
                <a:gd name="T2" fmla="*/ 2383 w 825"/>
                <a:gd name="T3" fmla="*/ 476 h 446"/>
                <a:gd name="T4" fmla="*/ 2131 w 825"/>
                <a:gd name="T5" fmla="*/ 568 h 446"/>
                <a:gd name="T6" fmla="*/ 1774 w 825"/>
                <a:gd name="T7" fmla="*/ 655 h 446"/>
                <a:gd name="T8" fmla="*/ 1441 w 825"/>
                <a:gd name="T9" fmla="*/ 812 h 446"/>
                <a:gd name="T10" fmla="*/ 1105 w 825"/>
                <a:gd name="T11" fmla="*/ 884 h 446"/>
                <a:gd name="T12" fmla="*/ 720 w 825"/>
                <a:gd name="T13" fmla="*/ 908 h 446"/>
                <a:gd name="T14" fmla="*/ 492 w 825"/>
                <a:gd name="T15" fmla="*/ 1042 h 446"/>
                <a:gd name="T16" fmla="*/ 55 w 825"/>
                <a:gd name="T17" fmla="*/ 1179 h 446"/>
                <a:gd name="T18" fmla="*/ 0 w 825"/>
                <a:gd name="T19" fmla="*/ 1356 h 446"/>
                <a:gd name="T20" fmla="*/ 1 w 825"/>
                <a:gd name="T21" fmla="*/ 1482 h 446"/>
                <a:gd name="T22" fmla="*/ 337 w 825"/>
                <a:gd name="T23" fmla="*/ 1480 h 446"/>
                <a:gd name="T24" fmla="*/ 700 w 825"/>
                <a:gd name="T25" fmla="*/ 1366 h 446"/>
                <a:gd name="T26" fmla="*/ 1000 w 825"/>
                <a:gd name="T27" fmla="*/ 1317 h 446"/>
                <a:gd name="T28" fmla="*/ 1201 w 825"/>
                <a:gd name="T29" fmla="*/ 1314 h 446"/>
                <a:gd name="T30" fmla="*/ 1398 w 825"/>
                <a:gd name="T31" fmla="*/ 1312 h 446"/>
                <a:gd name="T32" fmla="*/ 1673 w 825"/>
                <a:gd name="T33" fmla="*/ 1201 h 446"/>
                <a:gd name="T34" fmla="*/ 1859 w 825"/>
                <a:gd name="T35" fmla="*/ 1045 h 446"/>
                <a:gd name="T36" fmla="*/ 2003 w 825"/>
                <a:gd name="T37" fmla="*/ 998 h 446"/>
                <a:gd name="T38" fmla="*/ 2191 w 825"/>
                <a:gd name="T39" fmla="*/ 997 h 446"/>
                <a:gd name="T40" fmla="*/ 2584 w 825"/>
                <a:gd name="T41" fmla="*/ 904 h 446"/>
                <a:gd name="T42" fmla="*/ 2720 w 825"/>
                <a:gd name="T43" fmla="*/ 776 h 446"/>
                <a:gd name="T44" fmla="*/ 2830 w 825"/>
                <a:gd name="T45" fmla="*/ 660 h 446"/>
                <a:gd name="T46" fmla="*/ 2858 w 825"/>
                <a:gd name="T47" fmla="*/ 660 h 446"/>
                <a:gd name="T48" fmla="*/ 3023 w 825"/>
                <a:gd name="T49" fmla="*/ 618 h 446"/>
                <a:gd name="T50" fmla="*/ 3273 w 825"/>
                <a:gd name="T51" fmla="*/ 570 h 446"/>
                <a:gd name="T52" fmla="*/ 3495 w 825"/>
                <a:gd name="T53" fmla="*/ 504 h 446"/>
                <a:gd name="T54" fmla="*/ 3553 w 825"/>
                <a:gd name="T55" fmla="*/ 416 h 446"/>
                <a:gd name="T56" fmla="*/ 3466 w 825"/>
                <a:gd name="T57" fmla="*/ 328 h 446"/>
                <a:gd name="T58" fmla="*/ 3659 w 825"/>
                <a:gd name="T59" fmla="*/ 239 h 446"/>
                <a:gd name="T60" fmla="*/ 3993 w 825"/>
                <a:gd name="T61" fmla="*/ 212 h 446"/>
                <a:gd name="T62" fmla="*/ 3937 w 825"/>
                <a:gd name="T63" fmla="*/ 61 h 446"/>
                <a:gd name="T64" fmla="*/ 3796 w 825"/>
                <a:gd name="T65" fmla="*/ 0 h 446"/>
                <a:gd name="T66" fmla="*/ 3683 w 825"/>
                <a:gd name="T67" fmla="*/ 0 h 446"/>
                <a:gd name="T68" fmla="*/ 3515 w 825"/>
                <a:gd name="T69" fmla="*/ 47 h 446"/>
                <a:gd name="T70" fmla="*/ 3267 w 825"/>
                <a:gd name="T71" fmla="*/ 139 h 446"/>
                <a:gd name="T72" fmla="*/ 3072 w 825"/>
                <a:gd name="T73" fmla="*/ 203 h 446"/>
                <a:gd name="T74" fmla="*/ 3049 w 825"/>
                <a:gd name="T75" fmla="*/ 270 h 446"/>
                <a:gd name="T76" fmla="*/ 2686 w 825"/>
                <a:gd name="T77" fmla="*/ 401 h 4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5" h="446">
                  <a:moveTo>
                    <a:pt x="554" y="121"/>
                  </a:moveTo>
                  <a:lnTo>
                    <a:pt x="492" y="143"/>
                  </a:lnTo>
                  <a:lnTo>
                    <a:pt x="440" y="170"/>
                  </a:lnTo>
                  <a:lnTo>
                    <a:pt x="366" y="197"/>
                  </a:lnTo>
                  <a:lnTo>
                    <a:pt x="297" y="244"/>
                  </a:lnTo>
                  <a:lnTo>
                    <a:pt x="228" y="265"/>
                  </a:lnTo>
                  <a:lnTo>
                    <a:pt x="148" y="273"/>
                  </a:lnTo>
                  <a:lnTo>
                    <a:pt x="102" y="313"/>
                  </a:lnTo>
                  <a:lnTo>
                    <a:pt x="11" y="354"/>
                  </a:lnTo>
                  <a:lnTo>
                    <a:pt x="0" y="407"/>
                  </a:lnTo>
                  <a:lnTo>
                    <a:pt x="1" y="445"/>
                  </a:lnTo>
                  <a:lnTo>
                    <a:pt x="70" y="444"/>
                  </a:lnTo>
                  <a:lnTo>
                    <a:pt x="144" y="410"/>
                  </a:lnTo>
                  <a:lnTo>
                    <a:pt x="207" y="396"/>
                  </a:lnTo>
                  <a:lnTo>
                    <a:pt x="248" y="395"/>
                  </a:lnTo>
                  <a:lnTo>
                    <a:pt x="288" y="394"/>
                  </a:lnTo>
                  <a:lnTo>
                    <a:pt x="345" y="360"/>
                  </a:lnTo>
                  <a:lnTo>
                    <a:pt x="384" y="314"/>
                  </a:lnTo>
                  <a:lnTo>
                    <a:pt x="413" y="300"/>
                  </a:lnTo>
                  <a:lnTo>
                    <a:pt x="453" y="299"/>
                  </a:lnTo>
                  <a:lnTo>
                    <a:pt x="534" y="272"/>
                  </a:lnTo>
                  <a:lnTo>
                    <a:pt x="562" y="233"/>
                  </a:lnTo>
                  <a:lnTo>
                    <a:pt x="584" y="199"/>
                  </a:lnTo>
                  <a:lnTo>
                    <a:pt x="590" y="199"/>
                  </a:lnTo>
                  <a:lnTo>
                    <a:pt x="624" y="186"/>
                  </a:lnTo>
                  <a:lnTo>
                    <a:pt x="676" y="171"/>
                  </a:lnTo>
                  <a:lnTo>
                    <a:pt x="722" y="151"/>
                  </a:lnTo>
                  <a:lnTo>
                    <a:pt x="733" y="125"/>
                  </a:lnTo>
                  <a:lnTo>
                    <a:pt x="716" y="99"/>
                  </a:lnTo>
                  <a:lnTo>
                    <a:pt x="755" y="72"/>
                  </a:lnTo>
                  <a:lnTo>
                    <a:pt x="824" y="64"/>
                  </a:lnTo>
                  <a:lnTo>
                    <a:pt x="812" y="19"/>
                  </a:lnTo>
                  <a:lnTo>
                    <a:pt x="783" y="0"/>
                  </a:lnTo>
                  <a:lnTo>
                    <a:pt x="760" y="0"/>
                  </a:lnTo>
                  <a:lnTo>
                    <a:pt x="726" y="14"/>
                  </a:lnTo>
                  <a:lnTo>
                    <a:pt x="674" y="41"/>
                  </a:lnTo>
                  <a:lnTo>
                    <a:pt x="634" y="61"/>
                  </a:lnTo>
                  <a:lnTo>
                    <a:pt x="629" y="81"/>
                  </a:lnTo>
                  <a:lnTo>
                    <a:pt x="554" y="12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1" name="Freeform 126"/>
            <p:cNvSpPr>
              <a:spLocks/>
            </p:cNvSpPr>
            <p:nvPr/>
          </p:nvSpPr>
          <p:spPr bwMode="auto">
            <a:xfrm>
              <a:off x="5024" y="2341"/>
              <a:ext cx="204" cy="256"/>
            </a:xfrm>
            <a:custGeom>
              <a:avLst/>
              <a:gdLst>
                <a:gd name="T0" fmla="*/ 229 w 174"/>
                <a:gd name="T1" fmla="*/ 0 h 227"/>
                <a:gd name="T2" fmla="*/ 88 w 174"/>
                <a:gd name="T3" fmla="*/ 76 h 227"/>
                <a:gd name="T4" fmla="*/ 120 w 174"/>
                <a:gd name="T5" fmla="*/ 145 h 227"/>
                <a:gd name="T6" fmla="*/ 29 w 174"/>
                <a:gd name="T7" fmla="*/ 98 h 227"/>
                <a:gd name="T8" fmla="*/ 88 w 174"/>
                <a:gd name="T9" fmla="*/ 189 h 227"/>
                <a:gd name="T10" fmla="*/ 120 w 174"/>
                <a:gd name="T11" fmla="*/ 368 h 227"/>
                <a:gd name="T12" fmla="*/ 0 w 174"/>
                <a:gd name="T13" fmla="*/ 581 h 227"/>
                <a:gd name="T14" fmla="*/ 0 w 174"/>
                <a:gd name="T15" fmla="*/ 630 h 227"/>
                <a:gd name="T16" fmla="*/ 120 w 174"/>
                <a:gd name="T17" fmla="*/ 756 h 227"/>
                <a:gd name="T18" fmla="*/ 145 w 174"/>
                <a:gd name="T19" fmla="*/ 756 h 227"/>
                <a:gd name="T20" fmla="*/ 287 w 174"/>
                <a:gd name="T21" fmla="*/ 756 h 227"/>
                <a:gd name="T22" fmla="*/ 462 w 174"/>
                <a:gd name="T23" fmla="*/ 606 h 227"/>
                <a:gd name="T24" fmla="*/ 646 w 174"/>
                <a:gd name="T25" fmla="*/ 510 h 227"/>
                <a:gd name="T26" fmla="*/ 793 w 174"/>
                <a:gd name="T27" fmla="*/ 436 h 227"/>
                <a:gd name="T28" fmla="*/ 848 w 174"/>
                <a:gd name="T29" fmla="*/ 389 h 227"/>
                <a:gd name="T30" fmla="*/ 848 w 174"/>
                <a:gd name="T31" fmla="*/ 266 h 227"/>
                <a:gd name="T32" fmla="*/ 760 w 174"/>
                <a:gd name="T33" fmla="*/ 218 h 227"/>
                <a:gd name="T34" fmla="*/ 676 w 174"/>
                <a:gd name="T35" fmla="*/ 189 h 227"/>
                <a:gd name="T36" fmla="*/ 553 w 174"/>
                <a:gd name="T37" fmla="*/ 145 h 227"/>
                <a:gd name="T38" fmla="*/ 437 w 174"/>
                <a:gd name="T39" fmla="*/ 123 h 227"/>
                <a:gd name="T40" fmla="*/ 437 w 174"/>
                <a:gd name="T41" fmla="*/ 123 h 227"/>
                <a:gd name="T42" fmla="*/ 229 w 174"/>
                <a:gd name="T43" fmla="*/ 0 h 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4" h="227">
                  <a:moveTo>
                    <a:pt x="47" y="0"/>
                  </a:moveTo>
                  <a:lnTo>
                    <a:pt x="18" y="22"/>
                  </a:lnTo>
                  <a:lnTo>
                    <a:pt x="24" y="44"/>
                  </a:lnTo>
                  <a:lnTo>
                    <a:pt x="6" y="29"/>
                  </a:lnTo>
                  <a:lnTo>
                    <a:pt x="18" y="58"/>
                  </a:lnTo>
                  <a:lnTo>
                    <a:pt x="24" y="110"/>
                  </a:lnTo>
                  <a:lnTo>
                    <a:pt x="0" y="175"/>
                  </a:lnTo>
                  <a:lnTo>
                    <a:pt x="0" y="190"/>
                  </a:lnTo>
                  <a:lnTo>
                    <a:pt x="24" y="226"/>
                  </a:lnTo>
                  <a:lnTo>
                    <a:pt x="30" y="226"/>
                  </a:lnTo>
                  <a:lnTo>
                    <a:pt x="59" y="226"/>
                  </a:lnTo>
                  <a:lnTo>
                    <a:pt x="95" y="182"/>
                  </a:lnTo>
                  <a:lnTo>
                    <a:pt x="131" y="153"/>
                  </a:lnTo>
                  <a:lnTo>
                    <a:pt x="161" y="131"/>
                  </a:lnTo>
                  <a:lnTo>
                    <a:pt x="173" y="117"/>
                  </a:lnTo>
                  <a:lnTo>
                    <a:pt x="173" y="80"/>
                  </a:lnTo>
                  <a:lnTo>
                    <a:pt x="155" y="66"/>
                  </a:lnTo>
                  <a:lnTo>
                    <a:pt x="137" y="58"/>
                  </a:lnTo>
                  <a:lnTo>
                    <a:pt x="113" y="44"/>
                  </a:lnTo>
                  <a:lnTo>
                    <a:pt x="89" y="36"/>
                  </a:lnTo>
                  <a:lnTo>
                    <a:pt x="4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2" name="Freeform 127"/>
            <p:cNvSpPr>
              <a:spLocks/>
            </p:cNvSpPr>
            <p:nvPr/>
          </p:nvSpPr>
          <p:spPr bwMode="auto">
            <a:xfrm>
              <a:off x="4655" y="2498"/>
              <a:ext cx="523" cy="296"/>
            </a:xfrm>
            <a:custGeom>
              <a:avLst/>
              <a:gdLst>
                <a:gd name="T0" fmla="*/ 1514 w 447"/>
                <a:gd name="T1" fmla="*/ 0 h 262"/>
                <a:gd name="T2" fmla="*/ 1430 w 447"/>
                <a:gd name="T3" fmla="*/ 75 h 262"/>
                <a:gd name="T4" fmla="*/ 1057 w 447"/>
                <a:gd name="T5" fmla="*/ 146 h 262"/>
                <a:gd name="T6" fmla="*/ 827 w 447"/>
                <a:gd name="T7" fmla="*/ 246 h 262"/>
                <a:gd name="T8" fmla="*/ 659 w 447"/>
                <a:gd name="T9" fmla="*/ 393 h 262"/>
                <a:gd name="T10" fmla="*/ 603 w 447"/>
                <a:gd name="T11" fmla="*/ 393 h 262"/>
                <a:gd name="T12" fmla="*/ 315 w 447"/>
                <a:gd name="T13" fmla="*/ 592 h 262"/>
                <a:gd name="T14" fmla="*/ 0 w 447"/>
                <a:gd name="T15" fmla="*/ 641 h 262"/>
                <a:gd name="T16" fmla="*/ 0 w 447"/>
                <a:gd name="T17" fmla="*/ 761 h 262"/>
                <a:gd name="T18" fmla="*/ 373 w 447"/>
                <a:gd name="T19" fmla="*/ 882 h 262"/>
                <a:gd name="T20" fmla="*/ 482 w 447"/>
                <a:gd name="T21" fmla="*/ 882 h 262"/>
                <a:gd name="T22" fmla="*/ 572 w 447"/>
                <a:gd name="T23" fmla="*/ 689 h 262"/>
                <a:gd name="T24" fmla="*/ 798 w 447"/>
                <a:gd name="T25" fmla="*/ 611 h 262"/>
                <a:gd name="T26" fmla="*/ 1113 w 447"/>
                <a:gd name="T27" fmla="*/ 540 h 262"/>
                <a:gd name="T28" fmla="*/ 1346 w 447"/>
                <a:gd name="T29" fmla="*/ 442 h 262"/>
                <a:gd name="T30" fmla="*/ 1629 w 447"/>
                <a:gd name="T31" fmla="*/ 367 h 262"/>
                <a:gd name="T32" fmla="*/ 1770 w 447"/>
                <a:gd name="T33" fmla="*/ 322 h 262"/>
                <a:gd name="T34" fmla="*/ 1885 w 447"/>
                <a:gd name="T35" fmla="*/ 268 h 262"/>
                <a:gd name="T36" fmla="*/ 2003 w 447"/>
                <a:gd name="T37" fmla="*/ 199 h 262"/>
                <a:gd name="T38" fmla="*/ 2118 w 447"/>
                <a:gd name="T39" fmla="*/ 98 h 262"/>
                <a:gd name="T40" fmla="*/ 2147 w 447"/>
                <a:gd name="T41" fmla="*/ 75 h 262"/>
                <a:gd name="T42" fmla="*/ 1514 w 447"/>
                <a:gd name="T43" fmla="*/ 0 h 2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7" h="262">
                  <a:moveTo>
                    <a:pt x="315" y="0"/>
                  </a:moveTo>
                  <a:lnTo>
                    <a:pt x="297" y="21"/>
                  </a:lnTo>
                  <a:lnTo>
                    <a:pt x="220" y="43"/>
                  </a:lnTo>
                  <a:lnTo>
                    <a:pt x="172" y="73"/>
                  </a:lnTo>
                  <a:lnTo>
                    <a:pt x="137" y="116"/>
                  </a:lnTo>
                  <a:lnTo>
                    <a:pt x="125" y="116"/>
                  </a:lnTo>
                  <a:lnTo>
                    <a:pt x="66" y="174"/>
                  </a:lnTo>
                  <a:lnTo>
                    <a:pt x="0" y="189"/>
                  </a:lnTo>
                  <a:lnTo>
                    <a:pt x="0" y="225"/>
                  </a:lnTo>
                  <a:lnTo>
                    <a:pt x="78" y="261"/>
                  </a:lnTo>
                  <a:lnTo>
                    <a:pt x="101" y="261"/>
                  </a:lnTo>
                  <a:lnTo>
                    <a:pt x="119" y="203"/>
                  </a:lnTo>
                  <a:lnTo>
                    <a:pt x="166" y="181"/>
                  </a:lnTo>
                  <a:lnTo>
                    <a:pt x="232" y="159"/>
                  </a:lnTo>
                  <a:lnTo>
                    <a:pt x="280" y="130"/>
                  </a:lnTo>
                  <a:lnTo>
                    <a:pt x="339" y="109"/>
                  </a:lnTo>
                  <a:lnTo>
                    <a:pt x="368" y="94"/>
                  </a:lnTo>
                  <a:lnTo>
                    <a:pt x="392" y="79"/>
                  </a:lnTo>
                  <a:lnTo>
                    <a:pt x="416" y="58"/>
                  </a:lnTo>
                  <a:lnTo>
                    <a:pt x="440" y="29"/>
                  </a:lnTo>
                  <a:lnTo>
                    <a:pt x="446" y="21"/>
                  </a:lnTo>
                  <a:lnTo>
                    <a:pt x="31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3" name="Freeform 128"/>
            <p:cNvSpPr>
              <a:spLocks/>
            </p:cNvSpPr>
            <p:nvPr/>
          </p:nvSpPr>
          <p:spPr bwMode="auto">
            <a:xfrm>
              <a:off x="3967" y="2678"/>
              <a:ext cx="266" cy="448"/>
            </a:xfrm>
            <a:custGeom>
              <a:avLst/>
              <a:gdLst>
                <a:gd name="T0" fmla="*/ 888 w 227"/>
                <a:gd name="T1" fmla="*/ 255 h 397"/>
                <a:gd name="T2" fmla="*/ 682 w 227"/>
                <a:gd name="T3" fmla="*/ 0 h 397"/>
                <a:gd name="T4" fmla="*/ 330 w 227"/>
                <a:gd name="T5" fmla="*/ 290 h 397"/>
                <a:gd name="T6" fmla="*/ 349 w 227"/>
                <a:gd name="T7" fmla="*/ 315 h 397"/>
                <a:gd name="T8" fmla="*/ 265 w 227"/>
                <a:gd name="T9" fmla="*/ 367 h 397"/>
                <a:gd name="T10" fmla="*/ 142 w 227"/>
                <a:gd name="T11" fmla="*/ 440 h 397"/>
                <a:gd name="T12" fmla="*/ 77 w 227"/>
                <a:gd name="T13" fmla="*/ 513 h 397"/>
                <a:gd name="T14" fmla="*/ 77 w 227"/>
                <a:gd name="T15" fmla="*/ 561 h 397"/>
                <a:gd name="T16" fmla="*/ 0 w 227"/>
                <a:gd name="T17" fmla="*/ 708 h 397"/>
                <a:gd name="T18" fmla="*/ 0 w 227"/>
                <a:gd name="T19" fmla="*/ 853 h 397"/>
                <a:gd name="T20" fmla="*/ 120 w 227"/>
                <a:gd name="T21" fmla="*/ 998 h 397"/>
                <a:gd name="T22" fmla="*/ 245 w 227"/>
                <a:gd name="T23" fmla="*/ 1141 h 397"/>
                <a:gd name="T24" fmla="*/ 319 w 227"/>
                <a:gd name="T25" fmla="*/ 1245 h 397"/>
                <a:gd name="T26" fmla="*/ 29 w 227"/>
                <a:gd name="T27" fmla="*/ 946 h 397"/>
                <a:gd name="T28" fmla="*/ 500 w 227"/>
                <a:gd name="T29" fmla="*/ 1325 h 397"/>
                <a:gd name="T30" fmla="*/ 639 w 227"/>
                <a:gd name="T31" fmla="*/ 1088 h 397"/>
                <a:gd name="T32" fmla="*/ 580 w 227"/>
                <a:gd name="T33" fmla="*/ 902 h 397"/>
                <a:gd name="T34" fmla="*/ 1045 w 227"/>
                <a:gd name="T35" fmla="*/ 902 h 397"/>
                <a:gd name="T36" fmla="*/ 1105 w 227"/>
                <a:gd name="T37" fmla="*/ 902 h 397"/>
                <a:gd name="T38" fmla="*/ 1105 w 227"/>
                <a:gd name="T39" fmla="*/ 902 h 397"/>
                <a:gd name="T40" fmla="*/ 888 w 227"/>
                <a:gd name="T41" fmla="*/ 255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 h="397">
                  <a:moveTo>
                    <a:pt x="182" y="76"/>
                  </a:moveTo>
                  <a:lnTo>
                    <a:pt x="140" y="0"/>
                  </a:lnTo>
                  <a:lnTo>
                    <a:pt x="67" y="87"/>
                  </a:lnTo>
                  <a:lnTo>
                    <a:pt x="72" y="94"/>
                  </a:lnTo>
                  <a:lnTo>
                    <a:pt x="54" y="109"/>
                  </a:lnTo>
                  <a:lnTo>
                    <a:pt x="29" y="132"/>
                  </a:lnTo>
                  <a:lnTo>
                    <a:pt x="16" y="153"/>
                  </a:lnTo>
                  <a:lnTo>
                    <a:pt x="16" y="168"/>
                  </a:lnTo>
                  <a:lnTo>
                    <a:pt x="0" y="211"/>
                  </a:lnTo>
                  <a:lnTo>
                    <a:pt x="0" y="254"/>
                  </a:lnTo>
                  <a:lnTo>
                    <a:pt x="24" y="298"/>
                  </a:lnTo>
                  <a:lnTo>
                    <a:pt x="50" y="341"/>
                  </a:lnTo>
                  <a:lnTo>
                    <a:pt x="66" y="371"/>
                  </a:lnTo>
                  <a:lnTo>
                    <a:pt x="6" y="283"/>
                  </a:lnTo>
                  <a:lnTo>
                    <a:pt x="102" y="396"/>
                  </a:lnTo>
                  <a:lnTo>
                    <a:pt x="131" y="325"/>
                  </a:lnTo>
                  <a:lnTo>
                    <a:pt x="119" y="269"/>
                  </a:lnTo>
                  <a:lnTo>
                    <a:pt x="214" y="269"/>
                  </a:lnTo>
                  <a:lnTo>
                    <a:pt x="226" y="269"/>
                  </a:lnTo>
                  <a:lnTo>
                    <a:pt x="182" y="7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4" name="Freeform 129"/>
            <p:cNvSpPr>
              <a:spLocks/>
            </p:cNvSpPr>
            <p:nvPr/>
          </p:nvSpPr>
          <p:spPr bwMode="auto">
            <a:xfrm>
              <a:off x="4191" y="2801"/>
              <a:ext cx="612" cy="355"/>
            </a:xfrm>
            <a:custGeom>
              <a:avLst/>
              <a:gdLst>
                <a:gd name="T0" fmla="*/ 56 w 523"/>
                <a:gd name="T1" fmla="*/ 178 h 314"/>
                <a:gd name="T2" fmla="*/ 298 w 523"/>
                <a:gd name="T3" fmla="*/ 98 h 314"/>
                <a:gd name="T4" fmla="*/ 685 w 523"/>
                <a:gd name="T5" fmla="*/ 98 h 314"/>
                <a:gd name="T6" fmla="*/ 902 w 523"/>
                <a:gd name="T7" fmla="*/ 47 h 314"/>
                <a:gd name="T8" fmla="*/ 1016 w 523"/>
                <a:gd name="T9" fmla="*/ 23 h 314"/>
                <a:gd name="T10" fmla="*/ 1110 w 523"/>
                <a:gd name="T11" fmla="*/ 0 h 314"/>
                <a:gd name="T12" fmla="*/ 1311 w 523"/>
                <a:gd name="T13" fmla="*/ 98 h 314"/>
                <a:gd name="T14" fmla="*/ 1311 w 523"/>
                <a:gd name="T15" fmla="*/ 322 h 314"/>
                <a:gd name="T16" fmla="*/ 1432 w 523"/>
                <a:gd name="T17" fmla="*/ 421 h 314"/>
                <a:gd name="T18" fmla="*/ 1497 w 523"/>
                <a:gd name="T19" fmla="*/ 468 h 314"/>
                <a:gd name="T20" fmla="*/ 1641 w 523"/>
                <a:gd name="T21" fmla="*/ 547 h 314"/>
                <a:gd name="T22" fmla="*/ 1732 w 523"/>
                <a:gd name="T23" fmla="*/ 547 h 314"/>
                <a:gd name="T24" fmla="*/ 1763 w 523"/>
                <a:gd name="T25" fmla="*/ 621 h 314"/>
                <a:gd name="T26" fmla="*/ 1976 w 523"/>
                <a:gd name="T27" fmla="*/ 721 h 314"/>
                <a:gd name="T28" fmla="*/ 2244 w 523"/>
                <a:gd name="T29" fmla="*/ 794 h 314"/>
                <a:gd name="T30" fmla="*/ 2487 w 523"/>
                <a:gd name="T31" fmla="*/ 864 h 314"/>
                <a:gd name="T32" fmla="*/ 2514 w 523"/>
                <a:gd name="T33" fmla="*/ 893 h 314"/>
                <a:gd name="T34" fmla="*/ 2487 w 523"/>
                <a:gd name="T35" fmla="*/ 1044 h 314"/>
                <a:gd name="T36" fmla="*/ 2336 w 523"/>
                <a:gd name="T37" fmla="*/ 1066 h 314"/>
                <a:gd name="T38" fmla="*/ 2153 w 523"/>
                <a:gd name="T39" fmla="*/ 971 h 314"/>
                <a:gd name="T40" fmla="*/ 1856 w 523"/>
                <a:gd name="T41" fmla="*/ 893 h 314"/>
                <a:gd name="T42" fmla="*/ 1466 w 523"/>
                <a:gd name="T43" fmla="*/ 816 h 314"/>
                <a:gd name="T44" fmla="*/ 1110 w 523"/>
                <a:gd name="T45" fmla="*/ 794 h 314"/>
                <a:gd name="T46" fmla="*/ 930 w 523"/>
                <a:gd name="T47" fmla="*/ 794 h 314"/>
                <a:gd name="T48" fmla="*/ 388 w 523"/>
                <a:gd name="T49" fmla="*/ 621 h 314"/>
                <a:gd name="T50" fmla="*/ 233 w 523"/>
                <a:gd name="T51" fmla="*/ 518 h 314"/>
                <a:gd name="T52" fmla="*/ 145 w 523"/>
                <a:gd name="T53" fmla="*/ 493 h 314"/>
                <a:gd name="T54" fmla="*/ 56 w 523"/>
                <a:gd name="T55" fmla="*/ 372 h 314"/>
                <a:gd name="T56" fmla="*/ 0 w 523"/>
                <a:gd name="T57" fmla="*/ 223 h 314"/>
                <a:gd name="T58" fmla="*/ 0 w 523"/>
                <a:gd name="T59" fmla="*/ 201 h 314"/>
                <a:gd name="T60" fmla="*/ 56 w 523"/>
                <a:gd name="T61" fmla="*/ 178 h 3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3" h="314">
                  <a:moveTo>
                    <a:pt x="12" y="51"/>
                  </a:moveTo>
                  <a:lnTo>
                    <a:pt x="62" y="29"/>
                  </a:lnTo>
                  <a:lnTo>
                    <a:pt x="143" y="29"/>
                  </a:lnTo>
                  <a:lnTo>
                    <a:pt x="187" y="14"/>
                  </a:lnTo>
                  <a:lnTo>
                    <a:pt x="211" y="7"/>
                  </a:lnTo>
                  <a:lnTo>
                    <a:pt x="230" y="0"/>
                  </a:lnTo>
                  <a:lnTo>
                    <a:pt x="273" y="29"/>
                  </a:lnTo>
                  <a:lnTo>
                    <a:pt x="273" y="94"/>
                  </a:lnTo>
                  <a:lnTo>
                    <a:pt x="298" y="123"/>
                  </a:lnTo>
                  <a:lnTo>
                    <a:pt x="311" y="138"/>
                  </a:lnTo>
                  <a:lnTo>
                    <a:pt x="341" y="160"/>
                  </a:lnTo>
                  <a:lnTo>
                    <a:pt x="360" y="160"/>
                  </a:lnTo>
                  <a:lnTo>
                    <a:pt x="367" y="182"/>
                  </a:lnTo>
                  <a:lnTo>
                    <a:pt x="410" y="211"/>
                  </a:lnTo>
                  <a:lnTo>
                    <a:pt x="466" y="233"/>
                  </a:lnTo>
                  <a:lnTo>
                    <a:pt x="516" y="254"/>
                  </a:lnTo>
                  <a:lnTo>
                    <a:pt x="522" y="262"/>
                  </a:lnTo>
                  <a:lnTo>
                    <a:pt x="516" y="306"/>
                  </a:lnTo>
                  <a:lnTo>
                    <a:pt x="485" y="313"/>
                  </a:lnTo>
                  <a:lnTo>
                    <a:pt x="447" y="284"/>
                  </a:lnTo>
                  <a:lnTo>
                    <a:pt x="385" y="262"/>
                  </a:lnTo>
                  <a:lnTo>
                    <a:pt x="304" y="240"/>
                  </a:lnTo>
                  <a:lnTo>
                    <a:pt x="230" y="233"/>
                  </a:lnTo>
                  <a:lnTo>
                    <a:pt x="193" y="233"/>
                  </a:lnTo>
                  <a:lnTo>
                    <a:pt x="81" y="182"/>
                  </a:lnTo>
                  <a:lnTo>
                    <a:pt x="49" y="152"/>
                  </a:lnTo>
                  <a:lnTo>
                    <a:pt x="31" y="145"/>
                  </a:lnTo>
                  <a:lnTo>
                    <a:pt x="12" y="109"/>
                  </a:lnTo>
                  <a:lnTo>
                    <a:pt x="0" y="65"/>
                  </a:lnTo>
                  <a:lnTo>
                    <a:pt x="0" y="58"/>
                  </a:lnTo>
                  <a:lnTo>
                    <a:pt x="12"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5" name="Freeform 130"/>
            <p:cNvSpPr>
              <a:spLocks/>
            </p:cNvSpPr>
            <p:nvPr/>
          </p:nvSpPr>
          <p:spPr bwMode="auto">
            <a:xfrm>
              <a:off x="4462" y="2745"/>
              <a:ext cx="396" cy="254"/>
            </a:xfrm>
            <a:custGeom>
              <a:avLst/>
              <a:gdLst>
                <a:gd name="T0" fmla="*/ 655 w 338"/>
                <a:gd name="T1" fmla="*/ 0 h 225"/>
                <a:gd name="T2" fmla="*/ 374 w 338"/>
                <a:gd name="T3" fmla="*/ 0 h 225"/>
                <a:gd name="T4" fmla="*/ 234 w 338"/>
                <a:gd name="T5" fmla="*/ 0 h 225"/>
                <a:gd name="T6" fmla="*/ 66 w 338"/>
                <a:gd name="T7" fmla="*/ 134 h 225"/>
                <a:gd name="T8" fmla="*/ 66 w 338"/>
                <a:gd name="T9" fmla="*/ 158 h 225"/>
                <a:gd name="T10" fmla="*/ 0 w 338"/>
                <a:gd name="T11" fmla="*/ 201 h 225"/>
                <a:gd name="T12" fmla="*/ 0 w 338"/>
                <a:gd name="T13" fmla="*/ 308 h 225"/>
                <a:gd name="T14" fmla="*/ 374 w 338"/>
                <a:gd name="T15" fmla="*/ 308 h 225"/>
                <a:gd name="T16" fmla="*/ 234 w 338"/>
                <a:gd name="T17" fmla="*/ 308 h 225"/>
                <a:gd name="T18" fmla="*/ 409 w 338"/>
                <a:gd name="T19" fmla="*/ 398 h 225"/>
                <a:gd name="T20" fmla="*/ 542 w 338"/>
                <a:gd name="T21" fmla="*/ 466 h 225"/>
                <a:gd name="T22" fmla="*/ 889 w 338"/>
                <a:gd name="T23" fmla="*/ 596 h 225"/>
                <a:gd name="T24" fmla="*/ 1058 w 338"/>
                <a:gd name="T25" fmla="*/ 669 h 225"/>
                <a:gd name="T26" fmla="*/ 1162 w 338"/>
                <a:gd name="T27" fmla="*/ 710 h 225"/>
                <a:gd name="T28" fmla="*/ 1303 w 338"/>
                <a:gd name="T29" fmla="*/ 710 h 225"/>
                <a:gd name="T30" fmla="*/ 1506 w 338"/>
                <a:gd name="T31" fmla="*/ 755 h 225"/>
                <a:gd name="T32" fmla="*/ 1610 w 338"/>
                <a:gd name="T33" fmla="*/ 689 h 225"/>
                <a:gd name="T34" fmla="*/ 1643 w 338"/>
                <a:gd name="T35" fmla="*/ 622 h 225"/>
                <a:gd name="T36" fmla="*/ 1643 w 338"/>
                <a:gd name="T37" fmla="*/ 579 h 225"/>
                <a:gd name="T38" fmla="*/ 1643 w 338"/>
                <a:gd name="T39" fmla="*/ 488 h 225"/>
                <a:gd name="T40" fmla="*/ 1643 w 338"/>
                <a:gd name="T41" fmla="*/ 444 h 225"/>
                <a:gd name="T42" fmla="*/ 1402 w 338"/>
                <a:gd name="T43" fmla="*/ 375 h 225"/>
                <a:gd name="T44" fmla="*/ 1234 w 338"/>
                <a:gd name="T45" fmla="*/ 265 h 225"/>
                <a:gd name="T46" fmla="*/ 1234 w 338"/>
                <a:gd name="T47" fmla="*/ 240 h 225"/>
                <a:gd name="T48" fmla="*/ 1197 w 338"/>
                <a:gd name="T49" fmla="*/ 240 h 225"/>
                <a:gd name="T50" fmla="*/ 655 w 338"/>
                <a:gd name="T51" fmla="*/ 0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 h="225">
                  <a:moveTo>
                    <a:pt x="134" y="0"/>
                  </a:moveTo>
                  <a:lnTo>
                    <a:pt x="77" y="0"/>
                  </a:lnTo>
                  <a:lnTo>
                    <a:pt x="49" y="0"/>
                  </a:lnTo>
                  <a:lnTo>
                    <a:pt x="14" y="40"/>
                  </a:lnTo>
                  <a:lnTo>
                    <a:pt x="14" y="46"/>
                  </a:lnTo>
                  <a:lnTo>
                    <a:pt x="0" y="59"/>
                  </a:lnTo>
                  <a:lnTo>
                    <a:pt x="0" y="92"/>
                  </a:lnTo>
                  <a:lnTo>
                    <a:pt x="77" y="92"/>
                  </a:lnTo>
                  <a:lnTo>
                    <a:pt x="49" y="92"/>
                  </a:lnTo>
                  <a:lnTo>
                    <a:pt x="84" y="119"/>
                  </a:lnTo>
                  <a:lnTo>
                    <a:pt x="112" y="138"/>
                  </a:lnTo>
                  <a:lnTo>
                    <a:pt x="183" y="178"/>
                  </a:lnTo>
                  <a:lnTo>
                    <a:pt x="218" y="198"/>
                  </a:lnTo>
                  <a:lnTo>
                    <a:pt x="239" y="211"/>
                  </a:lnTo>
                  <a:lnTo>
                    <a:pt x="267" y="211"/>
                  </a:lnTo>
                  <a:lnTo>
                    <a:pt x="309" y="224"/>
                  </a:lnTo>
                  <a:lnTo>
                    <a:pt x="330" y="204"/>
                  </a:lnTo>
                  <a:lnTo>
                    <a:pt x="337" y="185"/>
                  </a:lnTo>
                  <a:lnTo>
                    <a:pt x="337" y="172"/>
                  </a:lnTo>
                  <a:lnTo>
                    <a:pt x="337" y="145"/>
                  </a:lnTo>
                  <a:lnTo>
                    <a:pt x="337" y="132"/>
                  </a:lnTo>
                  <a:lnTo>
                    <a:pt x="288" y="112"/>
                  </a:lnTo>
                  <a:lnTo>
                    <a:pt x="253" y="79"/>
                  </a:lnTo>
                  <a:lnTo>
                    <a:pt x="253" y="72"/>
                  </a:lnTo>
                  <a:lnTo>
                    <a:pt x="246" y="72"/>
                  </a:lnTo>
                  <a:lnTo>
                    <a:pt x="134"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6" name="Freeform 131"/>
            <p:cNvSpPr>
              <a:spLocks/>
            </p:cNvSpPr>
            <p:nvPr/>
          </p:nvSpPr>
          <p:spPr bwMode="auto">
            <a:xfrm>
              <a:off x="4705" y="3064"/>
              <a:ext cx="146" cy="198"/>
            </a:xfrm>
            <a:custGeom>
              <a:avLst/>
              <a:gdLst>
                <a:gd name="T0" fmla="*/ 558 w 125"/>
                <a:gd name="T1" fmla="*/ 0 h 175"/>
                <a:gd name="T2" fmla="*/ 141 w 125"/>
                <a:gd name="T3" fmla="*/ 0 h 175"/>
                <a:gd name="T4" fmla="*/ 0 w 125"/>
                <a:gd name="T5" fmla="*/ 23 h 175"/>
                <a:gd name="T6" fmla="*/ 56 w 125"/>
                <a:gd name="T7" fmla="*/ 224 h 175"/>
                <a:gd name="T8" fmla="*/ 117 w 125"/>
                <a:gd name="T9" fmla="*/ 421 h 175"/>
                <a:gd name="T10" fmla="*/ 29 w 125"/>
                <a:gd name="T11" fmla="*/ 475 h 175"/>
                <a:gd name="T12" fmla="*/ 117 w 125"/>
                <a:gd name="T13" fmla="*/ 596 h 175"/>
                <a:gd name="T14" fmla="*/ 169 w 125"/>
                <a:gd name="T15" fmla="*/ 596 h 175"/>
                <a:gd name="T16" fmla="*/ 478 w 125"/>
                <a:gd name="T17" fmla="*/ 397 h 175"/>
                <a:gd name="T18" fmla="*/ 558 w 125"/>
                <a:gd name="T19" fmla="*/ 276 h 175"/>
                <a:gd name="T20" fmla="*/ 585 w 125"/>
                <a:gd name="T21" fmla="*/ 146 h 175"/>
                <a:gd name="T22" fmla="*/ 585 w 125"/>
                <a:gd name="T23" fmla="*/ 146 h 175"/>
                <a:gd name="T24" fmla="*/ 558 w 125"/>
                <a:gd name="T25" fmla="*/ 0 h 1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175">
                  <a:moveTo>
                    <a:pt x="118" y="0"/>
                  </a:moveTo>
                  <a:lnTo>
                    <a:pt x="30" y="0"/>
                  </a:lnTo>
                  <a:lnTo>
                    <a:pt x="0" y="7"/>
                  </a:lnTo>
                  <a:lnTo>
                    <a:pt x="12" y="65"/>
                  </a:lnTo>
                  <a:lnTo>
                    <a:pt x="24" y="123"/>
                  </a:lnTo>
                  <a:lnTo>
                    <a:pt x="6" y="138"/>
                  </a:lnTo>
                  <a:lnTo>
                    <a:pt x="24" y="174"/>
                  </a:lnTo>
                  <a:lnTo>
                    <a:pt x="36" y="174"/>
                  </a:lnTo>
                  <a:lnTo>
                    <a:pt x="101" y="116"/>
                  </a:lnTo>
                  <a:lnTo>
                    <a:pt x="118" y="80"/>
                  </a:lnTo>
                  <a:lnTo>
                    <a:pt x="124" y="43"/>
                  </a:lnTo>
                  <a:lnTo>
                    <a:pt x="11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7" name="Freeform 132"/>
            <p:cNvSpPr>
              <a:spLocks/>
            </p:cNvSpPr>
            <p:nvPr/>
          </p:nvSpPr>
          <p:spPr bwMode="auto">
            <a:xfrm>
              <a:off x="4816" y="2489"/>
              <a:ext cx="620" cy="444"/>
            </a:xfrm>
            <a:custGeom>
              <a:avLst/>
              <a:gdLst>
                <a:gd name="T0" fmla="*/ 1571 w 530"/>
                <a:gd name="T1" fmla="*/ 387 h 394"/>
                <a:gd name="T2" fmla="*/ 1397 w 530"/>
                <a:gd name="T3" fmla="*/ 478 h 394"/>
                <a:gd name="T4" fmla="*/ 1224 w 530"/>
                <a:gd name="T5" fmla="*/ 530 h 394"/>
                <a:gd name="T6" fmla="*/ 1056 w 530"/>
                <a:gd name="T7" fmla="*/ 600 h 394"/>
                <a:gd name="T8" fmla="*/ 941 w 530"/>
                <a:gd name="T9" fmla="*/ 623 h 394"/>
                <a:gd name="T10" fmla="*/ 798 w 530"/>
                <a:gd name="T11" fmla="*/ 650 h 394"/>
                <a:gd name="T12" fmla="*/ 602 w 530"/>
                <a:gd name="T13" fmla="*/ 723 h 394"/>
                <a:gd name="T14" fmla="*/ 427 w 530"/>
                <a:gd name="T15" fmla="*/ 745 h 394"/>
                <a:gd name="T16" fmla="*/ 168 w 530"/>
                <a:gd name="T17" fmla="*/ 799 h 394"/>
                <a:gd name="T18" fmla="*/ 168 w 530"/>
                <a:gd name="T19" fmla="*/ 940 h 394"/>
                <a:gd name="T20" fmla="*/ 168 w 530"/>
                <a:gd name="T21" fmla="*/ 988 h 394"/>
                <a:gd name="T22" fmla="*/ 0 w 530"/>
                <a:gd name="T23" fmla="*/ 1034 h 394"/>
                <a:gd name="T24" fmla="*/ 140 w 530"/>
                <a:gd name="T25" fmla="*/ 1178 h 394"/>
                <a:gd name="T26" fmla="*/ 140 w 530"/>
                <a:gd name="T27" fmla="*/ 1225 h 394"/>
                <a:gd name="T28" fmla="*/ 197 w 530"/>
                <a:gd name="T29" fmla="*/ 1295 h 394"/>
                <a:gd name="T30" fmla="*/ 602 w 530"/>
                <a:gd name="T31" fmla="*/ 1084 h 394"/>
                <a:gd name="T32" fmla="*/ 827 w 530"/>
                <a:gd name="T33" fmla="*/ 1062 h 394"/>
                <a:gd name="T34" fmla="*/ 1079 w 530"/>
                <a:gd name="T35" fmla="*/ 988 h 394"/>
                <a:gd name="T36" fmla="*/ 1338 w 530"/>
                <a:gd name="T37" fmla="*/ 988 h 394"/>
                <a:gd name="T38" fmla="*/ 1449 w 530"/>
                <a:gd name="T39" fmla="*/ 988 h 394"/>
                <a:gd name="T40" fmla="*/ 1716 w 530"/>
                <a:gd name="T41" fmla="*/ 940 h 394"/>
                <a:gd name="T42" fmla="*/ 1764 w 530"/>
                <a:gd name="T43" fmla="*/ 723 h 394"/>
                <a:gd name="T44" fmla="*/ 1823 w 530"/>
                <a:gd name="T45" fmla="*/ 600 h 394"/>
                <a:gd name="T46" fmla="*/ 1885 w 530"/>
                <a:gd name="T47" fmla="*/ 478 h 394"/>
                <a:gd name="T48" fmla="*/ 2026 w 530"/>
                <a:gd name="T49" fmla="*/ 339 h 394"/>
                <a:gd name="T50" fmla="*/ 2312 w 530"/>
                <a:gd name="T51" fmla="*/ 240 h 394"/>
                <a:gd name="T52" fmla="*/ 2455 w 530"/>
                <a:gd name="T53" fmla="*/ 192 h 394"/>
                <a:gd name="T54" fmla="*/ 2538 w 530"/>
                <a:gd name="T55" fmla="*/ 124 h 394"/>
                <a:gd name="T56" fmla="*/ 2455 w 530"/>
                <a:gd name="T57" fmla="*/ 48 h 394"/>
                <a:gd name="T58" fmla="*/ 2337 w 530"/>
                <a:gd name="T59" fmla="*/ 0 h 394"/>
                <a:gd name="T60" fmla="*/ 2081 w 530"/>
                <a:gd name="T61" fmla="*/ 26 h 394"/>
                <a:gd name="T62" fmla="*/ 1941 w 530"/>
                <a:gd name="T63" fmla="*/ 74 h 394"/>
                <a:gd name="T64" fmla="*/ 1855 w 530"/>
                <a:gd name="T65" fmla="*/ 144 h 394"/>
                <a:gd name="T66" fmla="*/ 1855 w 530"/>
                <a:gd name="T67" fmla="*/ 144 h 394"/>
                <a:gd name="T68" fmla="*/ 1571 w 530"/>
                <a:gd name="T69" fmla="*/ 387 h 3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30" h="394">
                  <a:moveTo>
                    <a:pt x="327" y="117"/>
                  </a:moveTo>
                  <a:lnTo>
                    <a:pt x="291" y="145"/>
                  </a:lnTo>
                  <a:lnTo>
                    <a:pt x="255" y="160"/>
                  </a:lnTo>
                  <a:lnTo>
                    <a:pt x="220" y="182"/>
                  </a:lnTo>
                  <a:lnTo>
                    <a:pt x="196" y="189"/>
                  </a:lnTo>
                  <a:lnTo>
                    <a:pt x="166" y="197"/>
                  </a:lnTo>
                  <a:lnTo>
                    <a:pt x="125" y="219"/>
                  </a:lnTo>
                  <a:lnTo>
                    <a:pt x="89" y="226"/>
                  </a:lnTo>
                  <a:lnTo>
                    <a:pt x="35" y="241"/>
                  </a:lnTo>
                  <a:lnTo>
                    <a:pt x="35" y="284"/>
                  </a:lnTo>
                  <a:lnTo>
                    <a:pt x="35" y="299"/>
                  </a:lnTo>
                  <a:lnTo>
                    <a:pt x="0" y="313"/>
                  </a:lnTo>
                  <a:lnTo>
                    <a:pt x="29" y="357"/>
                  </a:lnTo>
                  <a:lnTo>
                    <a:pt x="29" y="371"/>
                  </a:lnTo>
                  <a:lnTo>
                    <a:pt x="41" y="393"/>
                  </a:lnTo>
                  <a:lnTo>
                    <a:pt x="125" y="328"/>
                  </a:lnTo>
                  <a:lnTo>
                    <a:pt x="172" y="321"/>
                  </a:lnTo>
                  <a:lnTo>
                    <a:pt x="225" y="299"/>
                  </a:lnTo>
                  <a:lnTo>
                    <a:pt x="279" y="299"/>
                  </a:lnTo>
                  <a:lnTo>
                    <a:pt x="303" y="299"/>
                  </a:lnTo>
                  <a:lnTo>
                    <a:pt x="357" y="284"/>
                  </a:lnTo>
                  <a:lnTo>
                    <a:pt x="368" y="219"/>
                  </a:lnTo>
                  <a:lnTo>
                    <a:pt x="380" y="182"/>
                  </a:lnTo>
                  <a:lnTo>
                    <a:pt x="392" y="145"/>
                  </a:lnTo>
                  <a:lnTo>
                    <a:pt x="422" y="102"/>
                  </a:lnTo>
                  <a:lnTo>
                    <a:pt x="481" y="73"/>
                  </a:lnTo>
                  <a:lnTo>
                    <a:pt x="511" y="59"/>
                  </a:lnTo>
                  <a:lnTo>
                    <a:pt x="529" y="37"/>
                  </a:lnTo>
                  <a:lnTo>
                    <a:pt x="511" y="15"/>
                  </a:lnTo>
                  <a:lnTo>
                    <a:pt x="487" y="0"/>
                  </a:lnTo>
                  <a:lnTo>
                    <a:pt x="433" y="8"/>
                  </a:lnTo>
                  <a:lnTo>
                    <a:pt x="404" y="22"/>
                  </a:lnTo>
                  <a:lnTo>
                    <a:pt x="386" y="44"/>
                  </a:lnTo>
                  <a:lnTo>
                    <a:pt x="327" y="11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8" name="Freeform 133"/>
            <p:cNvSpPr>
              <a:spLocks/>
            </p:cNvSpPr>
            <p:nvPr/>
          </p:nvSpPr>
          <p:spPr bwMode="auto">
            <a:xfrm>
              <a:off x="5329" y="2621"/>
              <a:ext cx="128" cy="116"/>
            </a:xfrm>
            <a:custGeom>
              <a:avLst/>
              <a:gdLst>
                <a:gd name="T0" fmla="*/ 512 w 109"/>
                <a:gd name="T1" fmla="*/ 0 h 103"/>
                <a:gd name="T2" fmla="*/ 296 w 109"/>
                <a:gd name="T3" fmla="*/ 0 h 103"/>
                <a:gd name="T4" fmla="*/ 208 w 109"/>
                <a:gd name="T5" fmla="*/ 69 h 103"/>
                <a:gd name="T6" fmla="*/ 58 w 109"/>
                <a:gd name="T7" fmla="*/ 189 h 103"/>
                <a:gd name="T8" fmla="*/ 29 w 109"/>
                <a:gd name="T9" fmla="*/ 260 h 103"/>
                <a:gd name="T10" fmla="*/ 0 w 109"/>
                <a:gd name="T11" fmla="*/ 334 h 103"/>
                <a:gd name="T12" fmla="*/ 29 w 109"/>
                <a:gd name="T13" fmla="*/ 334 h 103"/>
                <a:gd name="T14" fmla="*/ 269 w 109"/>
                <a:gd name="T15" fmla="*/ 234 h 103"/>
                <a:gd name="T16" fmla="*/ 480 w 109"/>
                <a:gd name="T17" fmla="*/ 162 h 103"/>
                <a:gd name="T18" fmla="*/ 540 w 109"/>
                <a:gd name="T19" fmla="*/ 93 h 103"/>
                <a:gd name="T20" fmla="*/ 512 w 109"/>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103">
                  <a:moveTo>
                    <a:pt x="102" y="0"/>
                  </a:moveTo>
                  <a:lnTo>
                    <a:pt x="60" y="0"/>
                  </a:lnTo>
                  <a:lnTo>
                    <a:pt x="42" y="21"/>
                  </a:lnTo>
                  <a:lnTo>
                    <a:pt x="12" y="58"/>
                  </a:lnTo>
                  <a:lnTo>
                    <a:pt x="6" y="80"/>
                  </a:lnTo>
                  <a:lnTo>
                    <a:pt x="0" y="102"/>
                  </a:lnTo>
                  <a:lnTo>
                    <a:pt x="6" y="102"/>
                  </a:lnTo>
                  <a:lnTo>
                    <a:pt x="54" y="72"/>
                  </a:lnTo>
                  <a:lnTo>
                    <a:pt x="96" y="50"/>
                  </a:lnTo>
                  <a:lnTo>
                    <a:pt x="108" y="28"/>
                  </a:lnTo>
                  <a:lnTo>
                    <a:pt x="10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99" name="Freeform 134"/>
            <p:cNvSpPr>
              <a:spLocks/>
            </p:cNvSpPr>
            <p:nvPr/>
          </p:nvSpPr>
          <p:spPr bwMode="auto">
            <a:xfrm>
              <a:off x="5219" y="1840"/>
              <a:ext cx="467" cy="650"/>
            </a:xfrm>
            <a:custGeom>
              <a:avLst/>
              <a:gdLst>
                <a:gd name="T0" fmla="*/ 1629 w 399"/>
                <a:gd name="T1" fmla="*/ 100 h 576"/>
                <a:gd name="T2" fmla="*/ 1376 w 399"/>
                <a:gd name="T3" fmla="*/ 23 h 576"/>
                <a:gd name="T4" fmla="*/ 1287 w 399"/>
                <a:gd name="T5" fmla="*/ 0 h 576"/>
                <a:gd name="T6" fmla="*/ 1170 w 399"/>
                <a:gd name="T7" fmla="*/ 23 h 576"/>
                <a:gd name="T8" fmla="*/ 1170 w 399"/>
                <a:gd name="T9" fmla="*/ 191 h 576"/>
                <a:gd name="T10" fmla="*/ 1170 w 399"/>
                <a:gd name="T11" fmla="*/ 319 h 576"/>
                <a:gd name="T12" fmla="*/ 1058 w 399"/>
                <a:gd name="T13" fmla="*/ 537 h 576"/>
                <a:gd name="T14" fmla="*/ 915 w 399"/>
                <a:gd name="T15" fmla="*/ 757 h 576"/>
                <a:gd name="T16" fmla="*/ 887 w 399"/>
                <a:gd name="T17" fmla="*/ 880 h 576"/>
                <a:gd name="T18" fmla="*/ 801 w 399"/>
                <a:gd name="T19" fmla="*/ 1022 h 576"/>
                <a:gd name="T20" fmla="*/ 654 w 399"/>
                <a:gd name="T21" fmla="*/ 1172 h 576"/>
                <a:gd name="T22" fmla="*/ 514 w 399"/>
                <a:gd name="T23" fmla="*/ 1291 h 576"/>
                <a:gd name="T24" fmla="*/ 453 w 399"/>
                <a:gd name="T25" fmla="*/ 1437 h 576"/>
                <a:gd name="T26" fmla="*/ 169 w 399"/>
                <a:gd name="T27" fmla="*/ 1586 h 576"/>
                <a:gd name="T28" fmla="*/ 0 w 399"/>
                <a:gd name="T29" fmla="*/ 1755 h 576"/>
                <a:gd name="T30" fmla="*/ 255 w 399"/>
                <a:gd name="T31" fmla="*/ 1781 h 576"/>
                <a:gd name="T32" fmla="*/ 453 w 399"/>
                <a:gd name="T33" fmla="*/ 1755 h 576"/>
                <a:gd name="T34" fmla="*/ 602 w 399"/>
                <a:gd name="T35" fmla="*/ 1755 h 576"/>
                <a:gd name="T36" fmla="*/ 602 w 399"/>
                <a:gd name="T37" fmla="*/ 1924 h 576"/>
                <a:gd name="T38" fmla="*/ 771 w 399"/>
                <a:gd name="T39" fmla="*/ 1803 h 576"/>
                <a:gd name="T40" fmla="*/ 801 w 399"/>
                <a:gd name="T41" fmla="*/ 1539 h 576"/>
                <a:gd name="T42" fmla="*/ 970 w 399"/>
                <a:gd name="T43" fmla="*/ 1172 h 576"/>
                <a:gd name="T44" fmla="*/ 1112 w 399"/>
                <a:gd name="T45" fmla="*/ 928 h 576"/>
                <a:gd name="T46" fmla="*/ 1431 w 399"/>
                <a:gd name="T47" fmla="*/ 730 h 576"/>
                <a:gd name="T48" fmla="*/ 1750 w 399"/>
                <a:gd name="T49" fmla="*/ 658 h 576"/>
                <a:gd name="T50" fmla="*/ 1919 w 399"/>
                <a:gd name="T51" fmla="*/ 561 h 576"/>
                <a:gd name="T52" fmla="*/ 1919 w 399"/>
                <a:gd name="T53" fmla="*/ 513 h 576"/>
                <a:gd name="T54" fmla="*/ 1919 w 399"/>
                <a:gd name="T55" fmla="*/ 513 h 576"/>
                <a:gd name="T56" fmla="*/ 1629 w 399"/>
                <a:gd name="T57" fmla="*/ 100 h 5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9" h="576">
                  <a:moveTo>
                    <a:pt x="338" y="30"/>
                  </a:moveTo>
                  <a:lnTo>
                    <a:pt x="285" y="7"/>
                  </a:lnTo>
                  <a:lnTo>
                    <a:pt x="267" y="0"/>
                  </a:lnTo>
                  <a:lnTo>
                    <a:pt x="243" y="7"/>
                  </a:lnTo>
                  <a:lnTo>
                    <a:pt x="243" y="58"/>
                  </a:lnTo>
                  <a:lnTo>
                    <a:pt x="243" y="95"/>
                  </a:lnTo>
                  <a:lnTo>
                    <a:pt x="220" y="160"/>
                  </a:lnTo>
                  <a:lnTo>
                    <a:pt x="190" y="226"/>
                  </a:lnTo>
                  <a:lnTo>
                    <a:pt x="184" y="262"/>
                  </a:lnTo>
                  <a:lnTo>
                    <a:pt x="166" y="306"/>
                  </a:lnTo>
                  <a:lnTo>
                    <a:pt x="136" y="350"/>
                  </a:lnTo>
                  <a:lnTo>
                    <a:pt x="106" y="386"/>
                  </a:lnTo>
                  <a:lnTo>
                    <a:pt x="94" y="430"/>
                  </a:lnTo>
                  <a:lnTo>
                    <a:pt x="35" y="473"/>
                  </a:lnTo>
                  <a:lnTo>
                    <a:pt x="0" y="524"/>
                  </a:lnTo>
                  <a:lnTo>
                    <a:pt x="53" y="532"/>
                  </a:lnTo>
                  <a:lnTo>
                    <a:pt x="94" y="524"/>
                  </a:lnTo>
                  <a:lnTo>
                    <a:pt x="124" y="524"/>
                  </a:lnTo>
                  <a:lnTo>
                    <a:pt x="124" y="575"/>
                  </a:lnTo>
                  <a:lnTo>
                    <a:pt x="160" y="539"/>
                  </a:lnTo>
                  <a:lnTo>
                    <a:pt x="166" y="459"/>
                  </a:lnTo>
                  <a:lnTo>
                    <a:pt x="202" y="350"/>
                  </a:lnTo>
                  <a:lnTo>
                    <a:pt x="231" y="277"/>
                  </a:lnTo>
                  <a:lnTo>
                    <a:pt x="297" y="218"/>
                  </a:lnTo>
                  <a:lnTo>
                    <a:pt x="362" y="197"/>
                  </a:lnTo>
                  <a:lnTo>
                    <a:pt x="398" y="168"/>
                  </a:lnTo>
                  <a:lnTo>
                    <a:pt x="398" y="153"/>
                  </a:lnTo>
                  <a:lnTo>
                    <a:pt x="338" y="3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0" name="Freeform 135"/>
            <p:cNvSpPr>
              <a:spLocks/>
            </p:cNvSpPr>
            <p:nvPr/>
          </p:nvSpPr>
          <p:spPr bwMode="auto">
            <a:xfrm>
              <a:off x="5407" y="2473"/>
              <a:ext cx="188" cy="140"/>
            </a:xfrm>
            <a:custGeom>
              <a:avLst/>
              <a:gdLst>
                <a:gd name="T0" fmla="*/ 559 w 161"/>
                <a:gd name="T1" fmla="*/ 170 h 124"/>
                <a:gd name="T2" fmla="*/ 450 w 161"/>
                <a:gd name="T3" fmla="*/ 98 h 124"/>
                <a:gd name="T4" fmla="*/ 364 w 161"/>
                <a:gd name="T5" fmla="*/ 47 h 124"/>
                <a:gd name="T6" fmla="*/ 169 w 161"/>
                <a:gd name="T7" fmla="*/ 0 h 124"/>
                <a:gd name="T8" fmla="*/ 56 w 161"/>
                <a:gd name="T9" fmla="*/ 0 h 124"/>
                <a:gd name="T10" fmla="*/ 0 w 161"/>
                <a:gd name="T11" fmla="*/ 124 h 124"/>
                <a:gd name="T12" fmla="*/ 0 w 161"/>
                <a:gd name="T13" fmla="*/ 170 h 124"/>
                <a:gd name="T14" fmla="*/ 225 w 161"/>
                <a:gd name="T15" fmla="*/ 245 h 124"/>
                <a:gd name="T16" fmla="*/ 255 w 161"/>
                <a:gd name="T17" fmla="*/ 269 h 124"/>
                <a:gd name="T18" fmla="*/ 307 w 161"/>
                <a:gd name="T19" fmla="*/ 323 h 124"/>
                <a:gd name="T20" fmla="*/ 334 w 161"/>
                <a:gd name="T21" fmla="*/ 390 h 124"/>
                <a:gd name="T22" fmla="*/ 334 w 161"/>
                <a:gd name="T23" fmla="*/ 414 h 124"/>
                <a:gd name="T24" fmla="*/ 478 w 161"/>
                <a:gd name="T25" fmla="*/ 390 h 124"/>
                <a:gd name="T26" fmla="*/ 754 w 161"/>
                <a:gd name="T27" fmla="*/ 323 h 124"/>
                <a:gd name="T28" fmla="*/ 754 w 161"/>
                <a:gd name="T29" fmla="*/ 292 h 124"/>
                <a:gd name="T30" fmla="*/ 754 w 161"/>
                <a:gd name="T31" fmla="*/ 292 h 124"/>
                <a:gd name="T32" fmla="*/ 559 w 161"/>
                <a:gd name="T33" fmla="*/ 17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1" h="124">
                  <a:moveTo>
                    <a:pt x="119" y="51"/>
                  </a:moveTo>
                  <a:lnTo>
                    <a:pt x="95" y="29"/>
                  </a:lnTo>
                  <a:lnTo>
                    <a:pt x="77" y="14"/>
                  </a:lnTo>
                  <a:lnTo>
                    <a:pt x="36" y="0"/>
                  </a:lnTo>
                  <a:lnTo>
                    <a:pt x="12" y="0"/>
                  </a:lnTo>
                  <a:lnTo>
                    <a:pt x="0" y="36"/>
                  </a:lnTo>
                  <a:lnTo>
                    <a:pt x="0" y="51"/>
                  </a:lnTo>
                  <a:lnTo>
                    <a:pt x="48" y="73"/>
                  </a:lnTo>
                  <a:lnTo>
                    <a:pt x="54" y="80"/>
                  </a:lnTo>
                  <a:lnTo>
                    <a:pt x="65" y="95"/>
                  </a:lnTo>
                  <a:lnTo>
                    <a:pt x="71" y="116"/>
                  </a:lnTo>
                  <a:lnTo>
                    <a:pt x="71" y="123"/>
                  </a:lnTo>
                  <a:lnTo>
                    <a:pt x="101" y="116"/>
                  </a:lnTo>
                  <a:lnTo>
                    <a:pt x="160" y="95"/>
                  </a:lnTo>
                  <a:lnTo>
                    <a:pt x="160" y="87"/>
                  </a:lnTo>
                  <a:lnTo>
                    <a:pt x="119"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1" name="Freeform 136"/>
            <p:cNvSpPr>
              <a:spLocks/>
            </p:cNvSpPr>
            <p:nvPr/>
          </p:nvSpPr>
          <p:spPr bwMode="auto">
            <a:xfrm>
              <a:off x="5114" y="1824"/>
              <a:ext cx="315" cy="485"/>
            </a:xfrm>
            <a:custGeom>
              <a:avLst/>
              <a:gdLst>
                <a:gd name="T0" fmla="*/ 1301 w 269"/>
                <a:gd name="T1" fmla="*/ 0 h 430"/>
                <a:gd name="T2" fmla="*/ 1041 w 269"/>
                <a:gd name="T3" fmla="*/ 0 h 430"/>
                <a:gd name="T4" fmla="*/ 890 w 269"/>
                <a:gd name="T5" fmla="*/ 0 h 430"/>
                <a:gd name="T6" fmla="*/ 890 w 269"/>
                <a:gd name="T7" fmla="*/ 123 h 430"/>
                <a:gd name="T8" fmla="*/ 813 w 269"/>
                <a:gd name="T9" fmla="*/ 268 h 430"/>
                <a:gd name="T10" fmla="*/ 694 w 269"/>
                <a:gd name="T11" fmla="*/ 341 h 430"/>
                <a:gd name="T12" fmla="*/ 515 w 269"/>
                <a:gd name="T13" fmla="*/ 388 h 430"/>
                <a:gd name="T14" fmla="*/ 408 w 269"/>
                <a:gd name="T15" fmla="*/ 530 h 430"/>
                <a:gd name="T16" fmla="*/ 348 w 269"/>
                <a:gd name="T17" fmla="*/ 725 h 430"/>
                <a:gd name="T18" fmla="*/ 319 w 269"/>
                <a:gd name="T19" fmla="*/ 967 h 430"/>
                <a:gd name="T20" fmla="*/ 88 w 269"/>
                <a:gd name="T21" fmla="*/ 1113 h 430"/>
                <a:gd name="T22" fmla="*/ 0 w 269"/>
                <a:gd name="T23" fmla="*/ 1287 h 430"/>
                <a:gd name="T24" fmla="*/ 0 w 269"/>
                <a:gd name="T25" fmla="*/ 1332 h 430"/>
                <a:gd name="T26" fmla="*/ 56 w 269"/>
                <a:gd name="T27" fmla="*/ 1407 h 430"/>
                <a:gd name="T28" fmla="*/ 288 w 269"/>
                <a:gd name="T29" fmla="*/ 1431 h 430"/>
                <a:gd name="T30" fmla="*/ 376 w 269"/>
                <a:gd name="T31" fmla="*/ 1431 h 430"/>
                <a:gd name="T32" fmla="*/ 548 w 269"/>
                <a:gd name="T33" fmla="*/ 1356 h 430"/>
                <a:gd name="T34" fmla="*/ 603 w 269"/>
                <a:gd name="T35" fmla="*/ 1255 h 430"/>
                <a:gd name="T36" fmla="*/ 752 w 269"/>
                <a:gd name="T37" fmla="*/ 1163 h 430"/>
                <a:gd name="T38" fmla="*/ 863 w 269"/>
                <a:gd name="T39" fmla="*/ 1088 h 430"/>
                <a:gd name="T40" fmla="*/ 863 w 269"/>
                <a:gd name="T41" fmla="*/ 995 h 430"/>
                <a:gd name="T42" fmla="*/ 890 w 269"/>
                <a:gd name="T43" fmla="*/ 874 h 430"/>
                <a:gd name="T44" fmla="*/ 952 w 269"/>
                <a:gd name="T45" fmla="*/ 750 h 430"/>
                <a:gd name="T46" fmla="*/ 1011 w 269"/>
                <a:gd name="T47" fmla="*/ 629 h 430"/>
                <a:gd name="T48" fmla="*/ 1041 w 269"/>
                <a:gd name="T49" fmla="*/ 606 h 430"/>
                <a:gd name="T50" fmla="*/ 1130 w 269"/>
                <a:gd name="T51" fmla="*/ 530 h 430"/>
                <a:gd name="T52" fmla="*/ 1267 w 269"/>
                <a:gd name="T53" fmla="*/ 438 h 430"/>
                <a:gd name="T54" fmla="*/ 1267 w 269"/>
                <a:gd name="T55" fmla="*/ 414 h 430"/>
                <a:gd name="T56" fmla="*/ 1301 w 269"/>
                <a:gd name="T57" fmla="*/ 0 h 4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430">
                  <a:moveTo>
                    <a:pt x="268" y="0"/>
                  </a:moveTo>
                  <a:lnTo>
                    <a:pt x="214" y="0"/>
                  </a:lnTo>
                  <a:lnTo>
                    <a:pt x="184" y="0"/>
                  </a:lnTo>
                  <a:lnTo>
                    <a:pt x="184" y="36"/>
                  </a:lnTo>
                  <a:lnTo>
                    <a:pt x="167" y="80"/>
                  </a:lnTo>
                  <a:lnTo>
                    <a:pt x="143" y="102"/>
                  </a:lnTo>
                  <a:lnTo>
                    <a:pt x="107" y="116"/>
                  </a:lnTo>
                  <a:lnTo>
                    <a:pt x="84" y="160"/>
                  </a:lnTo>
                  <a:lnTo>
                    <a:pt x="72" y="218"/>
                  </a:lnTo>
                  <a:lnTo>
                    <a:pt x="66" y="291"/>
                  </a:lnTo>
                  <a:lnTo>
                    <a:pt x="18" y="335"/>
                  </a:lnTo>
                  <a:lnTo>
                    <a:pt x="0" y="386"/>
                  </a:lnTo>
                  <a:lnTo>
                    <a:pt x="0" y="400"/>
                  </a:lnTo>
                  <a:lnTo>
                    <a:pt x="12" y="422"/>
                  </a:lnTo>
                  <a:lnTo>
                    <a:pt x="60" y="429"/>
                  </a:lnTo>
                  <a:lnTo>
                    <a:pt x="78" y="429"/>
                  </a:lnTo>
                  <a:lnTo>
                    <a:pt x="113" y="407"/>
                  </a:lnTo>
                  <a:lnTo>
                    <a:pt x="125" y="378"/>
                  </a:lnTo>
                  <a:lnTo>
                    <a:pt x="155" y="349"/>
                  </a:lnTo>
                  <a:lnTo>
                    <a:pt x="178" y="327"/>
                  </a:lnTo>
                  <a:lnTo>
                    <a:pt x="178" y="298"/>
                  </a:lnTo>
                  <a:lnTo>
                    <a:pt x="184" y="262"/>
                  </a:lnTo>
                  <a:lnTo>
                    <a:pt x="196" y="225"/>
                  </a:lnTo>
                  <a:lnTo>
                    <a:pt x="208" y="189"/>
                  </a:lnTo>
                  <a:lnTo>
                    <a:pt x="214" y="182"/>
                  </a:lnTo>
                  <a:lnTo>
                    <a:pt x="232" y="160"/>
                  </a:lnTo>
                  <a:lnTo>
                    <a:pt x="262" y="131"/>
                  </a:lnTo>
                  <a:lnTo>
                    <a:pt x="262" y="123"/>
                  </a:lnTo>
                  <a:lnTo>
                    <a:pt x="26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2" name="Freeform 137"/>
            <p:cNvSpPr>
              <a:spLocks/>
            </p:cNvSpPr>
            <p:nvPr/>
          </p:nvSpPr>
          <p:spPr bwMode="auto">
            <a:xfrm>
              <a:off x="4836" y="2021"/>
              <a:ext cx="357" cy="215"/>
            </a:xfrm>
            <a:custGeom>
              <a:avLst/>
              <a:gdLst>
                <a:gd name="T0" fmla="*/ 1297 w 305"/>
                <a:gd name="T1" fmla="*/ 260 h 191"/>
                <a:gd name="T2" fmla="*/ 1180 w 305"/>
                <a:gd name="T3" fmla="*/ 240 h 191"/>
                <a:gd name="T4" fmla="*/ 950 w 305"/>
                <a:gd name="T5" fmla="*/ 48 h 191"/>
                <a:gd name="T6" fmla="*/ 866 w 305"/>
                <a:gd name="T7" fmla="*/ 0 h 191"/>
                <a:gd name="T8" fmla="*/ 774 w 305"/>
                <a:gd name="T9" fmla="*/ 0 h 191"/>
                <a:gd name="T10" fmla="*/ 604 w 305"/>
                <a:gd name="T11" fmla="*/ 74 h 191"/>
                <a:gd name="T12" fmla="*/ 549 w 305"/>
                <a:gd name="T13" fmla="*/ 99 h 191"/>
                <a:gd name="T14" fmla="*/ 348 w 305"/>
                <a:gd name="T15" fmla="*/ 163 h 191"/>
                <a:gd name="T16" fmla="*/ 171 w 305"/>
                <a:gd name="T17" fmla="*/ 214 h 191"/>
                <a:gd name="T18" fmla="*/ 119 w 305"/>
                <a:gd name="T19" fmla="*/ 308 h 191"/>
                <a:gd name="T20" fmla="*/ 29 w 305"/>
                <a:gd name="T21" fmla="*/ 527 h 191"/>
                <a:gd name="T22" fmla="*/ 0 w 305"/>
                <a:gd name="T23" fmla="*/ 621 h 191"/>
                <a:gd name="T24" fmla="*/ 348 w 305"/>
                <a:gd name="T25" fmla="*/ 621 h 191"/>
                <a:gd name="T26" fmla="*/ 492 w 305"/>
                <a:gd name="T27" fmla="*/ 548 h 191"/>
                <a:gd name="T28" fmla="*/ 659 w 305"/>
                <a:gd name="T29" fmla="*/ 527 h 191"/>
                <a:gd name="T30" fmla="*/ 866 w 305"/>
                <a:gd name="T31" fmla="*/ 500 h 191"/>
                <a:gd name="T32" fmla="*/ 1060 w 305"/>
                <a:gd name="T33" fmla="*/ 548 h 191"/>
                <a:gd name="T34" fmla="*/ 1151 w 305"/>
                <a:gd name="T35" fmla="*/ 621 h 191"/>
                <a:gd name="T36" fmla="*/ 1236 w 305"/>
                <a:gd name="T37" fmla="*/ 548 h 191"/>
                <a:gd name="T38" fmla="*/ 1408 w 305"/>
                <a:gd name="T39" fmla="*/ 433 h 191"/>
                <a:gd name="T40" fmla="*/ 1468 w 305"/>
                <a:gd name="T41" fmla="*/ 385 h 191"/>
                <a:gd name="T42" fmla="*/ 1468 w 305"/>
                <a:gd name="T43" fmla="*/ 385 h 191"/>
                <a:gd name="T44" fmla="*/ 1297 w 305"/>
                <a:gd name="T45" fmla="*/ 260 h 1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5" h="191">
                  <a:moveTo>
                    <a:pt x="268" y="80"/>
                  </a:moveTo>
                  <a:lnTo>
                    <a:pt x="244" y="73"/>
                  </a:lnTo>
                  <a:lnTo>
                    <a:pt x="197" y="15"/>
                  </a:lnTo>
                  <a:lnTo>
                    <a:pt x="179" y="0"/>
                  </a:lnTo>
                  <a:lnTo>
                    <a:pt x="161" y="0"/>
                  </a:lnTo>
                  <a:lnTo>
                    <a:pt x="126" y="22"/>
                  </a:lnTo>
                  <a:lnTo>
                    <a:pt x="114" y="30"/>
                  </a:lnTo>
                  <a:lnTo>
                    <a:pt x="72" y="51"/>
                  </a:lnTo>
                  <a:lnTo>
                    <a:pt x="36" y="66"/>
                  </a:lnTo>
                  <a:lnTo>
                    <a:pt x="24" y="95"/>
                  </a:lnTo>
                  <a:lnTo>
                    <a:pt x="6" y="161"/>
                  </a:lnTo>
                  <a:lnTo>
                    <a:pt x="0" y="190"/>
                  </a:lnTo>
                  <a:lnTo>
                    <a:pt x="72" y="190"/>
                  </a:lnTo>
                  <a:lnTo>
                    <a:pt x="102" y="168"/>
                  </a:lnTo>
                  <a:lnTo>
                    <a:pt x="137" y="161"/>
                  </a:lnTo>
                  <a:lnTo>
                    <a:pt x="179" y="153"/>
                  </a:lnTo>
                  <a:lnTo>
                    <a:pt x="220" y="168"/>
                  </a:lnTo>
                  <a:lnTo>
                    <a:pt x="238" y="190"/>
                  </a:lnTo>
                  <a:lnTo>
                    <a:pt x="256" y="168"/>
                  </a:lnTo>
                  <a:lnTo>
                    <a:pt x="292" y="132"/>
                  </a:lnTo>
                  <a:lnTo>
                    <a:pt x="304" y="117"/>
                  </a:lnTo>
                  <a:lnTo>
                    <a:pt x="268" y="8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3" name="Freeform 138"/>
            <p:cNvSpPr>
              <a:spLocks/>
            </p:cNvSpPr>
            <p:nvPr/>
          </p:nvSpPr>
          <p:spPr bwMode="auto">
            <a:xfrm>
              <a:off x="4002" y="2300"/>
              <a:ext cx="432" cy="354"/>
            </a:xfrm>
            <a:custGeom>
              <a:avLst/>
              <a:gdLst>
                <a:gd name="T0" fmla="*/ 1720 w 369"/>
                <a:gd name="T1" fmla="*/ 124 h 313"/>
                <a:gd name="T2" fmla="*/ 1720 w 369"/>
                <a:gd name="T3" fmla="*/ 0 h 313"/>
                <a:gd name="T4" fmla="*/ 1350 w 369"/>
                <a:gd name="T5" fmla="*/ 23 h 313"/>
                <a:gd name="T6" fmla="*/ 1009 w 369"/>
                <a:gd name="T7" fmla="*/ 124 h 313"/>
                <a:gd name="T8" fmla="*/ 745 w 369"/>
                <a:gd name="T9" fmla="*/ 178 h 313"/>
                <a:gd name="T10" fmla="*/ 403 w 369"/>
                <a:gd name="T11" fmla="*/ 300 h 313"/>
                <a:gd name="T12" fmla="*/ 344 w 369"/>
                <a:gd name="T13" fmla="*/ 449 h 313"/>
                <a:gd name="T14" fmla="*/ 314 w 369"/>
                <a:gd name="T15" fmla="*/ 499 h 313"/>
                <a:gd name="T16" fmla="*/ 256 w 369"/>
                <a:gd name="T17" fmla="*/ 673 h 313"/>
                <a:gd name="T18" fmla="*/ 88 w 369"/>
                <a:gd name="T19" fmla="*/ 818 h 313"/>
                <a:gd name="T20" fmla="*/ 0 w 369"/>
                <a:gd name="T21" fmla="*/ 921 h 313"/>
                <a:gd name="T22" fmla="*/ 227 w 369"/>
                <a:gd name="T23" fmla="*/ 1070 h 313"/>
                <a:gd name="T24" fmla="*/ 459 w 369"/>
                <a:gd name="T25" fmla="*/ 921 h 313"/>
                <a:gd name="T26" fmla="*/ 745 w 369"/>
                <a:gd name="T27" fmla="*/ 871 h 313"/>
                <a:gd name="T28" fmla="*/ 1173 w 369"/>
                <a:gd name="T29" fmla="*/ 777 h 313"/>
                <a:gd name="T30" fmla="*/ 1432 w 369"/>
                <a:gd name="T31" fmla="*/ 673 h 313"/>
                <a:gd name="T32" fmla="*/ 1693 w 369"/>
                <a:gd name="T33" fmla="*/ 597 h 313"/>
                <a:gd name="T34" fmla="*/ 1782 w 369"/>
                <a:gd name="T35" fmla="*/ 575 h 313"/>
                <a:gd name="T36" fmla="*/ 1720 w 369"/>
                <a:gd name="T37" fmla="*/ 124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9" h="313">
                  <a:moveTo>
                    <a:pt x="356" y="36"/>
                  </a:moveTo>
                  <a:lnTo>
                    <a:pt x="356" y="0"/>
                  </a:lnTo>
                  <a:lnTo>
                    <a:pt x="279" y="7"/>
                  </a:lnTo>
                  <a:lnTo>
                    <a:pt x="208" y="36"/>
                  </a:lnTo>
                  <a:lnTo>
                    <a:pt x="154" y="51"/>
                  </a:lnTo>
                  <a:lnTo>
                    <a:pt x="83" y="87"/>
                  </a:lnTo>
                  <a:lnTo>
                    <a:pt x="71" y="131"/>
                  </a:lnTo>
                  <a:lnTo>
                    <a:pt x="65" y="146"/>
                  </a:lnTo>
                  <a:lnTo>
                    <a:pt x="53" y="196"/>
                  </a:lnTo>
                  <a:lnTo>
                    <a:pt x="18" y="240"/>
                  </a:lnTo>
                  <a:lnTo>
                    <a:pt x="0" y="269"/>
                  </a:lnTo>
                  <a:lnTo>
                    <a:pt x="47" y="312"/>
                  </a:lnTo>
                  <a:lnTo>
                    <a:pt x="95" y="269"/>
                  </a:lnTo>
                  <a:lnTo>
                    <a:pt x="154" y="254"/>
                  </a:lnTo>
                  <a:lnTo>
                    <a:pt x="243" y="226"/>
                  </a:lnTo>
                  <a:lnTo>
                    <a:pt x="297" y="196"/>
                  </a:lnTo>
                  <a:lnTo>
                    <a:pt x="350" y="175"/>
                  </a:lnTo>
                  <a:lnTo>
                    <a:pt x="368" y="167"/>
                  </a:lnTo>
                  <a:lnTo>
                    <a:pt x="356" y="3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4" name="Freeform 139"/>
            <p:cNvSpPr>
              <a:spLocks/>
            </p:cNvSpPr>
            <p:nvPr/>
          </p:nvSpPr>
          <p:spPr bwMode="auto">
            <a:xfrm>
              <a:off x="4422" y="2000"/>
              <a:ext cx="532" cy="482"/>
            </a:xfrm>
            <a:custGeom>
              <a:avLst/>
              <a:gdLst>
                <a:gd name="T0" fmla="*/ 47 w 454"/>
                <a:gd name="T1" fmla="*/ 1092 h 427"/>
                <a:gd name="T2" fmla="*/ 0 w 454"/>
                <a:gd name="T3" fmla="*/ 1353 h 427"/>
                <a:gd name="T4" fmla="*/ 81 w 454"/>
                <a:gd name="T5" fmla="*/ 1432 h 427"/>
                <a:gd name="T6" fmla="*/ 580 w 454"/>
                <a:gd name="T7" fmla="*/ 1304 h 427"/>
                <a:gd name="T8" fmla="*/ 768 w 454"/>
                <a:gd name="T9" fmla="*/ 1251 h 427"/>
                <a:gd name="T10" fmla="*/ 1117 w 454"/>
                <a:gd name="T11" fmla="*/ 1138 h 427"/>
                <a:gd name="T12" fmla="*/ 1495 w 454"/>
                <a:gd name="T13" fmla="*/ 1016 h 427"/>
                <a:gd name="T14" fmla="*/ 1697 w 454"/>
                <a:gd name="T15" fmla="*/ 914 h 427"/>
                <a:gd name="T16" fmla="*/ 2212 w 454"/>
                <a:gd name="T17" fmla="*/ 639 h 427"/>
                <a:gd name="T18" fmla="*/ 1760 w 454"/>
                <a:gd name="T19" fmla="*/ 722 h 427"/>
                <a:gd name="T20" fmla="*/ 1724 w 454"/>
                <a:gd name="T21" fmla="*/ 722 h 427"/>
                <a:gd name="T22" fmla="*/ 1582 w 454"/>
                <a:gd name="T23" fmla="*/ 722 h 427"/>
                <a:gd name="T24" fmla="*/ 1352 w 454"/>
                <a:gd name="T25" fmla="*/ 722 h 427"/>
                <a:gd name="T26" fmla="*/ 1134 w 454"/>
                <a:gd name="T27" fmla="*/ 672 h 427"/>
                <a:gd name="T28" fmla="*/ 848 w 454"/>
                <a:gd name="T29" fmla="*/ 602 h 427"/>
                <a:gd name="T30" fmla="*/ 722 w 454"/>
                <a:gd name="T31" fmla="*/ 515 h 427"/>
                <a:gd name="T32" fmla="*/ 622 w 454"/>
                <a:gd name="T33" fmla="*/ 402 h 427"/>
                <a:gd name="T34" fmla="*/ 537 w 454"/>
                <a:gd name="T35" fmla="*/ 255 h 427"/>
                <a:gd name="T36" fmla="*/ 493 w 454"/>
                <a:gd name="T37" fmla="*/ 0 h 427"/>
                <a:gd name="T38" fmla="*/ 287 w 454"/>
                <a:gd name="T39" fmla="*/ 33 h 427"/>
                <a:gd name="T40" fmla="*/ 166 w 454"/>
                <a:gd name="T41" fmla="*/ 192 h 427"/>
                <a:gd name="T42" fmla="*/ 81 w 454"/>
                <a:gd name="T43" fmla="*/ 476 h 427"/>
                <a:gd name="T44" fmla="*/ 75 w 454"/>
                <a:gd name="T45" fmla="*/ 327 h 427"/>
                <a:gd name="T46" fmla="*/ 75 w 454"/>
                <a:gd name="T47" fmla="*/ 578 h 427"/>
                <a:gd name="T48" fmla="*/ 144 w 454"/>
                <a:gd name="T49" fmla="*/ 759 h 427"/>
                <a:gd name="T50" fmla="*/ 190 w 454"/>
                <a:gd name="T51" fmla="*/ 946 h 427"/>
                <a:gd name="T52" fmla="*/ 64 w 454"/>
                <a:gd name="T53" fmla="*/ 1081 h 427"/>
                <a:gd name="T54" fmla="*/ 0 w 454"/>
                <a:gd name="T55" fmla="*/ 1184 h 427"/>
                <a:gd name="T56" fmla="*/ 47 w 454"/>
                <a:gd name="T57" fmla="*/ 1092 h 4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4" h="427">
                  <a:moveTo>
                    <a:pt x="9" y="325"/>
                  </a:moveTo>
                  <a:lnTo>
                    <a:pt x="0" y="403"/>
                  </a:lnTo>
                  <a:lnTo>
                    <a:pt x="17" y="426"/>
                  </a:lnTo>
                  <a:lnTo>
                    <a:pt x="119" y="388"/>
                  </a:lnTo>
                  <a:lnTo>
                    <a:pt x="157" y="373"/>
                  </a:lnTo>
                  <a:lnTo>
                    <a:pt x="229" y="338"/>
                  </a:lnTo>
                  <a:lnTo>
                    <a:pt x="306" y="302"/>
                  </a:lnTo>
                  <a:lnTo>
                    <a:pt x="347" y="272"/>
                  </a:lnTo>
                  <a:lnTo>
                    <a:pt x="453" y="190"/>
                  </a:lnTo>
                  <a:lnTo>
                    <a:pt x="360" y="215"/>
                  </a:lnTo>
                  <a:lnTo>
                    <a:pt x="353" y="215"/>
                  </a:lnTo>
                  <a:lnTo>
                    <a:pt x="324" y="215"/>
                  </a:lnTo>
                  <a:lnTo>
                    <a:pt x="277" y="215"/>
                  </a:lnTo>
                  <a:lnTo>
                    <a:pt x="233" y="200"/>
                  </a:lnTo>
                  <a:lnTo>
                    <a:pt x="174" y="180"/>
                  </a:lnTo>
                  <a:lnTo>
                    <a:pt x="148" y="154"/>
                  </a:lnTo>
                  <a:lnTo>
                    <a:pt x="128" y="120"/>
                  </a:lnTo>
                  <a:lnTo>
                    <a:pt x="110" y="76"/>
                  </a:lnTo>
                  <a:lnTo>
                    <a:pt x="101" y="0"/>
                  </a:lnTo>
                  <a:lnTo>
                    <a:pt x="59" y="10"/>
                  </a:lnTo>
                  <a:lnTo>
                    <a:pt x="34" y="58"/>
                  </a:lnTo>
                  <a:lnTo>
                    <a:pt x="17" y="142"/>
                  </a:lnTo>
                  <a:lnTo>
                    <a:pt x="15" y="98"/>
                  </a:lnTo>
                  <a:lnTo>
                    <a:pt x="15" y="172"/>
                  </a:lnTo>
                  <a:lnTo>
                    <a:pt x="30" y="226"/>
                  </a:lnTo>
                  <a:lnTo>
                    <a:pt x="38" y="282"/>
                  </a:lnTo>
                  <a:lnTo>
                    <a:pt x="13" y="322"/>
                  </a:lnTo>
                  <a:lnTo>
                    <a:pt x="0" y="353"/>
                  </a:lnTo>
                  <a:lnTo>
                    <a:pt x="9" y="32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5" name="Freeform 140"/>
            <p:cNvSpPr>
              <a:spLocks/>
            </p:cNvSpPr>
            <p:nvPr/>
          </p:nvSpPr>
          <p:spPr bwMode="auto">
            <a:xfrm>
              <a:off x="3933" y="2078"/>
              <a:ext cx="522" cy="297"/>
            </a:xfrm>
            <a:custGeom>
              <a:avLst/>
              <a:gdLst>
                <a:gd name="T0" fmla="*/ 1979 w 446"/>
                <a:gd name="T1" fmla="*/ 0 h 263"/>
                <a:gd name="T2" fmla="*/ 1750 w 446"/>
                <a:gd name="T3" fmla="*/ 0 h 263"/>
                <a:gd name="T4" fmla="*/ 1522 w 446"/>
                <a:gd name="T5" fmla="*/ 76 h 263"/>
                <a:gd name="T6" fmla="*/ 1180 w 446"/>
                <a:gd name="T7" fmla="*/ 119 h 263"/>
                <a:gd name="T8" fmla="*/ 1026 w 446"/>
                <a:gd name="T9" fmla="*/ 171 h 263"/>
                <a:gd name="T10" fmla="*/ 765 w 446"/>
                <a:gd name="T11" fmla="*/ 186 h 263"/>
                <a:gd name="T12" fmla="*/ 500 w 446"/>
                <a:gd name="T13" fmla="*/ 254 h 263"/>
                <a:gd name="T14" fmla="*/ 318 w 446"/>
                <a:gd name="T15" fmla="*/ 324 h 263"/>
                <a:gd name="T16" fmla="*/ 169 w 446"/>
                <a:gd name="T17" fmla="*/ 416 h 263"/>
                <a:gd name="T18" fmla="*/ 0 w 446"/>
                <a:gd name="T19" fmla="*/ 514 h 263"/>
                <a:gd name="T20" fmla="*/ 0 w 446"/>
                <a:gd name="T21" fmla="*/ 641 h 263"/>
                <a:gd name="T22" fmla="*/ 139 w 446"/>
                <a:gd name="T23" fmla="*/ 755 h 263"/>
                <a:gd name="T24" fmla="*/ 255 w 446"/>
                <a:gd name="T25" fmla="*/ 783 h 263"/>
                <a:gd name="T26" fmla="*/ 372 w 446"/>
                <a:gd name="T27" fmla="*/ 859 h 263"/>
                <a:gd name="T28" fmla="*/ 401 w 446"/>
                <a:gd name="T29" fmla="*/ 882 h 263"/>
                <a:gd name="T30" fmla="*/ 887 w 446"/>
                <a:gd name="T31" fmla="*/ 739 h 263"/>
                <a:gd name="T32" fmla="*/ 1142 w 446"/>
                <a:gd name="T33" fmla="*/ 689 h 263"/>
                <a:gd name="T34" fmla="*/ 1431 w 446"/>
                <a:gd name="T35" fmla="*/ 593 h 263"/>
                <a:gd name="T36" fmla="*/ 1602 w 446"/>
                <a:gd name="T37" fmla="*/ 568 h 263"/>
                <a:gd name="T38" fmla="*/ 1750 w 446"/>
                <a:gd name="T39" fmla="*/ 492 h 263"/>
                <a:gd name="T40" fmla="*/ 1948 w 446"/>
                <a:gd name="T41" fmla="*/ 468 h 263"/>
                <a:gd name="T42" fmla="*/ 2132 w 446"/>
                <a:gd name="T43" fmla="*/ 412 h 263"/>
                <a:gd name="T44" fmla="*/ 2148 w 446"/>
                <a:gd name="T45" fmla="*/ 294 h 263"/>
                <a:gd name="T46" fmla="*/ 2148 w 446"/>
                <a:gd name="T47" fmla="*/ 171 h 263"/>
                <a:gd name="T48" fmla="*/ 2148 w 446"/>
                <a:gd name="T49" fmla="*/ 76 h 263"/>
                <a:gd name="T50" fmla="*/ 1979 w 446"/>
                <a:gd name="T51" fmla="*/ 0 h 2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46" h="263">
                  <a:moveTo>
                    <a:pt x="410" y="0"/>
                  </a:moveTo>
                  <a:lnTo>
                    <a:pt x="362" y="0"/>
                  </a:lnTo>
                  <a:lnTo>
                    <a:pt x="315" y="22"/>
                  </a:lnTo>
                  <a:lnTo>
                    <a:pt x="244" y="35"/>
                  </a:lnTo>
                  <a:lnTo>
                    <a:pt x="213" y="51"/>
                  </a:lnTo>
                  <a:lnTo>
                    <a:pt x="159" y="55"/>
                  </a:lnTo>
                  <a:lnTo>
                    <a:pt x="104" y="75"/>
                  </a:lnTo>
                  <a:lnTo>
                    <a:pt x="66" y="96"/>
                  </a:lnTo>
                  <a:lnTo>
                    <a:pt x="35" y="124"/>
                  </a:lnTo>
                  <a:lnTo>
                    <a:pt x="0" y="153"/>
                  </a:lnTo>
                  <a:lnTo>
                    <a:pt x="0" y="190"/>
                  </a:lnTo>
                  <a:lnTo>
                    <a:pt x="28" y="223"/>
                  </a:lnTo>
                  <a:lnTo>
                    <a:pt x="53" y="233"/>
                  </a:lnTo>
                  <a:lnTo>
                    <a:pt x="77" y="255"/>
                  </a:lnTo>
                  <a:lnTo>
                    <a:pt x="83" y="262"/>
                  </a:lnTo>
                  <a:lnTo>
                    <a:pt x="184" y="219"/>
                  </a:lnTo>
                  <a:lnTo>
                    <a:pt x="237" y="204"/>
                  </a:lnTo>
                  <a:lnTo>
                    <a:pt x="297" y="175"/>
                  </a:lnTo>
                  <a:lnTo>
                    <a:pt x="332" y="168"/>
                  </a:lnTo>
                  <a:lnTo>
                    <a:pt x="362" y="146"/>
                  </a:lnTo>
                  <a:lnTo>
                    <a:pt x="404" y="139"/>
                  </a:lnTo>
                  <a:lnTo>
                    <a:pt x="443" y="121"/>
                  </a:lnTo>
                  <a:lnTo>
                    <a:pt x="445" y="88"/>
                  </a:lnTo>
                  <a:lnTo>
                    <a:pt x="445" y="51"/>
                  </a:lnTo>
                  <a:lnTo>
                    <a:pt x="445" y="22"/>
                  </a:lnTo>
                  <a:lnTo>
                    <a:pt x="41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6" name="Freeform 141"/>
            <p:cNvSpPr>
              <a:spLocks/>
            </p:cNvSpPr>
            <p:nvPr/>
          </p:nvSpPr>
          <p:spPr bwMode="auto">
            <a:xfrm>
              <a:off x="3614" y="2587"/>
              <a:ext cx="452" cy="236"/>
            </a:xfrm>
            <a:custGeom>
              <a:avLst/>
              <a:gdLst>
                <a:gd name="T0" fmla="*/ 1553 w 386"/>
                <a:gd name="T1" fmla="*/ 0 h 209"/>
                <a:gd name="T2" fmla="*/ 1233 w 386"/>
                <a:gd name="T3" fmla="*/ 68 h 209"/>
                <a:gd name="T4" fmla="*/ 989 w 386"/>
                <a:gd name="T5" fmla="*/ 100 h 209"/>
                <a:gd name="T6" fmla="*/ 560 w 386"/>
                <a:gd name="T7" fmla="*/ 256 h 209"/>
                <a:gd name="T8" fmla="*/ 369 w 386"/>
                <a:gd name="T9" fmla="*/ 269 h 209"/>
                <a:gd name="T10" fmla="*/ 0 w 386"/>
                <a:gd name="T11" fmla="*/ 294 h 209"/>
                <a:gd name="T12" fmla="*/ 0 w 386"/>
                <a:gd name="T13" fmla="*/ 368 h 209"/>
                <a:gd name="T14" fmla="*/ 81 w 386"/>
                <a:gd name="T15" fmla="*/ 615 h 209"/>
                <a:gd name="T16" fmla="*/ 331 w 386"/>
                <a:gd name="T17" fmla="*/ 701 h 209"/>
                <a:gd name="T18" fmla="*/ 560 w 386"/>
                <a:gd name="T19" fmla="*/ 701 h 209"/>
                <a:gd name="T20" fmla="*/ 989 w 386"/>
                <a:gd name="T21" fmla="*/ 631 h 209"/>
                <a:gd name="T22" fmla="*/ 1406 w 386"/>
                <a:gd name="T23" fmla="*/ 544 h 209"/>
                <a:gd name="T24" fmla="*/ 1691 w 386"/>
                <a:gd name="T25" fmla="*/ 343 h 209"/>
                <a:gd name="T26" fmla="*/ 1782 w 386"/>
                <a:gd name="T27" fmla="*/ 193 h 209"/>
                <a:gd name="T28" fmla="*/ 1840 w 386"/>
                <a:gd name="T29" fmla="*/ 171 h 209"/>
                <a:gd name="T30" fmla="*/ 1868 w 386"/>
                <a:gd name="T31" fmla="*/ 147 h 209"/>
                <a:gd name="T32" fmla="*/ 1553 w 386"/>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6" h="209">
                  <a:moveTo>
                    <a:pt x="320" y="0"/>
                  </a:moveTo>
                  <a:lnTo>
                    <a:pt x="254" y="20"/>
                  </a:lnTo>
                  <a:lnTo>
                    <a:pt x="204" y="30"/>
                  </a:lnTo>
                  <a:lnTo>
                    <a:pt x="115" y="76"/>
                  </a:lnTo>
                  <a:lnTo>
                    <a:pt x="76" y="80"/>
                  </a:lnTo>
                  <a:lnTo>
                    <a:pt x="0" y="88"/>
                  </a:lnTo>
                  <a:lnTo>
                    <a:pt x="0" y="110"/>
                  </a:lnTo>
                  <a:lnTo>
                    <a:pt x="17" y="183"/>
                  </a:lnTo>
                  <a:lnTo>
                    <a:pt x="68" y="208"/>
                  </a:lnTo>
                  <a:lnTo>
                    <a:pt x="115" y="208"/>
                  </a:lnTo>
                  <a:lnTo>
                    <a:pt x="204" y="188"/>
                  </a:lnTo>
                  <a:lnTo>
                    <a:pt x="290" y="161"/>
                  </a:lnTo>
                  <a:lnTo>
                    <a:pt x="348" y="102"/>
                  </a:lnTo>
                  <a:lnTo>
                    <a:pt x="368" y="58"/>
                  </a:lnTo>
                  <a:lnTo>
                    <a:pt x="380" y="51"/>
                  </a:lnTo>
                  <a:lnTo>
                    <a:pt x="385" y="44"/>
                  </a:lnTo>
                  <a:lnTo>
                    <a:pt x="32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7" name="Freeform 142"/>
            <p:cNvSpPr>
              <a:spLocks/>
            </p:cNvSpPr>
            <p:nvPr/>
          </p:nvSpPr>
          <p:spPr bwMode="auto">
            <a:xfrm>
              <a:off x="3981" y="1487"/>
              <a:ext cx="383" cy="626"/>
            </a:xfrm>
            <a:custGeom>
              <a:avLst/>
              <a:gdLst>
                <a:gd name="T0" fmla="*/ 754 w 327"/>
                <a:gd name="T1" fmla="*/ 0 h 555"/>
                <a:gd name="T2" fmla="*/ 288 w 327"/>
                <a:gd name="T3" fmla="*/ 98 h 555"/>
                <a:gd name="T4" fmla="*/ 88 w 327"/>
                <a:gd name="T5" fmla="*/ 218 h 555"/>
                <a:gd name="T6" fmla="*/ 88 w 327"/>
                <a:gd name="T7" fmla="*/ 291 h 555"/>
                <a:gd name="T8" fmla="*/ 29 w 327"/>
                <a:gd name="T9" fmla="*/ 487 h 555"/>
                <a:gd name="T10" fmla="*/ 0 w 327"/>
                <a:gd name="T11" fmla="*/ 629 h 555"/>
                <a:gd name="T12" fmla="*/ 0 w 327"/>
                <a:gd name="T13" fmla="*/ 704 h 555"/>
                <a:gd name="T14" fmla="*/ 29 w 327"/>
                <a:gd name="T15" fmla="*/ 853 h 555"/>
                <a:gd name="T16" fmla="*/ 29 w 327"/>
                <a:gd name="T17" fmla="*/ 853 h 555"/>
                <a:gd name="T18" fmla="*/ 166 w 327"/>
                <a:gd name="T19" fmla="*/ 928 h 555"/>
                <a:gd name="T20" fmla="*/ 288 w 327"/>
                <a:gd name="T21" fmla="*/ 968 h 555"/>
                <a:gd name="T22" fmla="*/ 406 w 327"/>
                <a:gd name="T23" fmla="*/ 1042 h 555"/>
                <a:gd name="T24" fmla="*/ 491 w 327"/>
                <a:gd name="T25" fmla="*/ 1214 h 555"/>
                <a:gd name="T26" fmla="*/ 491 w 327"/>
                <a:gd name="T27" fmla="*/ 1412 h 555"/>
                <a:gd name="T28" fmla="*/ 514 w 327"/>
                <a:gd name="T29" fmla="*/ 1593 h 555"/>
                <a:gd name="T30" fmla="*/ 814 w 327"/>
                <a:gd name="T31" fmla="*/ 1674 h 555"/>
                <a:gd name="T32" fmla="*/ 923 w 327"/>
                <a:gd name="T33" fmla="*/ 1723 h 555"/>
                <a:gd name="T34" fmla="*/ 923 w 327"/>
                <a:gd name="T35" fmla="*/ 1820 h 555"/>
                <a:gd name="T36" fmla="*/ 1051 w 327"/>
                <a:gd name="T37" fmla="*/ 1848 h 555"/>
                <a:gd name="T38" fmla="*/ 1381 w 327"/>
                <a:gd name="T39" fmla="*/ 1848 h 555"/>
                <a:gd name="T40" fmla="*/ 1585 w 327"/>
                <a:gd name="T41" fmla="*/ 1742 h 555"/>
                <a:gd name="T42" fmla="*/ 1386 w 327"/>
                <a:gd name="T43" fmla="*/ 1623 h 555"/>
                <a:gd name="T44" fmla="*/ 1386 w 327"/>
                <a:gd name="T45" fmla="*/ 1432 h 555"/>
                <a:gd name="T46" fmla="*/ 1386 w 327"/>
                <a:gd name="T47" fmla="*/ 1192 h 555"/>
                <a:gd name="T48" fmla="*/ 1361 w 327"/>
                <a:gd name="T49" fmla="*/ 799 h 555"/>
                <a:gd name="T50" fmla="*/ 1218 w 327"/>
                <a:gd name="T51" fmla="*/ 704 h 555"/>
                <a:gd name="T52" fmla="*/ 1071 w 327"/>
                <a:gd name="T53" fmla="*/ 467 h 555"/>
                <a:gd name="T54" fmla="*/ 1041 w 327"/>
                <a:gd name="T55" fmla="*/ 218 h 555"/>
                <a:gd name="T56" fmla="*/ 923 w 327"/>
                <a:gd name="T57" fmla="*/ 125 h 555"/>
                <a:gd name="T58" fmla="*/ 923 w 327"/>
                <a:gd name="T59" fmla="*/ 125 h 555"/>
                <a:gd name="T60" fmla="*/ 754 w 327"/>
                <a:gd name="T61" fmla="*/ 0 h 5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7" h="555">
                  <a:moveTo>
                    <a:pt x="155" y="0"/>
                  </a:moveTo>
                  <a:lnTo>
                    <a:pt x="60" y="29"/>
                  </a:lnTo>
                  <a:lnTo>
                    <a:pt x="18" y="66"/>
                  </a:lnTo>
                  <a:lnTo>
                    <a:pt x="18" y="88"/>
                  </a:lnTo>
                  <a:lnTo>
                    <a:pt x="6" y="146"/>
                  </a:lnTo>
                  <a:lnTo>
                    <a:pt x="0" y="189"/>
                  </a:lnTo>
                  <a:lnTo>
                    <a:pt x="0" y="211"/>
                  </a:lnTo>
                  <a:lnTo>
                    <a:pt x="6" y="255"/>
                  </a:lnTo>
                  <a:lnTo>
                    <a:pt x="34" y="279"/>
                  </a:lnTo>
                  <a:lnTo>
                    <a:pt x="60" y="291"/>
                  </a:lnTo>
                  <a:lnTo>
                    <a:pt x="83" y="313"/>
                  </a:lnTo>
                  <a:lnTo>
                    <a:pt x="101" y="364"/>
                  </a:lnTo>
                  <a:lnTo>
                    <a:pt x="101" y="423"/>
                  </a:lnTo>
                  <a:lnTo>
                    <a:pt x="106" y="477"/>
                  </a:lnTo>
                  <a:lnTo>
                    <a:pt x="167" y="503"/>
                  </a:lnTo>
                  <a:lnTo>
                    <a:pt x="190" y="517"/>
                  </a:lnTo>
                  <a:lnTo>
                    <a:pt x="190" y="546"/>
                  </a:lnTo>
                  <a:lnTo>
                    <a:pt x="216" y="554"/>
                  </a:lnTo>
                  <a:lnTo>
                    <a:pt x="284" y="554"/>
                  </a:lnTo>
                  <a:lnTo>
                    <a:pt x="326" y="523"/>
                  </a:lnTo>
                  <a:lnTo>
                    <a:pt x="285" y="488"/>
                  </a:lnTo>
                  <a:lnTo>
                    <a:pt x="285" y="430"/>
                  </a:lnTo>
                  <a:lnTo>
                    <a:pt x="285" y="357"/>
                  </a:lnTo>
                  <a:lnTo>
                    <a:pt x="280" y="239"/>
                  </a:lnTo>
                  <a:lnTo>
                    <a:pt x="250" y="211"/>
                  </a:lnTo>
                  <a:lnTo>
                    <a:pt x="220" y="139"/>
                  </a:lnTo>
                  <a:lnTo>
                    <a:pt x="214" y="66"/>
                  </a:lnTo>
                  <a:lnTo>
                    <a:pt x="190" y="37"/>
                  </a:lnTo>
                  <a:lnTo>
                    <a:pt x="15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8" name="Freeform 143"/>
            <p:cNvSpPr>
              <a:spLocks/>
            </p:cNvSpPr>
            <p:nvPr/>
          </p:nvSpPr>
          <p:spPr bwMode="auto">
            <a:xfrm>
              <a:off x="3884" y="2070"/>
              <a:ext cx="91" cy="191"/>
            </a:xfrm>
            <a:custGeom>
              <a:avLst/>
              <a:gdLst>
                <a:gd name="T0" fmla="*/ 307 w 78"/>
                <a:gd name="T1" fmla="*/ 0 h 169"/>
                <a:gd name="T2" fmla="*/ 88 w 78"/>
                <a:gd name="T3" fmla="*/ 98 h 169"/>
                <a:gd name="T4" fmla="*/ 0 w 78"/>
                <a:gd name="T5" fmla="*/ 176 h 169"/>
                <a:gd name="T6" fmla="*/ 0 w 78"/>
                <a:gd name="T7" fmla="*/ 323 h 169"/>
                <a:gd name="T8" fmla="*/ 88 w 78"/>
                <a:gd name="T9" fmla="*/ 547 h 169"/>
                <a:gd name="T10" fmla="*/ 165 w 78"/>
                <a:gd name="T11" fmla="*/ 573 h 169"/>
                <a:gd name="T12" fmla="*/ 282 w 78"/>
                <a:gd name="T13" fmla="*/ 468 h 169"/>
                <a:gd name="T14" fmla="*/ 334 w 78"/>
                <a:gd name="T15" fmla="*/ 422 h 169"/>
                <a:gd name="T16" fmla="*/ 364 w 78"/>
                <a:gd name="T17" fmla="*/ 367 h 169"/>
                <a:gd name="T18" fmla="*/ 307 w 78"/>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9">
                  <a:moveTo>
                    <a:pt x="65" y="0"/>
                  </a:moveTo>
                  <a:lnTo>
                    <a:pt x="18" y="29"/>
                  </a:lnTo>
                  <a:lnTo>
                    <a:pt x="0" y="51"/>
                  </a:lnTo>
                  <a:lnTo>
                    <a:pt x="0" y="95"/>
                  </a:lnTo>
                  <a:lnTo>
                    <a:pt x="18" y="160"/>
                  </a:lnTo>
                  <a:lnTo>
                    <a:pt x="35" y="168"/>
                  </a:lnTo>
                  <a:lnTo>
                    <a:pt x="59" y="138"/>
                  </a:lnTo>
                  <a:lnTo>
                    <a:pt x="71" y="124"/>
                  </a:lnTo>
                  <a:lnTo>
                    <a:pt x="77" y="109"/>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09" name="Freeform 144"/>
            <p:cNvSpPr>
              <a:spLocks/>
            </p:cNvSpPr>
            <p:nvPr/>
          </p:nvSpPr>
          <p:spPr bwMode="auto">
            <a:xfrm>
              <a:off x="5066" y="1676"/>
              <a:ext cx="203" cy="157"/>
            </a:xfrm>
            <a:custGeom>
              <a:avLst/>
              <a:gdLst>
                <a:gd name="T0" fmla="*/ 86 w 173"/>
                <a:gd name="T1" fmla="*/ 23 h 139"/>
                <a:gd name="T2" fmla="*/ 55 w 173"/>
                <a:gd name="T3" fmla="*/ 0 h 139"/>
                <a:gd name="T4" fmla="*/ 0 w 173"/>
                <a:gd name="T5" fmla="*/ 98 h 139"/>
                <a:gd name="T6" fmla="*/ 0 w 173"/>
                <a:gd name="T7" fmla="*/ 218 h 139"/>
                <a:gd name="T8" fmla="*/ 86 w 173"/>
                <a:gd name="T9" fmla="*/ 293 h 139"/>
                <a:gd name="T10" fmla="*/ 171 w 173"/>
                <a:gd name="T11" fmla="*/ 367 h 139"/>
                <a:gd name="T12" fmla="*/ 171 w 173"/>
                <a:gd name="T13" fmla="*/ 367 h 139"/>
                <a:gd name="T14" fmla="*/ 381 w 173"/>
                <a:gd name="T15" fmla="*/ 392 h 139"/>
                <a:gd name="T16" fmla="*/ 588 w 173"/>
                <a:gd name="T17" fmla="*/ 443 h 139"/>
                <a:gd name="T18" fmla="*/ 618 w 173"/>
                <a:gd name="T19" fmla="*/ 443 h 139"/>
                <a:gd name="T20" fmla="*/ 678 w 173"/>
                <a:gd name="T21" fmla="*/ 443 h 139"/>
                <a:gd name="T22" fmla="*/ 763 w 173"/>
                <a:gd name="T23" fmla="*/ 466 h 139"/>
                <a:gd name="T24" fmla="*/ 851 w 173"/>
                <a:gd name="T25" fmla="*/ 367 h 139"/>
                <a:gd name="T26" fmla="*/ 678 w 173"/>
                <a:gd name="T27" fmla="*/ 241 h 139"/>
                <a:gd name="T28" fmla="*/ 588 w 173"/>
                <a:gd name="T29" fmla="*/ 199 h 139"/>
                <a:gd name="T30" fmla="*/ 588 w 173"/>
                <a:gd name="T31" fmla="*/ 199 h 139"/>
                <a:gd name="T32" fmla="*/ 86 w 173"/>
                <a:gd name="T33" fmla="*/ 23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 h="139">
                  <a:moveTo>
                    <a:pt x="17" y="7"/>
                  </a:moveTo>
                  <a:lnTo>
                    <a:pt x="11" y="0"/>
                  </a:lnTo>
                  <a:lnTo>
                    <a:pt x="0" y="29"/>
                  </a:lnTo>
                  <a:lnTo>
                    <a:pt x="0" y="65"/>
                  </a:lnTo>
                  <a:lnTo>
                    <a:pt x="17" y="87"/>
                  </a:lnTo>
                  <a:lnTo>
                    <a:pt x="35" y="109"/>
                  </a:lnTo>
                  <a:lnTo>
                    <a:pt x="77" y="116"/>
                  </a:lnTo>
                  <a:lnTo>
                    <a:pt x="119" y="131"/>
                  </a:lnTo>
                  <a:lnTo>
                    <a:pt x="125" y="131"/>
                  </a:lnTo>
                  <a:lnTo>
                    <a:pt x="137" y="131"/>
                  </a:lnTo>
                  <a:lnTo>
                    <a:pt x="154" y="138"/>
                  </a:lnTo>
                  <a:lnTo>
                    <a:pt x="172" y="109"/>
                  </a:lnTo>
                  <a:lnTo>
                    <a:pt x="137" y="72"/>
                  </a:lnTo>
                  <a:lnTo>
                    <a:pt x="119" y="58"/>
                  </a:lnTo>
                  <a:lnTo>
                    <a:pt x="17"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0" name="Freeform 145"/>
            <p:cNvSpPr>
              <a:spLocks/>
            </p:cNvSpPr>
            <p:nvPr/>
          </p:nvSpPr>
          <p:spPr bwMode="auto">
            <a:xfrm>
              <a:off x="5031" y="1857"/>
              <a:ext cx="250" cy="214"/>
            </a:xfrm>
            <a:custGeom>
              <a:avLst/>
              <a:gdLst>
                <a:gd name="T0" fmla="*/ 1008 w 214"/>
                <a:gd name="T1" fmla="*/ 225 h 190"/>
                <a:gd name="T2" fmla="*/ 675 w 214"/>
                <a:gd name="T3" fmla="*/ 142 h 190"/>
                <a:gd name="T4" fmla="*/ 334 w 214"/>
                <a:gd name="T5" fmla="*/ 48 h 190"/>
                <a:gd name="T6" fmla="*/ 117 w 214"/>
                <a:gd name="T7" fmla="*/ 0 h 190"/>
                <a:gd name="T8" fmla="*/ 0 w 214"/>
                <a:gd name="T9" fmla="*/ 0 h 190"/>
                <a:gd name="T10" fmla="*/ 56 w 214"/>
                <a:gd name="T11" fmla="*/ 142 h 190"/>
                <a:gd name="T12" fmla="*/ 145 w 214"/>
                <a:gd name="T13" fmla="*/ 225 h 190"/>
                <a:gd name="T14" fmla="*/ 307 w 214"/>
                <a:gd name="T15" fmla="*/ 360 h 190"/>
                <a:gd name="T16" fmla="*/ 419 w 214"/>
                <a:gd name="T17" fmla="*/ 433 h 190"/>
                <a:gd name="T18" fmla="*/ 419 w 214"/>
                <a:gd name="T19" fmla="*/ 528 h 190"/>
                <a:gd name="T20" fmla="*/ 509 w 214"/>
                <a:gd name="T21" fmla="*/ 599 h 190"/>
                <a:gd name="T22" fmla="*/ 619 w 214"/>
                <a:gd name="T23" fmla="*/ 621 h 190"/>
                <a:gd name="T24" fmla="*/ 708 w 214"/>
                <a:gd name="T25" fmla="*/ 489 h 190"/>
                <a:gd name="T26" fmla="*/ 827 w 214"/>
                <a:gd name="T27" fmla="*/ 307 h 190"/>
                <a:gd name="T28" fmla="*/ 931 w 214"/>
                <a:gd name="T29" fmla="*/ 259 h 190"/>
                <a:gd name="T30" fmla="*/ 956 w 214"/>
                <a:gd name="T31" fmla="*/ 142 h 190"/>
                <a:gd name="T32" fmla="*/ 956 w 214"/>
                <a:gd name="T33" fmla="*/ 142 h 190"/>
                <a:gd name="T34" fmla="*/ 1008 w 214"/>
                <a:gd name="T35" fmla="*/ 225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 h="190">
                  <a:moveTo>
                    <a:pt x="213" y="68"/>
                  </a:moveTo>
                  <a:lnTo>
                    <a:pt x="143" y="43"/>
                  </a:lnTo>
                  <a:lnTo>
                    <a:pt x="71" y="15"/>
                  </a:lnTo>
                  <a:lnTo>
                    <a:pt x="24" y="0"/>
                  </a:lnTo>
                  <a:lnTo>
                    <a:pt x="0" y="0"/>
                  </a:lnTo>
                  <a:lnTo>
                    <a:pt x="12" y="43"/>
                  </a:lnTo>
                  <a:lnTo>
                    <a:pt x="31" y="68"/>
                  </a:lnTo>
                  <a:lnTo>
                    <a:pt x="65" y="109"/>
                  </a:lnTo>
                  <a:lnTo>
                    <a:pt x="89" y="131"/>
                  </a:lnTo>
                  <a:lnTo>
                    <a:pt x="89" y="160"/>
                  </a:lnTo>
                  <a:lnTo>
                    <a:pt x="107" y="182"/>
                  </a:lnTo>
                  <a:lnTo>
                    <a:pt x="131" y="189"/>
                  </a:lnTo>
                  <a:lnTo>
                    <a:pt x="150" y="149"/>
                  </a:lnTo>
                  <a:lnTo>
                    <a:pt x="175" y="94"/>
                  </a:lnTo>
                  <a:lnTo>
                    <a:pt x="196" y="79"/>
                  </a:lnTo>
                  <a:lnTo>
                    <a:pt x="202" y="43"/>
                  </a:lnTo>
                  <a:lnTo>
                    <a:pt x="213" y="6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1" name="Freeform 146"/>
            <p:cNvSpPr>
              <a:spLocks/>
            </p:cNvSpPr>
            <p:nvPr/>
          </p:nvSpPr>
          <p:spPr bwMode="auto">
            <a:xfrm>
              <a:off x="5024" y="1454"/>
              <a:ext cx="454" cy="338"/>
            </a:xfrm>
            <a:custGeom>
              <a:avLst/>
              <a:gdLst>
                <a:gd name="T0" fmla="*/ 1859 w 388"/>
                <a:gd name="T1" fmla="*/ 846 h 299"/>
                <a:gd name="T2" fmla="*/ 1859 w 388"/>
                <a:gd name="T3" fmla="*/ 964 h 299"/>
                <a:gd name="T4" fmla="*/ 1777 w 388"/>
                <a:gd name="T5" fmla="*/ 1017 h 299"/>
                <a:gd name="T6" fmla="*/ 1690 w 388"/>
                <a:gd name="T7" fmla="*/ 1017 h 299"/>
                <a:gd name="T8" fmla="*/ 1635 w 388"/>
                <a:gd name="T9" fmla="*/ 1017 h 299"/>
                <a:gd name="T10" fmla="*/ 1602 w 388"/>
                <a:gd name="T11" fmla="*/ 893 h 299"/>
                <a:gd name="T12" fmla="*/ 1461 w 388"/>
                <a:gd name="T13" fmla="*/ 893 h 299"/>
                <a:gd name="T14" fmla="*/ 1311 w 388"/>
                <a:gd name="T15" fmla="*/ 868 h 299"/>
                <a:gd name="T16" fmla="*/ 1113 w 388"/>
                <a:gd name="T17" fmla="*/ 816 h 299"/>
                <a:gd name="T18" fmla="*/ 941 w 388"/>
                <a:gd name="T19" fmla="*/ 740 h 299"/>
                <a:gd name="T20" fmla="*/ 630 w 388"/>
                <a:gd name="T21" fmla="*/ 597 h 299"/>
                <a:gd name="T22" fmla="*/ 454 w 388"/>
                <a:gd name="T23" fmla="*/ 547 h 299"/>
                <a:gd name="T24" fmla="*/ 312 w 388"/>
                <a:gd name="T25" fmla="*/ 499 h 299"/>
                <a:gd name="T26" fmla="*/ 144 w 388"/>
                <a:gd name="T27" fmla="*/ 422 h 299"/>
                <a:gd name="T28" fmla="*/ 0 w 388"/>
                <a:gd name="T29" fmla="*/ 323 h 299"/>
                <a:gd name="T30" fmla="*/ 0 w 388"/>
                <a:gd name="T31" fmla="*/ 0 h 299"/>
                <a:gd name="T32" fmla="*/ 199 w 388"/>
                <a:gd name="T33" fmla="*/ 0 h 299"/>
                <a:gd name="T34" fmla="*/ 370 w 388"/>
                <a:gd name="T35" fmla="*/ 0 h 299"/>
                <a:gd name="T36" fmla="*/ 603 w 388"/>
                <a:gd name="T37" fmla="*/ 252 h 299"/>
                <a:gd name="T38" fmla="*/ 969 w 388"/>
                <a:gd name="T39" fmla="*/ 373 h 299"/>
                <a:gd name="T40" fmla="*/ 1224 w 388"/>
                <a:gd name="T41" fmla="*/ 422 h 299"/>
                <a:gd name="T42" fmla="*/ 1519 w 388"/>
                <a:gd name="T43" fmla="*/ 523 h 299"/>
                <a:gd name="T44" fmla="*/ 1836 w 388"/>
                <a:gd name="T45" fmla="*/ 740 h 299"/>
                <a:gd name="T46" fmla="*/ 1836 w 388"/>
                <a:gd name="T47" fmla="*/ 740 h 299"/>
                <a:gd name="T48" fmla="*/ 1859 w 388"/>
                <a:gd name="T49" fmla="*/ 8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8" h="299">
                  <a:moveTo>
                    <a:pt x="387" y="248"/>
                  </a:moveTo>
                  <a:lnTo>
                    <a:pt x="387" y="284"/>
                  </a:lnTo>
                  <a:lnTo>
                    <a:pt x="369" y="298"/>
                  </a:lnTo>
                  <a:lnTo>
                    <a:pt x="351" y="298"/>
                  </a:lnTo>
                  <a:lnTo>
                    <a:pt x="339" y="298"/>
                  </a:lnTo>
                  <a:lnTo>
                    <a:pt x="333" y="262"/>
                  </a:lnTo>
                  <a:lnTo>
                    <a:pt x="303" y="262"/>
                  </a:lnTo>
                  <a:lnTo>
                    <a:pt x="273" y="255"/>
                  </a:lnTo>
                  <a:lnTo>
                    <a:pt x="232" y="240"/>
                  </a:lnTo>
                  <a:lnTo>
                    <a:pt x="196" y="218"/>
                  </a:lnTo>
                  <a:lnTo>
                    <a:pt x="131" y="175"/>
                  </a:lnTo>
                  <a:lnTo>
                    <a:pt x="95" y="160"/>
                  </a:lnTo>
                  <a:lnTo>
                    <a:pt x="65" y="146"/>
                  </a:lnTo>
                  <a:lnTo>
                    <a:pt x="30" y="124"/>
                  </a:lnTo>
                  <a:lnTo>
                    <a:pt x="0" y="95"/>
                  </a:lnTo>
                  <a:lnTo>
                    <a:pt x="0" y="0"/>
                  </a:lnTo>
                  <a:lnTo>
                    <a:pt x="42" y="0"/>
                  </a:lnTo>
                  <a:lnTo>
                    <a:pt x="77" y="0"/>
                  </a:lnTo>
                  <a:lnTo>
                    <a:pt x="125" y="73"/>
                  </a:lnTo>
                  <a:lnTo>
                    <a:pt x="202" y="110"/>
                  </a:lnTo>
                  <a:lnTo>
                    <a:pt x="255" y="124"/>
                  </a:lnTo>
                  <a:lnTo>
                    <a:pt x="315" y="153"/>
                  </a:lnTo>
                  <a:lnTo>
                    <a:pt x="381" y="218"/>
                  </a:lnTo>
                  <a:lnTo>
                    <a:pt x="387" y="24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2" name="Freeform 147"/>
            <p:cNvSpPr>
              <a:spLocks/>
            </p:cNvSpPr>
            <p:nvPr/>
          </p:nvSpPr>
          <p:spPr bwMode="auto">
            <a:xfrm>
              <a:off x="4580" y="1552"/>
              <a:ext cx="313" cy="647"/>
            </a:xfrm>
            <a:custGeom>
              <a:avLst/>
              <a:gdLst>
                <a:gd name="T0" fmla="*/ 1307 w 267"/>
                <a:gd name="T1" fmla="*/ 171 h 573"/>
                <a:gd name="T2" fmla="*/ 928 w 267"/>
                <a:gd name="T3" fmla="*/ 0 h 573"/>
                <a:gd name="T4" fmla="*/ 694 w 267"/>
                <a:gd name="T5" fmla="*/ 0 h 573"/>
                <a:gd name="T6" fmla="*/ 579 w 267"/>
                <a:gd name="T7" fmla="*/ 0 h 573"/>
                <a:gd name="T8" fmla="*/ 359 w 267"/>
                <a:gd name="T9" fmla="*/ 213 h 573"/>
                <a:gd name="T10" fmla="*/ 293 w 267"/>
                <a:gd name="T11" fmla="*/ 300 h 573"/>
                <a:gd name="T12" fmla="*/ 579 w 267"/>
                <a:gd name="T13" fmla="*/ 614 h 573"/>
                <a:gd name="T14" fmla="*/ 502 w 267"/>
                <a:gd name="T15" fmla="*/ 956 h 573"/>
                <a:gd name="T16" fmla="*/ 343 w 267"/>
                <a:gd name="T17" fmla="*/ 1450 h 573"/>
                <a:gd name="T18" fmla="*/ 0 w 267"/>
                <a:gd name="T19" fmla="*/ 1497 h 573"/>
                <a:gd name="T20" fmla="*/ 88 w 267"/>
                <a:gd name="T21" fmla="*/ 1671 h 573"/>
                <a:gd name="T22" fmla="*/ 314 w 267"/>
                <a:gd name="T23" fmla="*/ 1773 h 573"/>
                <a:gd name="T24" fmla="*/ 460 w 267"/>
                <a:gd name="T25" fmla="*/ 1795 h 573"/>
                <a:gd name="T26" fmla="*/ 516 w 267"/>
                <a:gd name="T27" fmla="*/ 1817 h 573"/>
                <a:gd name="T28" fmla="*/ 635 w 267"/>
                <a:gd name="T29" fmla="*/ 1846 h 573"/>
                <a:gd name="T30" fmla="*/ 723 w 267"/>
                <a:gd name="T31" fmla="*/ 1846 h 573"/>
                <a:gd name="T32" fmla="*/ 928 w 267"/>
                <a:gd name="T33" fmla="*/ 1846 h 573"/>
                <a:gd name="T34" fmla="*/ 1101 w 267"/>
                <a:gd name="T35" fmla="*/ 1925 h 573"/>
                <a:gd name="T36" fmla="*/ 1251 w 267"/>
                <a:gd name="T37" fmla="*/ 1598 h 573"/>
                <a:gd name="T38" fmla="*/ 1042 w 267"/>
                <a:gd name="T39" fmla="*/ 1522 h 573"/>
                <a:gd name="T40" fmla="*/ 999 w 267"/>
                <a:gd name="T41" fmla="*/ 1294 h 573"/>
                <a:gd name="T42" fmla="*/ 999 w 267"/>
                <a:gd name="T43" fmla="*/ 999 h 573"/>
                <a:gd name="T44" fmla="*/ 1186 w 267"/>
                <a:gd name="T45" fmla="*/ 664 h 573"/>
                <a:gd name="T46" fmla="*/ 1275 w 267"/>
                <a:gd name="T47" fmla="*/ 492 h 573"/>
                <a:gd name="T48" fmla="*/ 1275 w 267"/>
                <a:gd name="T49" fmla="*/ 443 h 573"/>
                <a:gd name="T50" fmla="*/ 1307 w 267"/>
                <a:gd name="T51" fmla="*/ 171 h 5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573">
                  <a:moveTo>
                    <a:pt x="266" y="51"/>
                  </a:moveTo>
                  <a:lnTo>
                    <a:pt x="189" y="0"/>
                  </a:lnTo>
                  <a:lnTo>
                    <a:pt x="142" y="0"/>
                  </a:lnTo>
                  <a:lnTo>
                    <a:pt x="118" y="0"/>
                  </a:lnTo>
                  <a:lnTo>
                    <a:pt x="73" y="64"/>
                  </a:lnTo>
                  <a:lnTo>
                    <a:pt x="60" y="89"/>
                  </a:lnTo>
                  <a:lnTo>
                    <a:pt x="118" y="182"/>
                  </a:lnTo>
                  <a:lnTo>
                    <a:pt x="102" y="283"/>
                  </a:lnTo>
                  <a:lnTo>
                    <a:pt x="70" y="430"/>
                  </a:lnTo>
                  <a:lnTo>
                    <a:pt x="0" y="445"/>
                  </a:lnTo>
                  <a:lnTo>
                    <a:pt x="18" y="496"/>
                  </a:lnTo>
                  <a:lnTo>
                    <a:pt x="64" y="525"/>
                  </a:lnTo>
                  <a:lnTo>
                    <a:pt x="94" y="532"/>
                  </a:lnTo>
                  <a:lnTo>
                    <a:pt x="106" y="539"/>
                  </a:lnTo>
                  <a:lnTo>
                    <a:pt x="130" y="547"/>
                  </a:lnTo>
                  <a:lnTo>
                    <a:pt x="148" y="547"/>
                  </a:lnTo>
                  <a:lnTo>
                    <a:pt x="189" y="547"/>
                  </a:lnTo>
                  <a:lnTo>
                    <a:pt x="225" y="572"/>
                  </a:lnTo>
                  <a:lnTo>
                    <a:pt x="255" y="475"/>
                  </a:lnTo>
                  <a:lnTo>
                    <a:pt x="213" y="452"/>
                  </a:lnTo>
                  <a:lnTo>
                    <a:pt x="204" y="384"/>
                  </a:lnTo>
                  <a:lnTo>
                    <a:pt x="204" y="298"/>
                  </a:lnTo>
                  <a:lnTo>
                    <a:pt x="242" y="197"/>
                  </a:lnTo>
                  <a:lnTo>
                    <a:pt x="260" y="146"/>
                  </a:lnTo>
                  <a:lnTo>
                    <a:pt x="260" y="131"/>
                  </a:lnTo>
                  <a:lnTo>
                    <a:pt x="266" y="51"/>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3" name="Freeform 148"/>
            <p:cNvSpPr>
              <a:spLocks/>
            </p:cNvSpPr>
            <p:nvPr/>
          </p:nvSpPr>
          <p:spPr bwMode="auto">
            <a:xfrm>
              <a:off x="4884" y="1619"/>
              <a:ext cx="204" cy="373"/>
            </a:xfrm>
            <a:custGeom>
              <a:avLst/>
              <a:gdLst>
                <a:gd name="T0" fmla="*/ 499 w 175"/>
                <a:gd name="T1" fmla="*/ 0 h 331"/>
                <a:gd name="T2" fmla="*/ 424 w 175"/>
                <a:gd name="T3" fmla="*/ 0 h 331"/>
                <a:gd name="T4" fmla="*/ 336 w 175"/>
                <a:gd name="T5" fmla="*/ 144 h 331"/>
                <a:gd name="T6" fmla="*/ 366 w 175"/>
                <a:gd name="T7" fmla="*/ 288 h 331"/>
                <a:gd name="T8" fmla="*/ 198 w 175"/>
                <a:gd name="T9" fmla="*/ 500 h 331"/>
                <a:gd name="T10" fmla="*/ 77 w 175"/>
                <a:gd name="T11" fmla="*/ 740 h 331"/>
                <a:gd name="T12" fmla="*/ 22 w 175"/>
                <a:gd name="T13" fmla="*/ 872 h 331"/>
                <a:gd name="T14" fmla="*/ 0 w 175"/>
                <a:gd name="T15" fmla="*/ 1091 h 331"/>
                <a:gd name="T16" fmla="*/ 142 w 175"/>
                <a:gd name="T17" fmla="*/ 1080 h 331"/>
                <a:gd name="T18" fmla="*/ 335 w 175"/>
                <a:gd name="T19" fmla="*/ 970 h 331"/>
                <a:gd name="T20" fmla="*/ 499 w 175"/>
                <a:gd name="T21" fmla="*/ 907 h 331"/>
                <a:gd name="T22" fmla="*/ 614 w 175"/>
                <a:gd name="T23" fmla="*/ 907 h 331"/>
                <a:gd name="T24" fmla="*/ 667 w 175"/>
                <a:gd name="T25" fmla="*/ 837 h 331"/>
                <a:gd name="T26" fmla="*/ 705 w 175"/>
                <a:gd name="T27" fmla="*/ 702 h 331"/>
                <a:gd name="T28" fmla="*/ 762 w 175"/>
                <a:gd name="T29" fmla="*/ 571 h 331"/>
                <a:gd name="T30" fmla="*/ 806 w 175"/>
                <a:gd name="T31" fmla="*/ 436 h 331"/>
                <a:gd name="T32" fmla="*/ 667 w 175"/>
                <a:gd name="T33" fmla="*/ 309 h 331"/>
                <a:gd name="T34" fmla="*/ 789 w 175"/>
                <a:gd name="T35" fmla="*/ 131 h 331"/>
                <a:gd name="T36" fmla="*/ 648 w 175"/>
                <a:gd name="T37" fmla="*/ 119 h 331"/>
                <a:gd name="T38" fmla="*/ 499 w 175"/>
                <a:gd name="T39" fmla="*/ 0 h 3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331">
                  <a:moveTo>
                    <a:pt x="108" y="0"/>
                  </a:moveTo>
                  <a:lnTo>
                    <a:pt x="91" y="0"/>
                  </a:lnTo>
                  <a:lnTo>
                    <a:pt x="73" y="44"/>
                  </a:lnTo>
                  <a:lnTo>
                    <a:pt x="79" y="87"/>
                  </a:lnTo>
                  <a:lnTo>
                    <a:pt x="43" y="152"/>
                  </a:lnTo>
                  <a:lnTo>
                    <a:pt x="17" y="224"/>
                  </a:lnTo>
                  <a:lnTo>
                    <a:pt x="5" y="264"/>
                  </a:lnTo>
                  <a:lnTo>
                    <a:pt x="0" y="330"/>
                  </a:lnTo>
                  <a:lnTo>
                    <a:pt x="31" y="327"/>
                  </a:lnTo>
                  <a:lnTo>
                    <a:pt x="72" y="295"/>
                  </a:lnTo>
                  <a:lnTo>
                    <a:pt x="108" y="276"/>
                  </a:lnTo>
                  <a:lnTo>
                    <a:pt x="132" y="276"/>
                  </a:lnTo>
                  <a:lnTo>
                    <a:pt x="144" y="254"/>
                  </a:lnTo>
                  <a:lnTo>
                    <a:pt x="153" y="213"/>
                  </a:lnTo>
                  <a:lnTo>
                    <a:pt x="165" y="173"/>
                  </a:lnTo>
                  <a:lnTo>
                    <a:pt x="174" y="132"/>
                  </a:lnTo>
                  <a:lnTo>
                    <a:pt x="144" y="94"/>
                  </a:lnTo>
                  <a:lnTo>
                    <a:pt x="170" y="40"/>
                  </a:lnTo>
                  <a:lnTo>
                    <a:pt x="140" y="36"/>
                  </a:lnTo>
                  <a:lnTo>
                    <a:pt x="108"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4" name="Freeform 149"/>
            <p:cNvSpPr>
              <a:spLocks/>
            </p:cNvSpPr>
            <p:nvPr/>
          </p:nvSpPr>
          <p:spPr bwMode="auto">
            <a:xfrm>
              <a:off x="4740" y="1348"/>
              <a:ext cx="292" cy="264"/>
            </a:xfrm>
            <a:custGeom>
              <a:avLst/>
              <a:gdLst>
                <a:gd name="T0" fmla="*/ 474 w 250"/>
                <a:gd name="T1" fmla="*/ 23 h 234"/>
                <a:gd name="T2" fmla="*/ 389 w 250"/>
                <a:gd name="T3" fmla="*/ 23 h 234"/>
                <a:gd name="T4" fmla="*/ 224 w 250"/>
                <a:gd name="T5" fmla="*/ 23 h 234"/>
                <a:gd name="T6" fmla="*/ 29 w 250"/>
                <a:gd name="T7" fmla="*/ 23 h 234"/>
                <a:gd name="T8" fmla="*/ 0 w 250"/>
                <a:gd name="T9" fmla="*/ 166 h 234"/>
                <a:gd name="T10" fmla="*/ 0 w 250"/>
                <a:gd name="T11" fmla="*/ 388 h 234"/>
                <a:gd name="T12" fmla="*/ 0 w 250"/>
                <a:gd name="T13" fmla="*/ 435 h 234"/>
                <a:gd name="T14" fmla="*/ 140 w 250"/>
                <a:gd name="T15" fmla="*/ 580 h 234"/>
                <a:gd name="T16" fmla="*/ 284 w 250"/>
                <a:gd name="T17" fmla="*/ 630 h 234"/>
                <a:gd name="T18" fmla="*/ 389 w 250"/>
                <a:gd name="T19" fmla="*/ 679 h 234"/>
                <a:gd name="T20" fmla="*/ 674 w 250"/>
                <a:gd name="T21" fmla="*/ 705 h 234"/>
                <a:gd name="T22" fmla="*/ 813 w 250"/>
                <a:gd name="T23" fmla="*/ 781 h 234"/>
                <a:gd name="T24" fmla="*/ 843 w 250"/>
                <a:gd name="T25" fmla="*/ 781 h 234"/>
                <a:gd name="T26" fmla="*/ 1177 w 250"/>
                <a:gd name="T27" fmla="*/ 705 h 234"/>
                <a:gd name="T28" fmla="*/ 1150 w 250"/>
                <a:gd name="T29" fmla="*/ 342 h 234"/>
                <a:gd name="T30" fmla="*/ 813 w 250"/>
                <a:gd name="T31" fmla="*/ 239 h 234"/>
                <a:gd name="T32" fmla="*/ 618 w 250"/>
                <a:gd name="T33" fmla="*/ 0 h 234"/>
                <a:gd name="T34" fmla="*/ 644 w 250"/>
                <a:gd name="T35" fmla="*/ 0 h 234"/>
                <a:gd name="T36" fmla="*/ 474 w 250"/>
                <a:gd name="T37" fmla="*/ 23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0" h="234">
                  <a:moveTo>
                    <a:pt x="100" y="7"/>
                  </a:moveTo>
                  <a:lnTo>
                    <a:pt x="82" y="7"/>
                  </a:lnTo>
                  <a:lnTo>
                    <a:pt x="47" y="7"/>
                  </a:lnTo>
                  <a:lnTo>
                    <a:pt x="6" y="7"/>
                  </a:lnTo>
                  <a:lnTo>
                    <a:pt x="0" y="50"/>
                  </a:lnTo>
                  <a:lnTo>
                    <a:pt x="0" y="116"/>
                  </a:lnTo>
                  <a:lnTo>
                    <a:pt x="0" y="130"/>
                  </a:lnTo>
                  <a:lnTo>
                    <a:pt x="29" y="174"/>
                  </a:lnTo>
                  <a:lnTo>
                    <a:pt x="59" y="189"/>
                  </a:lnTo>
                  <a:lnTo>
                    <a:pt x="82" y="204"/>
                  </a:lnTo>
                  <a:lnTo>
                    <a:pt x="142" y="211"/>
                  </a:lnTo>
                  <a:lnTo>
                    <a:pt x="172" y="233"/>
                  </a:lnTo>
                  <a:lnTo>
                    <a:pt x="178" y="233"/>
                  </a:lnTo>
                  <a:lnTo>
                    <a:pt x="249" y="211"/>
                  </a:lnTo>
                  <a:lnTo>
                    <a:pt x="243" y="102"/>
                  </a:lnTo>
                  <a:lnTo>
                    <a:pt x="172" y="72"/>
                  </a:lnTo>
                  <a:lnTo>
                    <a:pt x="130" y="0"/>
                  </a:lnTo>
                  <a:lnTo>
                    <a:pt x="136" y="0"/>
                  </a:lnTo>
                  <a:lnTo>
                    <a:pt x="100" y="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5" name="Freeform 150"/>
            <p:cNvSpPr>
              <a:spLocks/>
            </p:cNvSpPr>
            <p:nvPr/>
          </p:nvSpPr>
          <p:spPr bwMode="auto">
            <a:xfrm>
              <a:off x="5191" y="2727"/>
              <a:ext cx="127" cy="100"/>
            </a:xfrm>
            <a:custGeom>
              <a:avLst/>
              <a:gdLst>
                <a:gd name="T0" fmla="*/ 542 w 108"/>
                <a:gd name="T1" fmla="*/ 0 h 89"/>
                <a:gd name="T2" fmla="*/ 327 w 108"/>
                <a:gd name="T3" fmla="*/ 24 h 89"/>
                <a:gd name="T4" fmla="*/ 149 w 108"/>
                <a:gd name="T5" fmla="*/ 70 h 89"/>
                <a:gd name="T6" fmla="*/ 89 w 108"/>
                <a:gd name="T7" fmla="*/ 184 h 89"/>
                <a:gd name="T8" fmla="*/ 0 w 108"/>
                <a:gd name="T9" fmla="*/ 256 h 89"/>
                <a:gd name="T10" fmla="*/ 58 w 108"/>
                <a:gd name="T11" fmla="*/ 280 h 89"/>
                <a:gd name="T12" fmla="*/ 268 w 108"/>
                <a:gd name="T13" fmla="*/ 256 h 89"/>
                <a:gd name="T14" fmla="*/ 422 w 108"/>
                <a:gd name="T15" fmla="*/ 163 h 89"/>
                <a:gd name="T16" fmla="*/ 453 w 108"/>
                <a:gd name="T17" fmla="*/ 119 h 89"/>
                <a:gd name="T18" fmla="*/ 542 w 108"/>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89">
                  <a:moveTo>
                    <a:pt x="107" y="0"/>
                  </a:moveTo>
                  <a:lnTo>
                    <a:pt x="65" y="8"/>
                  </a:lnTo>
                  <a:lnTo>
                    <a:pt x="30" y="22"/>
                  </a:lnTo>
                  <a:lnTo>
                    <a:pt x="18" y="58"/>
                  </a:lnTo>
                  <a:lnTo>
                    <a:pt x="0" y="80"/>
                  </a:lnTo>
                  <a:lnTo>
                    <a:pt x="12" y="88"/>
                  </a:lnTo>
                  <a:lnTo>
                    <a:pt x="53" y="80"/>
                  </a:lnTo>
                  <a:lnTo>
                    <a:pt x="83" y="51"/>
                  </a:lnTo>
                  <a:lnTo>
                    <a:pt x="89" y="37"/>
                  </a:lnTo>
                  <a:lnTo>
                    <a:pt x="107"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6" name="Freeform 151"/>
            <p:cNvSpPr>
              <a:spLocks/>
            </p:cNvSpPr>
            <p:nvPr/>
          </p:nvSpPr>
          <p:spPr bwMode="auto">
            <a:xfrm>
              <a:off x="4620" y="3228"/>
              <a:ext cx="107" cy="59"/>
            </a:xfrm>
            <a:custGeom>
              <a:avLst/>
              <a:gdLst>
                <a:gd name="T0" fmla="*/ 335 w 91"/>
                <a:gd name="T1" fmla="*/ 26 h 52"/>
                <a:gd name="T2" fmla="*/ 29 w 91"/>
                <a:gd name="T3" fmla="*/ 26 h 52"/>
                <a:gd name="T4" fmla="*/ 0 w 91"/>
                <a:gd name="T5" fmla="*/ 182 h 52"/>
                <a:gd name="T6" fmla="*/ 456 w 91"/>
                <a:gd name="T7" fmla="*/ 101 h 52"/>
                <a:gd name="T8" fmla="*/ 456 w 91"/>
                <a:gd name="T9" fmla="*/ 0 h 52"/>
                <a:gd name="T10" fmla="*/ 335 w 91"/>
                <a:gd name="T11" fmla="*/ 26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52">
                  <a:moveTo>
                    <a:pt x="66" y="8"/>
                  </a:moveTo>
                  <a:lnTo>
                    <a:pt x="6" y="8"/>
                  </a:lnTo>
                  <a:lnTo>
                    <a:pt x="0" y="51"/>
                  </a:lnTo>
                  <a:lnTo>
                    <a:pt x="90" y="29"/>
                  </a:lnTo>
                  <a:lnTo>
                    <a:pt x="90" y="0"/>
                  </a:lnTo>
                  <a:lnTo>
                    <a:pt x="66" y="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7" name="Freeform 152"/>
            <p:cNvSpPr>
              <a:spLocks/>
            </p:cNvSpPr>
            <p:nvPr/>
          </p:nvSpPr>
          <p:spPr bwMode="auto">
            <a:xfrm>
              <a:off x="3545" y="1842"/>
              <a:ext cx="368" cy="583"/>
            </a:xfrm>
            <a:custGeom>
              <a:avLst/>
              <a:gdLst>
                <a:gd name="T0" fmla="*/ 1461 w 315"/>
                <a:gd name="T1" fmla="*/ 736 h 516"/>
                <a:gd name="T2" fmla="*/ 1233 w 315"/>
                <a:gd name="T3" fmla="*/ 515 h 516"/>
                <a:gd name="T4" fmla="*/ 1063 w 315"/>
                <a:gd name="T5" fmla="*/ 130 h 516"/>
                <a:gd name="T6" fmla="*/ 965 w 315"/>
                <a:gd name="T7" fmla="*/ 0 h 516"/>
                <a:gd name="T8" fmla="*/ 389 w 315"/>
                <a:gd name="T9" fmla="*/ 86 h 516"/>
                <a:gd name="T10" fmla="*/ 0 w 315"/>
                <a:gd name="T11" fmla="*/ 240 h 516"/>
                <a:gd name="T12" fmla="*/ 120 w 315"/>
                <a:gd name="T13" fmla="*/ 397 h 516"/>
                <a:gd name="T14" fmla="*/ 179 w 315"/>
                <a:gd name="T15" fmla="*/ 601 h 516"/>
                <a:gd name="T16" fmla="*/ 140 w 315"/>
                <a:gd name="T17" fmla="*/ 738 h 516"/>
                <a:gd name="T18" fmla="*/ 667 w 315"/>
                <a:gd name="T19" fmla="*/ 1102 h 516"/>
                <a:gd name="T20" fmla="*/ 894 w 315"/>
                <a:gd name="T21" fmla="*/ 1334 h 516"/>
                <a:gd name="T22" fmla="*/ 1039 w 315"/>
                <a:gd name="T23" fmla="*/ 1532 h 516"/>
                <a:gd name="T24" fmla="*/ 1233 w 315"/>
                <a:gd name="T25" fmla="*/ 1744 h 516"/>
                <a:gd name="T26" fmla="*/ 1402 w 315"/>
                <a:gd name="T27" fmla="*/ 1358 h 516"/>
                <a:gd name="T28" fmla="*/ 1461 w 315"/>
                <a:gd name="T29" fmla="*/ 1288 h 516"/>
                <a:gd name="T30" fmla="*/ 1486 w 315"/>
                <a:gd name="T31" fmla="*/ 1219 h 516"/>
                <a:gd name="T32" fmla="*/ 1461 w 315"/>
                <a:gd name="T33" fmla="*/ 736 h 5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5" h="516">
                  <a:moveTo>
                    <a:pt x="308" y="216"/>
                  </a:moveTo>
                  <a:lnTo>
                    <a:pt x="260" y="153"/>
                  </a:lnTo>
                  <a:lnTo>
                    <a:pt x="225" y="39"/>
                  </a:lnTo>
                  <a:lnTo>
                    <a:pt x="203" y="0"/>
                  </a:lnTo>
                  <a:lnTo>
                    <a:pt x="82" y="25"/>
                  </a:lnTo>
                  <a:lnTo>
                    <a:pt x="0" y="71"/>
                  </a:lnTo>
                  <a:lnTo>
                    <a:pt x="25" y="117"/>
                  </a:lnTo>
                  <a:lnTo>
                    <a:pt x="38" y="178"/>
                  </a:lnTo>
                  <a:lnTo>
                    <a:pt x="29" y="218"/>
                  </a:lnTo>
                  <a:lnTo>
                    <a:pt x="141" y="324"/>
                  </a:lnTo>
                  <a:lnTo>
                    <a:pt x="189" y="394"/>
                  </a:lnTo>
                  <a:lnTo>
                    <a:pt x="219" y="451"/>
                  </a:lnTo>
                  <a:lnTo>
                    <a:pt x="260" y="515"/>
                  </a:lnTo>
                  <a:lnTo>
                    <a:pt x="296" y="401"/>
                  </a:lnTo>
                  <a:lnTo>
                    <a:pt x="308" y="380"/>
                  </a:lnTo>
                  <a:lnTo>
                    <a:pt x="314" y="359"/>
                  </a:lnTo>
                  <a:lnTo>
                    <a:pt x="308" y="21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8" name="Freeform 153"/>
            <p:cNvSpPr>
              <a:spLocks/>
            </p:cNvSpPr>
            <p:nvPr/>
          </p:nvSpPr>
          <p:spPr bwMode="auto">
            <a:xfrm>
              <a:off x="3848" y="2333"/>
              <a:ext cx="134" cy="301"/>
            </a:xfrm>
            <a:custGeom>
              <a:avLst/>
              <a:gdLst>
                <a:gd name="T0" fmla="*/ 224 w 115"/>
                <a:gd name="T1" fmla="*/ 48 h 267"/>
                <a:gd name="T2" fmla="*/ 89 w 115"/>
                <a:gd name="T3" fmla="*/ 0 h 267"/>
                <a:gd name="T4" fmla="*/ 1 w 115"/>
                <a:gd name="T5" fmla="*/ 313 h 267"/>
                <a:gd name="T6" fmla="*/ 19 w 115"/>
                <a:gd name="T7" fmla="*/ 495 h 267"/>
                <a:gd name="T8" fmla="*/ 19 w 115"/>
                <a:gd name="T9" fmla="*/ 731 h 267"/>
                <a:gd name="T10" fmla="*/ 0 w 115"/>
                <a:gd name="T11" fmla="*/ 842 h 267"/>
                <a:gd name="T12" fmla="*/ 353 w 115"/>
                <a:gd name="T13" fmla="*/ 885 h 267"/>
                <a:gd name="T14" fmla="*/ 528 w 115"/>
                <a:gd name="T15" fmla="*/ 745 h 267"/>
                <a:gd name="T16" fmla="*/ 499 w 115"/>
                <a:gd name="T17" fmla="*/ 552 h 267"/>
                <a:gd name="T18" fmla="*/ 528 w 115"/>
                <a:gd name="T19" fmla="*/ 461 h 267"/>
                <a:gd name="T20" fmla="*/ 528 w 115"/>
                <a:gd name="T21" fmla="*/ 340 h 267"/>
                <a:gd name="T22" fmla="*/ 444 w 115"/>
                <a:gd name="T23" fmla="*/ 240 h 267"/>
                <a:gd name="T24" fmla="*/ 224 w 115"/>
                <a:gd name="T25" fmla="*/ 48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267">
                  <a:moveTo>
                    <a:pt x="49" y="15"/>
                  </a:moveTo>
                  <a:lnTo>
                    <a:pt x="19" y="0"/>
                  </a:lnTo>
                  <a:lnTo>
                    <a:pt x="1" y="95"/>
                  </a:lnTo>
                  <a:lnTo>
                    <a:pt x="4" y="149"/>
                  </a:lnTo>
                  <a:lnTo>
                    <a:pt x="4" y="220"/>
                  </a:lnTo>
                  <a:lnTo>
                    <a:pt x="0" y="255"/>
                  </a:lnTo>
                  <a:lnTo>
                    <a:pt x="76" y="266"/>
                  </a:lnTo>
                  <a:lnTo>
                    <a:pt x="114" y="225"/>
                  </a:lnTo>
                  <a:lnTo>
                    <a:pt x="108" y="167"/>
                  </a:lnTo>
                  <a:lnTo>
                    <a:pt x="114" y="139"/>
                  </a:lnTo>
                  <a:lnTo>
                    <a:pt x="114" y="102"/>
                  </a:lnTo>
                  <a:lnTo>
                    <a:pt x="96" y="73"/>
                  </a:lnTo>
                  <a:lnTo>
                    <a:pt x="49" y="1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19" name="Freeform 154"/>
            <p:cNvSpPr>
              <a:spLocks/>
            </p:cNvSpPr>
            <p:nvPr/>
          </p:nvSpPr>
          <p:spPr bwMode="auto">
            <a:xfrm>
              <a:off x="4030" y="2062"/>
              <a:ext cx="112" cy="96"/>
            </a:xfrm>
            <a:custGeom>
              <a:avLst/>
              <a:gdLst>
                <a:gd name="T0" fmla="*/ 29 w 95"/>
                <a:gd name="T1" fmla="*/ 0 h 85"/>
                <a:gd name="T2" fmla="*/ 0 w 95"/>
                <a:gd name="T3" fmla="*/ 176 h 85"/>
                <a:gd name="T4" fmla="*/ 91 w 95"/>
                <a:gd name="T5" fmla="*/ 269 h 85"/>
                <a:gd name="T6" fmla="*/ 314 w 95"/>
                <a:gd name="T7" fmla="*/ 286 h 85"/>
                <a:gd name="T8" fmla="*/ 488 w 95"/>
                <a:gd name="T9" fmla="*/ 201 h 85"/>
                <a:gd name="T10" fmla="*/ 29 w 95"/>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85">
                  <a:moveTo>
                    <a:pt x="6" y="0"/>
                  </a:moveTo>
                  <a:lnTo>
                    <a:pt x="0" y="51"/>
                  </a:lnTo>
                  <a:lnTo>
                    <a:pt x="18" y="80"/>
                  </a:lnTo>
                  <a:lnTo>
                    <a:pt x="60" y="84"/>
                  </a:lnTo>
                  <a:lnTo>
                    <a:pt x="94" y="59"/>
                  </a:lnTo>
                  <a:lnTo>
                    <a:pt x="6"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0" name="Freeform 155"/>
            <p:cNvSpPr>
              <a:spLocks/>
            </p:cNvSpPr>
            <p:nvPr/>
          </p:nvSpPr>
          <p:spPr bwMode="auto">
            <a:xfrm>
              <a:off x="3842" y="1775"/>
              <a:ext cx="195" cy="296"/>
            </a:xfrm>
            <a:custGeom>
              <a:avLst/>
              <a:gdLst>
                <a:gd name="T0" fmla="*/ 197 w 167"/>
                <a:gd name="T1" fmla="*/ 0 h 263"/>
                <a:gd name="T2" fmla="*/ 88 w 167"/>
                <a:gd name="T3" fmla="*/ 23 h 263"/>
                <a:gd name="T4" fmla="*/ 0 w 167"/>
                <a:gd name="T5" fmla="*/ 98 h 263"/>
                <a:gd name="T6" fmla="*/ 117 w 167"/>
                <a:gd name="T7" fmla="*/ 355 h 263"/>
                <a:gd name="T8" fmla="*/ 364 w 167"/>
                <a:gd name="T9" fmla="*/ 595 h 263"/>
                <a:gd name="T10" fmla="*/ 364 w 167"/>
                <a:gd name="T11" fmla="*/ 690 h 263"/>
                <a:gd name="T12" fmla="*/ 478 w 167"/>
                <a:gd name="T13" fmla="*/ 735 h 263"/>
                <a:gd name="T14" fmla="*/ 729 w 167"/>
                <a:gd name="T15" fmla="*/ 855 h 263"/>
                <a:gd name="T16" fmla="*/ 761 w 167"/>
                <a:gd name="T17" fmla="*/ 760 h 263"/>
                <a:gd name="T18" fmla="*/ 786 w 167"/>
                <a:gd name="T19" fmla="*/ 617 h 263"/>
                <a:gd name="T20" fmla="*/ 786 w 167"/>
                <a:gd name="T21" fmla="*/ 450 h 263"/>
                <a:gd name="T22" fmla="*/ 786 w 167"/>
                <a:gd name="T23" fmla="*/ 376 h 263"/>
                <a:gd name="T24" fmla="*/ 786 w 167"/>
                <a:gd name="T25" fmla="*/ 376 h 263"/>
                <a:gd name="T26" fmla="*/ 197 w 167"/>
                <a:gd name="T27" fmla="*/ 0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263">
                  <a:moveTo>
                    <a:pt x="42" y="0"/>
                  </a:moveTo>
                  <a:lnTo>
                    <a:pt x="18" y="7"/>
                  </a:lnTo>
                  <a:lnTo>
                    <a:pt x="0" y="29"/>
                  </a:lnTo>
                  <a:lnTo>
                    <a:pt x="24" y="109"/>
                  </a:lnTo>
                  <a:lnTo>
                    <a:pt x="77" y="182"/>
                  </a:lnTo>
                  <a:lnTo>
                    <a:pt x="77" y="211"/>
                  </a:lnTo>
                  <a:lnTo>
                    <a:pt x="101" y="226"/>
                  </a:lnTo>
                  <a:lnTo>
                    <a:pt x="155" y="262"/>
                  </a:lnTo>
                  <a:lnTo>
                    <a:pt x="161" y="233"/>
                  </a:lnTo>
                  <a:lnTo>
                    <a:pt x="166" y="189"/>
                  </a:lnTo>
                  <a:lnTo>
                    <a:pt x="166" y="138"/>
                  </a:lnTo>
                  <a:lnTo>
                    <a:pt x="166" y="116"/>
                  </a:lnTo>
                  <a:lnTo>
                    <a:pt x="4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1" name="Freeform 156"/>
            <p:cNvSpPr>
              <a:spLocks/>
            </p:cNvSpPr>
            <p:nvPr/>
          </p:nvSpPr>
          <p:spPr bwMode="auto">
            <a:xfrm>
              <a:off x="4371" y="1700"/>
              <a:ext cx="266" cy="363"/>
            </a:xfrm>
            <a:custGeom>
              <a:avLst/>
              <a:gdLst>
                <a:gd name="T0" fmla="*/ 929 w 227"/>
                <a:gd name="T1" fmla="*/ 0 h 322"/>
                <a:gd name="T2" fmla="*/ 580 w 227"/>
                <a:gd name="T3" fmla="*/ 48 h 322"/>
                <a:gd name="T4" fmla="*/ 318 w 227"/>
                <a:gd name="T5" fmla="*/ 99 h 322"/>
                <a:gd name="T6" fmla="*/ 144 w 227"/>
                <a:gd name="T7" fmla="*/ 200 h 322"/>
                <a:gd name="T8" fmla="*/ 88 w 227"/>
                <a:gd name="T9" fmla="*/ 291 h 322"/>
                <a:gd name="T10" fmla="*/ 29 w 227"/>
                <a:gd name="T11" fmla="*/ 415 h 322"/>
                <a:gd name="T12" fmla="*/ 0 w 227"/>
                <a:gd name="T13" fmla="*/ 600 h 322"/>
                <a:gd name="T14" fmla="*/ 0 w 227"/>
                <a:gd name="T15" fmla="*/ 747 h 322"/>
                <a:gd name="T16" fmla="*/ 150 w 227"/>
                <a:gd name="T17" fmla="*/ 921 h 322"/>
                <a:gd name="T18" fmla="*/ 374 w 227"/>
                <a:gd name="T19" fmla="*/ 1065 h 322"/>
                <a:gd name="T20" fmla="*/ 552 w 227"/>
                <a:gd name="T21" fmla="*/ 989 h 322"/>
                <a:gd name="T22" fmla="*/ 694 w 227"/>
                <a:gd name="T23" fmla="*/ 873 h 322"/>
                <a:gd name="T24" fmla="*/ 1041 w 227"/>
                <a:gd name="T25" fmla="*/ 747 h 322"/>
                <a:gd name="T26" fmla="*/ 1084 w 227"/>
                <a:gd name="T27" fmla="*/ 552 h 322"/>
                <a:gd name="T28" fmla="*/ 1084 w 227"/>
                <a:gd name="T29" fmla="*/ 334 h 322"/>
                <a:gd name="T30" fmla="*/ 1105 w 227"/>
                <a:gd name="T31" fmla="*/ 263 h 322"/>
                <a:gd name="T32" fmla="*/ 1105 w 227"/>
                <a:gd name="T33" fmla="*/ 213 h 322"/>
                <a:gd name="T34" fmla="*/ 929 w 227"/>
                <a:gd name="T35" fmla="*/ 0 h 3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7" h="322">
                  <a:moveTo>
                    <a:pt x="190" y="0"/>
                  </a:moveTo>
                  <a:lnTo>
                    <a:pt x="119" y="15"/>
                  </a:lnTo>
                  <a:lnTo>
                    <a:pt x="65" y="30"/>
                  </a:lnTo>
                  <a:lnTo>
                    <a:pt x="30" y="59"/>
                  </a:lnTo>
                  <a:lnTo>
                    <a:pt x="18" y="88"/>
                  </a:lnTo>
                  <a:lnTo>
                    <a:pt x="6" y="124"/>
                  </a:lnTo>
                  <a:lnTo>
                    <a:pt x="0" y="182"/>
                  </a:lnTo>
                  <a:lnTo>
                    <a:pt x="0" y="226"/>
                  </a:lnTo>
                  <a:lnTo>
                    <a:pt x="31" y="278"/>
                  </a:lnTo>
                  <a:lnTo>
                    <a:pt x="77" y="321"/>
                  </a:lnTo>
                  <a:lnTo>
                    <a:pt x="113" y="299"/>
                  </a:lnTo>
                  <a:lnTo>
                    <a:pt x="142" y="263"/>
                  </a:lnTo>
                  <a:lnTo>
                    <a:pt x="213" y="226"/>
                  </a:lnTo>
                  <a:lnTo>
                    <a:pt x="222" y="167"/>
                  </a:lnTo>
                  <a:lnTo>
                    <a:pt x="222" y="101"/>
                  </a:lnTo>
                  <a:lnTo>
                    <a:pt x="226" y="80"/>
                  </a:lnTo>
                  <a:lnTo>
                    <a:pt x="226" y="65"/>
                  </a:lnTo>
                  <a:lnTo>
                    <a:pt x="190"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2" name="Freeform 157"/>
            <p:cNvSpPr>
              <a:spLocks/>
            </p:cNvSpPr>
            <p:nvPr/>
          </p:nvSpPr>
          <p:spPr bwMode="auto">
            <a:xfrm>
              <a:off x="4308" y="1421"/>
              <a:ext cx="182" cy="330"/>
            </a:xfrm>
            <a:custGeom>
              <a:avLst/>
              <a:gdLst>
                <a:gd name="T0" fmla="*/ 335 w 156"/>
                <a:gd name="T1" fmla="*/ 0 h 292"/>
                <a:gd name="T2" fmla="*/ 56 w 156"/>
                <a:gd name="T3" fmla="*/ 76 h 292"/>
                <a:gd name="T4" fmla="*/ 0 w 156"/>
                <a:gd name="T5" fmla="*/ 252 h 292"/>
                <a:gd name="T6" fmla="*/ 0 w 156"/>
                <a:gd name="T7" fmla="*/ 494 h 292"/>
                <a:gd name="T8" fmla="*/ 29 w 156"/>
                <a:gd name="T9" fmla="*/ 619 h 292"/>
                <a:gd name="T10" fmla="*/ 169 w 156"/>
                <a:gd name="T11" fmla="*/ 743 h 292"/>
                <a:gd name="T12" fmla="*/ 254 w 156"/>
                <a:gd name="T13" fmla="*/ 917 h 292"/>
                <a:gd name="T14" fmla="*/ 475 w 156"/>
                <a:gd name="T15" fmla="*/ 990 h 292"/>
                <a:gd name="T16" fmla="*/ 725 w 156"/>
                <a:gd name="T17" fmla="*/ 917 h 292"/>
                <a:gd name="T18" fmla="*/ 725 w 156"/>
                <a:gd name="T19" fmla="*/ 836 h 292"/>
                <a:gd name="T20" fmla="*/ 725 w 156"/>
                <a:gd name="T21" fmla="*/ 693 h 292"/>
                <a:gd name="T22" fmla="*/ 725 w 156"/>
                <a:gd name="T23" fmla="*/ 597 h 292"/>
                <a:gd name="T24" fmla="*/ 670 w 156"/>
                <a:gd name="T25" fmla="*/ 494 h 292"/>
                <a:gd name="T26" fmla="*/ 335 w 156"/>
                <a:gd name="T27" fmla="*/ 0 h 2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92">
                  <a:moveTo>
                    <a:pt x="72" y="0"/>
                  </a:moveTo>
                  <a:lnTo>
                    <a:pt x="12" y="22"/>
                  </a:lnTo>
                  <a:lnTo>
                    <a:pt x="0" y="73"/>
                  </a:lnTo>
                  <a:lnTo>
                    <a:pt x="0" y="146"/>
                  </a:lnTo>
                  <a:lnTo>
                    <a:pt x="6" y="182"/>
                  </a:lnTo>
                  <a:lnTo>
                    <a:pt x="36" y="219"/>
                  </a:lnTo>
                  <a:lnTo>
                    <a:pt x="54" y="269"/>
                  </a:lnTo>
                  <a:lnTo>
                    <a:pt x="101" y="291"/>
                  </a:lnTo>
                  <a:lnTo>
                    <a:pt x="155" y="269"/>
                  </a:lnTo>
                  <a:lnTo>
                    <a:pt x="155" y="247"/>
                  </a:lnTo>
                  <a:lnTo>
                    <a:pt x="155" y="204"/>
                  </a:lnTo>
                  <a:lnTo>
                    <a:pt x="155" y="175"/>
                  </a:lnTo>
                  <a:lnTo>
                    <a:pt x="143" y="146"/>
                  </a:lnTo>
                  <a:lnTo>
                    <a:pt x="72"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3" name="Freeform 158"/>
            <p:cNvSpPr>
              <a:spLocks/>
            </p:cNvSpPr>
            <p:nvPr/>
          </p:nvSpPr>
          <p:spPr bwMode="auto">
            <a:xfrm>
              <a:off x="4467" y="1287"/>
              <a:ext cx="225" cy="437"/>
            </a:xfrm>
            <a:custGeom>
              <a:avLst/>
              <a:gdLst>
                <a:gd name="T0" fmla="*/ 454 w 192"/>
                <a:gd name="T1" fmla="*/ 289 h 387"/>
                <a:gd name="T2" fmla="*/ 103 w 192"/>
                <a:gd name="T3" fmla="*/ 342 h 387"/>
                <a:gd name="T4" fmla="*/ 0 w 192"/>
                <a:gd name="T5" fmla="*/ 412 h 387"/>
                <a:gd name="T6" fmla="*/ 86 w 192"/>
                <a:gd name="T7" fmla="*/ 493 h 387"/>
                <a:gd name="T8" fmla="*/ 229 w 192"/>
                <a:gd name="T9" fmla="*/ 622 h 387"/>
                <a:gd name="T10" fmla="*/ 293 w 192"/>
                <a:gd name="T11" fmla="*/ 743 h 387"/>
                <a:gd name="T12" fmla="*/ 90 w 192"/>
                <a:gd name="T13" fmla="*/ 993 h 387"/>
                <a:gd name="T14" fmla="*/ 103 w 192"/>
                <a:gd name="T15" fmla="*/ 1282 h 387"/>
                <a:gd name="T16" fmla="*/ 561 w 192"/>
                <a:gd name="T17" fmla="*/ 1302 h 387"/>
                <a:gd name="T18" fmla="*/ 454 w 192"/>
                <a:gd name="T19" fmla="*/ 1092 h 387"/>
                <a:gd name="T20" fmla="*/ 552 w 192"/>
                <a:gd name="T21" fmla="*/ 894 h 387"/>
                <a:gd name="T22" fmla="*/ 728 w 192"/>
                <a:gd name="T23" fmla="*/ 754 h 387"/>
                <a:gd name="T24" fmla="*/ 786 w 192"/>
                <a:gd name="T25" fmla="*/ 629 h 387"/>
                <a:gd name="T26" fmla="*/ 758 w 192"/>
                <a:gd name="T27" fmla="*/ 453 h 387"/>
                <a:gd name="T28" fmla="*/ 786 w 192"/>
                <a:gd name="T29" fmla="*/ 349 h 387"/>
                <a:gd name="T30" fmla="*/ 935 w 192"/>
                <a:gd name="T31" fmla="*/ 0 h 387"/>
                <a:gd name="T32" fmla="*/ 671 w 192"/>
                <a:gd name="T33" fmla="*/ 110 h 387"/>
                <a:gd name="T34" fmla="*/ 552 w 192"/>
                <a:gd name="T35" fmla="*/ 130 h 387"/>
                <a:gd name="T36" fmla="*/ 552 w 192"/>
                <a:gd name="T37" fmla="*/ 130 h 387"/>
                <a:gd name="T38" fmla="*/ 454 w 192"/>
                <a:gd name="T39" fmla="*/ 289 h 3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387">
                  <a:moveTo>
                    <a:pt x="93" y="86"/>
                  </a:moveTo>
                  <a:lnTo>
                    <a:pt x="21" y="101"/>
                  </a:lnTo>
                  <a:lnTo>
                    <a:pt x="0" y="121"/>
                  </a:lnTo>
                  <a:lnTo>
                    <a:pt x="17" y="147"/>
                  </a:lnTo>
                  <a:lnTo>
                    <a:pt x="47" y="185"/>
                  </a:lnTo>
                  <a:lnTo>
                    <a:pt x="60" y="221"/>
                  </a:lnTo>
                  <a:lnTo>
                    <a:pt x="19" y="294"/>
                  </a:lnTo>
                  <a:lnTo>
                    <a:pt x="21" y="380"/>
                  </a:lnTo>
                  <a:lnTo>
                    <a:pt x="115" y="386"/>
                  </a:lnTo>
                  <a:lnTo>
                    <a:pt x="93" y="324"/>
                  </a:lnTo>
                  <a:lnTo>
                    <a:pt x="113" y="265"/>
                  </a:lnTo>
                  <a:lnTo>
                    <a:pt x="149" y="223"/>
                  </a:lnTo>
                  <a:lnTo>
                    <a:pt x="161" y="187"/>
                  </a:lnTo>
                  <a:lnTo>
                    <a:pt x="155" y="134"/>
                  </a:lnTo>
                  <a:lnTo>
                    <a:pt x="161" y="104"/>
                  </a:lnTo>
                  <a:lnTo>
                    <a:pt x="191" y="0"/>
                  </a:lnTo>
                  <a:lnTo>
                    <a:pt x="137" y="32"/>
                  </a:lnTo>
                  <a:lnTo>
                    <a:pt x="113" y="39"/>
                  </a:lnTo>
                  <a:lnTo>
                    <a:pt x="93" y="86"/>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4" name="Freeform 159"/>
            <p:cNvSpPr>
              <a:spLocks/>
            </p:cNvSpPr>
            <p:nvPr/>
          </p:nvSpPr>
          <p:spPr bwMode="auto">
            <a:xfrm>
              <a:off x="4201" y="1237"/>
              <a:ext cx="474" cy="109"/>
            </a:xfrm>
            <a:custGeom>
              <a:avLst/>
              <a:gdLst>
                <a:gd name="T0" fmla="*/ 1947 w 405"/>
                <a:gd name="T1" fmla="*/ 159 h 96"/>
                <a:gd name="T2" fmla="*/ 1406 w 405"/>
                <a:gd name="T3" fmla="*/ 77 h 96"/>
                <a:gd name="T4" fmla="*/ 950 w 405"/>
                <a:gd name="T5" fmla="*/ 26 h 96"/>
                <a:gd name="T6" fmla="*/ 772 w 405"/>
                <a:gd name="T7" fmla="*/ 0 h 96"/>
                <a:gd name="T8" fmla="*/ 318 w 405"/>
                <a:gd name="T9" fmla="*/ 0 h 96"/>
                <a:gd name="T10" fmla="*/ 144 w 405"/>
                <a:gd name="T11" fmla="*/ 0 h 96"/>
                <a:gd name="T12" fmla="*/ 0 w 405"/>
                <a:gd name="T13" fmla="*/ 77 h 96"/>
                <a:gd name="T14" fmla="*/ 0 w 405"/>
                <a:gd name="T15" fmla="*/ 259 h 96"/>
                <a:gd name="T16" fmla="*/ 56 w 405"/>
                <a:gd name="T17" fmla="*/ 343 h 96"/>
                <a:gd name="T18" fmla="*/ 287 w 405"/>
                <a:gd name="T19" fmla="*/ 343 h 96"/>
                <a:gd name="T20" fmla="*/ 746 w 405"/>
                <a:gd name="T21" fmla="*/ 343 h 96"/>
                <a:gd name="T22" fmla="*/ 1207 w 405"/>
                <a:gd name="T23" fmla="*/ 259 h 96"/>
                <a:gd name="T24" fmla="*/ 1207 w 405"/>
                <a:gd name="T25" fmla="*/ 259 h 96"/>
                <a:gd name="T26" fmla="*/ 1495 w 405"/>
                <a:gd name="T27" fmla="*/ 287 h 96"/>
                <a:gd name="T28" fmla="*/ 1607 w 405"/>
                <a:gd name="T29" fmla="*/ 343 h 96"/>
                <a:gd name="T30" fmla="*/ 1947 w 405"/>
                <a:gd name="T31" fmla="*/ 159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5" h="96">
                  <a:moveTo>
                    <a:pt x="404" y="44"/>
                  </a:moveTo>
                  <a:lnTo>
                    <a:pt x="291" y="22"/>
                  </a:lnTo>
                  <a:lnTo>
                    <a:pt x="197" y="8"/>
                  </a:lnTo>
                  <a:lnTo>
                    <a:pt x="161" y="0"/>
                  </a:lnTo>
                  <a:lnTo>
                    <a:pt x="66" y="0"/>
                  </a:lnTo>
                  <a:lnTo>
                    <a:pt x="30" y="0"/>
                  </a:lnTo>
                  <a:lnTo>
                    <a:pt x="0" y="22"/>
                  </a:lnTo>
                  <a:lnTo>
                    <a:pt x="0" y="73"/>
                  </a:lnTo>
                  <a:lnTo>
                    <a:pt x="12" y="95"/>
                  </a:lnTo>
                  <a:lnTo>
                    <a:pt x="60" y="95"/>
                  </a:lnTo>
                  <a:lnTo>
                    <a:pt x="155" y="95"/>
                  </a:lnTo>
                  <a:lnTo>
                    <a:pt x="250" y="73"/>
                  </a:lnTo>
                  <a:lnTo>
                    <a:pt x="309" y="81"/>
                  </a:lnTo>
                  <a:lnTo>
                    <a:pt x="333" y="95"/>
                  </a:lnTo>
                  <a:lnTo>
                    <a:pt x="404"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5" name="Freeform 160"/>
            <p:cNvSpPr>
              <a:spLocks/>
            </p:cNvSpPr>
            <p:nvPr/>
          </p:nvSpPr>
          <p:spPr bwMode="auto">
            <a:xfrm>
              <a:off x="4205" y="1344"/>
              <a:ext cx="194" cy="133"/>
            </a:xfrm>
            <a:custGeom>
              <a:avLst/>
              <a:gdLst>
                <a:gd name="T0" fmla="*/ 787 w 166"/>
                <a:gd name="T1" fmla="*/ 0 h 118"/>
                <a:gd name="T2" fmla="*/ 300 w 166"/>
                <a:gd name="T3" fmla="*/ 0 h 118"/>
                <a:gd name="T4" fmla="*/ 56 w 166"/>
                <a:gd name="T5" fmla="*/ 18 h 118"/>
                <a:gd name="T6" fmla="*/ 0 w 166"/>
                <a:gd name="T7" fmla="*/ 87 h 118"/>
                <a:gd name="T8" fmla="*/ 120 w 166"/>
                <a:gd name="T9" fmla="*/ 271 h 118"/>
                <a:gd name="T10" fmla="*/ 363 w 166"/>
                <a:gd name="T11" fmla="*/ 388 h 118"/>
                <a:gd name="T12" fmla="*/ 554 w 166"/>
                <a:gd name="T13" fmla="*/ 342 h 118"/>
                <a:gd name="T14" fmla="*/ 722 w 166"/>
                <a:gd name="T15" fmla="*/ 271 h 118"/>
                <a:gd name="T16" fmla="*/ 722 w 166"/>
                <a:gd name="T17" fmla="*/ 271 h 118"/>
                <a:gd name="T18" fmla="*/ 787 w 166"/>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118">
                  <a:moveTo>
                    <a:pt x="165" y="0"/>
                  </a:moveTo>
                  <a:lnTo>
                    <a:pt x="63" y="0"/>
                  </a:lnTo>
                  <a:lnTo>
                    <a:pt x="12" y="5"/>
                  </a:lnTo>
                  <a:lnTo>
                    <a:pt x="0" y="26"/>
                  </a:lnTo>
                  <a:lnTo>
                    <a:pt x="25" y="82"/>
                  </a:lnTo>
                  <a:lnTo>
                    <a:pt x="76" y="117"/>
                  </a:lnTo>
                  <a:lnTo>
                    <a:pt x="116" y="103"/>
                  </a:lnTo>
                  <a:lnTo>
                    <a:pt x="152" y="82"/>
                  </a:lnTo>
                  <a:lnTo>
                    <a:pt x="165"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6" name="Freeform 161"/>
            <p:cNvSpPr>
              <a:spLocks/>
            </p:cNvSpPr>
            <p:nvPr/>
          </p:nvSpPr>
          <p:spPr bwMode="auto">
            <a:xfrm>
              <a:off x="3848" y="1271"/>
              <a:ext cx="312" cy="272"/>
            </a:xfrm>
            <a:custGeom>
              <a:avLst/>
              <a:gdLst>
                <a:gd name="T0" fmla="*/ 1011 w 267"/>
                <a:gd name="T1" fmla="*/ 147 h 241"/>
                <a:gd name="T2" fmla="*/ 703 w 267"/>
                <a:gd name="T3" fmla="*/ 70 h 241"/>
                <a:gd name="T4" fmla="*/ 390 w 267"/>
                <a:gd name="T5" fmla="*/ 0 h 241"/>
                <a:gd name="T6" fmla="*/ 108 w 267"/>
                <a:gd name="T7" fmla="*/ 0 h 241"/>
                <a:gd name="T8" fmla="*/ 25 w 267"/>
                <a:gd name="T9" fmla="*/ 23 h 241"/>
                <a:gd name="T10" fmla="*/ 0 w 267"/>
                <a:gd name="T11" fmla="*/ 147 h 241"/>
                <a:gd name="T12" fmla="*/ 0 w 267"/>
                <a:gd name="T13" fmla="*/ 269 h 241"/>
                <a:gd name="T14" fmla="*/ 55 w 267"/>
                <a:gd name="T15" fmla="*/ 367 h 241"/>
                <a:gd name="T16" fmla="*/ 92 w 267"/>
                <a:gd name="T17" fmla="*/ 526 h 241"/>
                <a:gd name="T18" fmla="*/ 160 w 267"/>
                <a:gd name="T19" fmla="*/ 623 h 241"/>
                <a:gd name="T20" fmla="*/ 284 w 267"/>
                <a:gd name="T21" fmla="*/ 631 h 241"/>
                <a:gd name="T22" fmla="*/ 366 w 267"/>
                <a:gd name="T23" fmla="*/ 656 h 241"/>
                <a:gd name="T24" fmla="*/ 532 w 267"/>
                <a:gd name="T25" fmla="*/ 756 h 241"/>
                <a:gd name="T26" fmla="*/ 865 w 267"/>
                <a:gd name="T27" fmla="*/ 793 h 241"/>
                <a:gd name="T28" fmla="*/ 1039 w 267"/>
                <a:gd name="T29" fmla="*/ 804 h 241"/>
                <a:gd name="T30" fmla="*/ 1259 w 267"/>
                <a:gd name="T31" fmla="*/ 656 h 241"/>
                <a:gd name="T32" fmla="*/ 1213 w 267"/>
                <a:gd name="T33" fmla="*/ 679 h 241"/>
                <a:gd name="T34" fmla="*/ 1213 w 267"/>
                <a:gd name="T35" fmla="*/ 679 h 241"/>
                <a:gd name="T36" fmla="*/ 1011 w 267"/>
                <a:gd name="T37" fmla="*/ 147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1">
                  <a:moveTo>
                    <a:pt x="213" y="44"/>
                  </a:moveTo>
                  <a:lnTo>
                    <a:pt x="148" y="21"/>
                  </a:lnTo>
                  <a:lnTo>
                    <a:pt x="83" y="0"/>
                  </a:lnTo>
                  <a:lnTo>
                    <a:pt x="23" y="0"/>
                  </a:lnTo>
                  <a:lnTo>
                    <a:pt x="5" y="7"/>
                  </a:lnTo>
                  <a:lnTo>
                    <a:pt x="0" y="44"/>
                  </a:lnTo>
                  <a:lnTo>
                    <a:pt x="0" y="80"/>
                  </a:lnTo>
                  <a:lnTo>
                    <a:pt x="11" y="109"/>
                  </a:lnTo>
                  <a:lnTo>
                    <a:pt x="20" y="156"/>
                  </a:lnTo>
                  <a:lnTo>
                    <a:pt x="33" y="186"/>
                  </a:lnTo>
                  <a:lnTo>
                    <a:pt x="59" y="189"/>
                  </a:lnTo>
                  <a:lnTo>
                    <a:pt x="77" y="196"/>
                  </a:lnTo>
                  <a:lnTo>
                    <a:pt x="112" y="225"/>
                  </a:lnTo>
                  <a:lnTo>
                    <a:pt x="182" y="237"/>
                  </a:lnTo>
                  <a:lnTo>
                    <a:pt x="219" y="240"/>
                  </a:lnTo>
                  <a:lnTo>
                    <a:pt x="266" y="196"/>
                  </a:lnTo>
                  <a:lnTo>
                    <a:pt x="255" y="203"/>
                  </a:lnTo>
                  <a:lnTo>
                    <a:pt x="213" y="4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7" name="Freeform 162"/>
            <p:cNvSpPr>
              <a:spLocks/>
            </p:cNvSpPr>
            <p:nvPr/>
          </p:nvSpPr>
          <p:spPr bwMode="auto">
            <a:xfrm>
              <a:off x="3305" y="1533"/>
              <a:ext cx="606" cy="429"/>
            </a:xfrm>
            <a:custGeom>
              <a:avLst/>
              <a:gdLst>
                <a:gd name="T0" fmla="*/ 2113 w 518"/>
                <a:gd name="T1" fmla="*/ 26 h 380"/>
                <a:gd name="T2" fmla="*/ 1830 w 518"/>
                <a:gd name="T3" fmla="*/ 76 h 380"/>
                <a:gd name="T4" fmla="*/ 1648 w 518"/>
                <a:gd name="T5" fmla="*/ 178 h 380"/>
                <a:gd name="T6" fmla="*/ 1449 w 518"/>
                <a:gd name="T7" fmla="*/ 253 h 380"/>
                <a:gd name="T8" fmla="*/ 1194 w 518"/>
                <a:gd name="T9" fmla="*/ 294 h 380"/>
                <a:gd name="T10" fmla="*/ 993 w 518"/>
                <a:gd name="T11" fmla="*/ 343 h 380"/>
                <a:gd name="T12" fmla="*/ 739 w 518"/>
                <a:gd name="T13" fmla="*/ 445 h 380"/>
                <a:gd name="T14" fmla="*/ 572 w 518"/>
                <a:gd name="T15" fmla="*/ 593 h 380"/>
                <a:gd name="T16" fmla="*/ 427 w 518"/>
                <a:gd name="T17" fmla="*/ 882 h 380"/>
                <a:gd name="T18" fmla="*/ 369 w 518"/>
                <a:gd name="T19" fmla="*/ 933 h 380"/>
                <a:gd name="T20" fmla="*/ 168 w 518"/>
                <a:gd name="T21" fmla="*/ 1008 h 380"/>
                <a:gd name="T22" fmla="*/ 0 w 518"/>
                <a:gd name="T23" fmla="*/ 1176 h 380"/>
                <a:gd name="T24" fmla="*/ 144 w 518"/>
                <a:gd name="T25" fmla="*/ 1250 h 380"/>
                <a:gd name="T26" fmla="*/ 482 w 518"/>
                <a:gd name="T27" fmla="*/ 1272 h 380"/>
                <a:gd name="T28" fmla="*/ 629 w 518"/>
                <a:gd name="T29" fmla="*/ 1105 h 380"/>
                <a:gd name="T30" fmla="*/ 1026 w 518"/>
                <a:gd name="T31" fmla="*/ 882 h 380"/>
                <a:gd name="T32" fmla="*/ 1162 w 518"/>
                <a:gd name="T33" fmla="*/ 834 h 380"/>
                <a:gd name="T34" fmla="*/ 1397 w 518"/>
                <a:gd name="T35" fmla="*/ 738 h 380"/>
                <a:gd name="T36" fmla="*/ 1676 w 518"/>
                <a:gd name="T37" fmla="*/ 659 h 380"/>
                <a:gd name="T38" fmla="*/ 2142 w 518"/>
                <a:gd name="T39" fmla="*/ 640 h 380"/>
                <a:gd name="T40" fmla="*/ 2280 w 518"/>
                <a:gd name="T41" fmla="*/ 782 h 380"/>
                <a:gd name="T42" fmla="*/ 2369 w 518"/>
                <a:gd name="T43" fmla="*/ 689 h 380"/>
                <a:gd name="T44" fmla="*/ 2486 w 518"/>
                <a:gd name="T45" fmla="*/ 541 h 380"/>
                <a:gd name="T46" fmla="*/ 2486 w 518"/>
                <a:gd name="T47" fmla="*/ 415 h 380"/>
                <a:gd name="T48" fmla="*/ 2486 w 518"/>
                <a:gd name="T49" fmla="*/ 225 h 380"/>
                <a:gd name="T50" fmla="*/ 2486 w 518"/>
                <a:gd name="T51" fmla="*/ 125 h 380"/>
                <a:gd name="T52" fmla="*/ 2253 w 518"/>
                <a:gd name="T53" fmla="*/ 0 h 380"/>
                <a:gd name="T54" fmla="*/ 2169 w 518"/>
                <a:gd name="T55" fmla="*/ 0 h 380"/>
                <a:gd name="T56" fmla="*/ 2113 w 518"/>
                <a:gd name="T57" fmla="*/ 26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8" h="380">
                  <a:moveTo>
                    <a:pt x="440" y="8"/>
                  </a:moveTo>
                  <a:lnTo>
                    <a:pt x="380" y="22"/>
                  </a:lnTo>
                  <a:lnTo>
                    <a:pt x="344" y="52"/>
                  </a:lnTo>
                  <a:lnTo>
                    <a:pt x="303" y="74"/>
                  </a:lnTo>
                  <a:lnTo>
                    <a:pt x="249" y="88"/>
                  </a:lnTo>
                  <a:lnTo>
                    <a:pt x="208" y="102"/>
                  </a:lnTo>
                  <a:lnTo>
                    <a:pt x="154" y="132"/>
                  </a:lnTo>
                  <a:lnTo>
                    <a:pt x="119" y="175"/>
                  </a:lnTo>
                  <a:lnTo>
                    <a:pt x="89" y="262"/>
                  </a:lnTo>
                  <a:lnTo>
                    <a:pt x="77" y="277"/>
                  </a:lnTo>
                  <a:lnTo>
                    <a:pt x="35" y="299"/>
                  </a:lnTo>
                  <a:lnTo>
                    <a:pt x="0" y="350"/>
                  </a:lnTo>
                  <a:lnTo>
                    <a:pt x="30" y="372"/>
                  </a:lnTo>
                  <a:lnTo>
                    <a:pt x="101" y="379"/>
                  </a:lnTo>
                  <a:lnTo>
                    <a:pt x="131" y="328"/>
                  </a:lnTo>
                  <a:lnTo>
                    <a:pt x="214" y="262"/>
                  </a:lnTo>
                  <a:lnTo>
                    <a:pt x="243" y="248"/>
                  </a:lnTo>
                  <a:lnTo>
                    <a:pt x="291" y="219"/>
                  </a:lnTo>
                  <a:lnTo>
                    <a:pt x="350" y="197"/>
                  </a:lnTo>
                  <a:lnTo>
                    <a:pt x="446" y="190"/>
                  </a:lnTo>
                  <a:lnTo>
                    <a:pt x="475" y="233"/>
                  </a:lnTo>
                  <a:lnTo>
                    <a:pt x="493" y="204"/>
                  </a:lnTo>
                  <a:lnTo>
                    <a:pt x="517" y="161"/>
                  </a:lnTo>
                  <a:lnTo>
                    <a:pt x="517" y="124"/>
                  </a:lnTo>
                  <a:lnTo>
                    <a:pt x="517" y="66"/>
                  </a:lnTo>
                  <a:lnTo>
                    <a:pt x="517" y="37"/>
                  </a:lnTo>
                  <a:lnTo>
                    <a:pt x="469" y="0"/>
                  </a:lnTo>
                  <a:lnTo>
                    <a:pt x="451" y="0"/>
                  </a:lnTo>
                  <a:lnTo>
                    <a:pt x="440" y="8"/>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8" name="Freeform 163"/>
            <p:cNvSpPr>
              <a:spLocks/>
            </p:cNvSpPr>
            <p:nvPr/>
          </p:nvSpPr>
          <p:spPr bwMode="auto">
            <a:xfrm>
              <a:off x="3638" y="1303"/>
              <a:ext cx="183" cy="248"/>
            </a:xfrm>
            <a:custGeom>
              <a:avLst/>
              <a:gdLst>
                <a:gd name="T0" fmla="*/ 766 w 156"/>
                <a:gd name="T1" fmla="*/ 630 h 220"/>
                <a:gd name="T2" fmla="*/ 650 w 156"/>
                <a:gd name="T3" fmla="*/ 600 h 220"/>
                <a:gd name="T4" fmla="*/ 650 w 156"/>
                <a:gd name="T5" fmla="*/ 388 h 220"/>
                <a:gd name="T6" fmla="*/ 530 w 156"/>
                <a:gd name="T7" fmla="*/ 124 h 220"/>
                <a:gd name="T8" fmla="*/ 233 w 156"/>
                <a:gd name="T9" fmla="*/ 0 h 220"/>
                <a:gd name="T10" fmla="*/ 57 w 156"/>
                <a:gd name="T11" fmla="*/ 0 h 220"/>
                <a:gd name="T12" fmla="*/ 0 w 156"/>
                <a:gd name="T13" fmla="*/ 77 h 220"/>
                <a:gd name="T14" fmla="*/ 57 w 156"/>
                <a:gd name="T15" fmla="*/ 243 h 220"/>
                <a:gd name="T16" fmla="*/ 233 w 156"/>
                <a:gd name="T17" fmla="*/ 367 h 220"/>
                <a:gd name="T18" fmla="*/ 318 w 156"/>
                <a:gd name="T19" fmla="*/ 556 h 220"/>
                <a:gd name="T20" fmla="*/ 348 w 156"/>
                <a:gd name="T21" fmla="*/ 701 h 220"/>
                <a:gd name="T22" fmla="*/ 348 w 156"/>
                <a:gd name="T23" fmla="*/ 725 h 220"/>
                <a:gd name="T24" fmla="*/ 560 w 156"/>
                <a:gd name="T25" fmla="*/ 725 h 220"/>
                <a:gd name="T26" fmla="*/ 766 w 156"/>
                <a:gd name="T27" fmla="*/ 63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6" h="220">
                  <a:moveTo>
                    <a:pt x="155" y="190"/>
                  </a:moveTo>
                  <a:lnTo>
                    <a:pt x="131" y="182"/>
                  </a:lnTo>
                  <a:lnTo>
                    <a:pt x="131" y="117"/>
                  </a:lnTo>
                  <a:lnTo>
                    <a:pt x="107" y="37"/>
                  </a:lnTo>
                  <a:lnTo>
                    <a:pt x="48" y="0"/>
                  </a:lnTo>
                  <a:lnTo>
                    <a:pt x="12" y="0"/>
                  </a:lnTo>
                  <a:lnTo>
                    <a:pt x="0" y="23"/>
                  </a:lnTo>
                  <a:lnTo>
                    <a:pt x="12" y="74"/>
                  </a:lnTo>
                  <a:lnTo>
                    <a:pt x="48" y="110"/>
                  </a:lnTo>
                  <a:lnTo>
                    <a:pt x="65" y="168"/>
                  </a:lnTo>
                  <a:lnTo>
                    <a:pt x="71" y="212"/>
                  </a:lnTo>
                  <a:lnTo>
                    <a:pt x="71" y="219"/>
                  </a:lnTo>
                  <a:lnTo>
                    <a:pt x="113" y="219"/>
                  </a:lnTo>
                  <a:lnTo>
                    <a:pt x="155" y="19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29" name="Freeform 164"/>
            <p:cNvSpPr>
              <a:spLocks/>
            </p:cNvSpPr>
            <p:nvPr/>
          </p:nvSpPr>
          <p:spPr bwMode="auto">
            <a:xfrm>
              <a:off x="3145" y="1402"/>
              <a:ext cx="502" cy="428"/>
            </a:xfrm>
            <a:custGeom>
              <a:avLst/>
              <a:gdLst>
                <a:gd name="T0" fmla="*/ 1204 w 429"/>
                <a:gd name="T1" fmla="*/ 47 h 379"/>
                <a:gd name="T2" fmla="*/ 996 w 429"/>
                <a:gd name="T3" fmla="*/ 0 h 379"/>
                <a:gd name="T4" fmla="*/ 802 w 429"/>
                <a:gd name="T5" fmla="*/ 23 h 379"/>
                <a:gd name="T6" fmla="*/ 718 w 429"/>
                <a:gd name="T7" fmla="*/ 246 h 379"/>
                <a:gd name="T8" fmla="*/ 718 w 429"/>
                <a:gd name="T9" fmla="*/ 392 h 379"/>
                <a:gd name="T10" fmla="*/ 745 w 429"/>
                <a:gd name="T11" fmla="*/ 491 h 379"/>
                <a:gd name="T12" fmla="*/ 630 w 429"/>
                <a:gd name="T13" fmla="*/ 593 h 379"/>
                <a:gd name="T14" fmla="*/ 427 w 429"/>
                <a:gd name="T15" fmla="*/ 593 h 379"/>
                <a:gd name="T16" fmla="*/ 371 w 429"/>
                <a:gd name="T17" fmla="*/ 593 h 379"/>
                <a:gd name="T18" fmla="*/ 343 w 429"/>
                <a:gd name="T19" fmla="*/ 593 h 379"/>
                <a:gd name="T20" fmla="*/ 144 w 429"/>
                <a:gd name="T21" fmla="*/ 641 h 379"/>
                <a:gd name="T22" fmla="*/ 29 w 429"/>
                <a:gd name="T23" fmla="*/ 761 h 379"/>
                <a:gd name="T24" fmla="*/ 0 w 429"/>
                <a:gd name="T25" fmla="*/ 906 h 379"/>
                <a:gd name="T26" fmla="*/ 56 w 429"/>
                <a:gd name="T27" fmla="*/ 1106 h 379"/>
                <a:gd name="T28" fmla="*/ 262 w 429"/>
                <a:gd name="T29" fmla="*/ 1178 h 379"/>
                <a:gd name="T30" fmla="*/ 312 w 429"/>
                <a:gd name="T31" fmla="*/ 1250 h 379"/>
                <a:gd name="T32" fmla="*/ 371 w 429"/>
                <a:gd name="T33" fmla="*/ 1273 h 379"/>
                <a:gd name="T34" fmla="*/ 827 w 429"/>
                <a:gd name="T35" fmla="*/ 1008 h 379"/>
                <a:gd name="T36" fmla="*/ 915 w 429"/>
                <a:gd name="T37" fmla="*/ 906 h 379"/>
                <a:gd name="T38" fmla="*/ 1029 w 429"/>
                <a:gd name="T39" fmla="*/ 761 h 379"/>
                <a:gd name="T40" fmla="*/ 1204 w 429"/>
                <a:gd name="T41" fmla="*/ 614 h 379"/>
                <a:gd name="T42" fmla="*/ 1490 w 429"/>
                <a:gd name="T43" fmla="*/ 568 h 379"/>
                <a:gd name="T44" fmla="*/ 1635 w 429"/>
                <a:gd name="T45" fmla="*/ 514 h 379"/>
                <a:gd name="T46" fmla="*/ 1918 w 429"/>
                <a:gd name="T47" fmla="*/ 416 h 379"/>
                <a:gd name="T48" fmla="*/ 2003 w 429"/>
                <a:gd name="T49" fmla="*/ 367 h 379"/>
                <a:gd name="T50" fmla="*/ 2062 w 429"/>
                <a:gd name="T51" fmla="*/ 318 h 379"/>
                <a:gd name="T52" fmla="*/ 1942 w 429"/>
                <a:gd name="T53" fmla="*/ 218 h 379"/>
                <a:gd name="T54" fmla="*/ 1942 w 429"/>
                <a:gd name="T55" fmla="*/ 218 h 379"/>
                <a:gd name="T56" fmla="*/ 1204 w 429"/>
                <a:gd name="T57" fmla="*/ 47 h 3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9" h="379">
                  <a:moveTo>
                    <a:pt x="250" y="14"/>
                  </a:moveTo>
                  <a:lnTo>
                    <a:pt x="208" y="0"/>
                  </a:lnTo>
                  <a:lnTo>
                    <a:pt x="167" y="7"/>
                  </a:lnTo>
                  <a:lnTo>
                    <a:pt x="149" y="73"/>
                  </a:lnTo>
                  <a:lnTo>
                    <a:pt x="149" y="116"/>
                  </a:lnTo>
                  <a:lnTo>
                    <a:pt x="155" y="145"/>
                  </a:lnTo>
                  <a:lnTo>
                    <a:pt x="131" y="175"/>
                  </a:lnTo>
                  <a:lnTo>
                    <a:pt x="89" y="175"/>
                  </a:lnTo>
                  <a:lnTo>
                    <a:pt x="77" y="175"/>
                  </a:lnTo>
                  <a:lnTo>
                    <a:pt x="71" y="175"/>
                  </a:lnTo>
                  <a:lnTo>
                    <a:pt x="30" y="190"/>
                  </a:lnTo>
                  <a:lnTo>
                    <a:pt x="6" y="226"/>
                  </a:lnTo>
                  <a:lnTo>
                    <a:pt x="0" y="269"/>
                  </a:lnTo>
                  <a:lnTo>
                    <a:pt x="12" y="328"/>
                  </a:lnTo>
                  <a:lnTo>
                    <a:pt x="54" y="349"/>
                  </a:lnTo>
                  <a:lnTo>
                    <a:pt x="65" y="371"/>
                  </a:lnTo>
                  <a:lnTo>
                    <a:pt x="77" y="378"/>
                  </a:lnTo>
                  <a:lnTo>
                    <a:pt x="172" y="298"/>
                  </a:lnTo>
                  <a:lnTo>
                    <a:pt x="190" y="269"/>
                  </a:lnTo>
                  <a:lnTo>
                    <a:pt x="214" y="226"/>
                  </a:lnTo>
                  <a:lnTo>
                    <a:pt x="250" y="182"/>
                  </a:lnTo>
                  <a:lnTo>
                    <a:pt x="309" y="168"/>
                  </a:lnTo>
                  <a:lnTo>
                    <a:pt x="339" y="153"/>
                  </a:lnTo>
                  <a:lnTo>
                    <a:pt x="398" y="124"/>
                  </a:lnTo>
                  <a:lnTo>
                    <a:pt x="416" y="109"/>
                  </a:lnTo>
                  <a:lnTo>
                    <a:pt x="428" y="94"/>
                  </a:lnTo>
                  <a:lnTo>
                    <a:pt x="404" y="65"/>
                  </a:lnTo>
                  <a:lnTo>
                    <a:pt x="250" y="1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0" name="Freeform 165"/>
            <p:cNvSpPr>
              <a:spLocks/>
            </p:cNvSpPr>
            <p:nvPr/>
          </p:nvSpPr>
          <p:spPr bwMode="auto">
            <a:xfrm>
              <a:off x="3534" y="1303"/>
              <a:ext cx="113" cy="150"/>
            </a:xfrm>
            <a:custGeom>
              <a:avLst/>
              <a:gdLst>
                <a:gd name="T0" fmla="*/ 334 w 96"/>
                <a:gd name="T1" fmla="*/ 0 h 133"/>
                <a:gd name="T2" fmla="*/ 151 w 96"/>
                <a:gd name="T3" fmla="*/ 48 h 133"/>
                <a:gd name="T4" fmla="*/ 58 w 96"/>
                <a:gd name="T5" fmla="*/ 177 h 133"/>
                <a:gd name="T6" fmla="*/ 0 w 96"/>
                <a:gd name="T7" fmla="*/ 368 h 133"/>
                <a:gd name="T8" fmla="*/ 122 w 96"/>
                <a:gd name="T9" fmla="*/ 415 h 133"/>
                <a:gd name="T10" fmla="*/ 213 w 96"/>
                <a:gd name="T11" fmla="*/ 439 h 133"/>
                <a:gd name="T12" fmla="*/ 334 w 96"/>
                <a:gd name="T13" fmla="*/ 439 h 133"/>
                <a:gd name="T14" fmla="*/ 393 w 96"/>
                <a:gd name="T15" fmla="*/ 368 h 133"/>
                <a:gd name="T16" fmla="*/ 485 w 96"/>
                <a:gd name="T17" fmla="*/ 316 h 133"/>
                <a:gd name="T18" fmla="*/ 485 w 96"/>
                <a:gd name="T19" fmla="*/ 246 h 133"/>
                <a:gd name="T20" fmla="*/ 334 w 96"/>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33">
                  <a:moveTo>
                    <a:pt x="65" y="0"/>
                  </a:moveTo>
                  <a:lnTo>
                    <a:pt x="30" y="15"/>
                  </a:lnTo>
                  <a:lnTo>
                    <a:pt x="12" y="52"/>
                  </a:lnTo>
                  <a:lnTo>
                    <a:pt x="0" y="110"/>
                  </a:lnTo>
                  <a:lnTo>
                    <a:pt x="24" y="124"/>
                  </a:lnTo>
                  <a:lnTo>
                    <a:pt x="42" y="132"/>
                  </a:lnTo>
                  <a:lnTo>
                    <a:pt x="65" y="132"/>
                  </a:lnTo>
                  <a:lnTo>
                    <a:pt x="77" y="110"/>
                  </a:lnTo>
                  <a:lnTo>
                    <a:pt x="95" y="95"/>
                  </a:lnTo>
                  <a:lnTo>
                    <a:pt x="95" y="74"/>
                  </a:lnTo>
                  <a:lnTo>
                    <a:pt x="65" y="0"/>
                  </a:lnTo>
                </a:path>
              </a:pathLst>
            </a:custGeom>
            <a:solidFill>
              <a:srgbClr val="FFFFFF">
                <a:alpha val="50195"/>
              </a:srgbClr>
            </a:soli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1" name="Freeform 166"/>
            <p:cNvSpPr>
              <a:spLocks/>
            </p:cNvSpPr>
            <p:nvPr/>
          </p:nvSpPr>
          <p:spPr bwMode="auto">
            <a:xfrm>
              <a:off x="3456" y="1936"/>
              <a:ext cx="143" cy="165"/>
            </a:xfrm>
            <a:custGeom>
              <a:avLst/>
              <a:gdLst>
                <a:gd name="T0" fmla="*/ 409 w 122"/>
                <a:gd name="T1" fmla="*/ 492 h 146"/>
                <a:gd name="T2" fmla="*/ 592 w 122"/>
                <a:gd name="T3" fmla="*/ 323 h 146"/>
                <a:gd name="T4" fmla="*/ 493 w 122"/>
                <a:gd name="T5" fmla="*/ 150 h 146"/>
                <a:gd name="T6" fmla="*/ 359 w 122"/>
                <a:gd name="T7" fmla="*/ 0 h 146"/>
                <a:gd name="T8" fmla="*/ 287 w 122"/>
                <a:gd name="T9" fmla="*/ 114 h 146"/>
                <a:gd name="T10" fmla="*/ 121 w 122"/>
                <a:gd name="T11" fmla="*/ 199 h 146"/>
                <a:gd name="T12" fmla="*/ 0 w 122"/>
                <a:gd name="T13" fmla="*/ 341 h 146"/>
                <a:gd name="T14" fmla="*/ 190 w 122"/>
                <a:gd name="T15" fmla="*/ 411 h 146"/>
                <a:gd name="T16" fmla="*/ 502 w 122"/>
                <a:gd name="T17" fmla="*/ 492 h 146"/>
                <a:gd name="T18" fmla="*/ 314 w 122"/>
                <a:gd name="T19" fmla="*/ 478 h 146"/>
                <a:gd name="T20" fmla="*/ 409 w 122"/>
                <a:gd name="T21" fmla="*/ 492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2" h="146">
                  <a:moveTo>
                    <a:pt x="84" y="145"/>
                  </a:moveTo>
                  <a:lnTo>
                    <a:pt x="121" y="95"/>
                  </a:lnTo>
                  <a:lnTo>
                    <a:pt x="101" y="44"/>
                  </a:lnTo>
                  <a:lnTo>
                    <a:pt x="73" y="0"/>
                  </a:lnTo>
                  <a:lnTo>
                    <a:pt x="59" y="34"/>
                  </a:lnTo>
                  <a:lnTo>
                    <a:pt x="25" y="58"/>
                  </a:lnTo>
                  <a:lnTo>
                    <a:pt x="0" y="100"/>
                  </a:lnTo>
                  <a:lnTo>
                    <a:pt x="38" y="120"/>
                  </a:lnTo>
                  <a:lnTo>
                    <a:pt x="102" y="145"/>
                  </a:lnTo>
                  <a:lnTo>
                    <a:pt x="64" y="141"/>
                  </a:lnTo>
                  <a:lnTo>
                    <a:pt x="84" y="145"/>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2" name="Freeform 167"/>
            <p:cNvSpPr>
              <a:spLocks/>
            </p:cNvSpPr>
            <p:nvPr/>
          </p:nvSpPr>
          <p:spPr bwMode="auto">
            <a:xfrm>
              <a:off x="3333" y="2026"/>
              <a:ext cx="446" cy="568"/>
            </a:xfrm>
            <a:custGeom>
              <a:avLst/>
              <a:gdLst>
                <a:gd name="T0" fmla="*/ 403 w 381"/>
                <a:gd name="T1" fmla="*/ 0 h 503"/>
                <a:gd name="T2" fmla="*/ 142 w 381"/>
                <a:gd name="T3" fmla="*/ 76 h 503"/>
                <a:gd name="T4" fmla="*/ 0 w 381"/>
                <a:gd name="T5" fmla="*/ 171 h 503"/>
                <a:gd name="T6" fmla="*/ 142 w 381"/>
                <a:gd name="T7" fmla="*/ 394 h 503"/>
                <a:gd name="T8" fmla="*/ 55 w 381"/>
                <a:gd name="T9" fmla="*/ 467 h 503"/>
                <a:gd name="T10" fmla="*/ 284 w 381"/>
                <a:gd name="T11" fmla="*/ 568 h 503"/>
                <a:gd name="T12" fmla="*/ 488 w 381"/>
                <a:gd name="T13" fmla="*/ 689 h 503"/>
                <a:gd name="T14" fmla="*/ 602 w 381"/>
                <a:gd name="T15" fmla="*/ 710 h 503"/>
                <a:gd name="T16" fmla="*/ 771 w 381"/>
                <a:gd name="T17" fmla="*/ 813 h 503"/>
                <a:gd name="T18" fmla="*/ 890 w 381"/>
                <a:gd name="T19" fmla="*/ 1106 h 503"/>
                <a:gd name="T20" fmla="*/ 890 w 381"/>
                <a:gd name="T21" fmla="*/ 1274 h 503"/>
                <a:gd name="T22" fmla="*/ 1057 w 381"/>
                <a:gd name="T23" fmla="*/ 1430 h 503"/>
                <a:gd name="T24" fmla="*/ 1172 w 381"/>
                <a:gd name="T25" fmla="*/ 1572 h 503"/>
                <a:gd name="T26" fmla="*/ 1288 w 381"/>
                <a:gd name="T27" fmla="*/ 1669 h 503"/>
                <a:gd name="T28" fmla="*/ 1606 w 381"/>
                <a:gd name="T29" fmla="*/ 1690 h 503"/>
                <a:gd name="T30" fmla="*/ 1663 w 381"/>
                <a:gd name="T31" fmla="*/ 1669 h 503"/>
                <a:gd name="T32" fmla="*/ 1780 w 381"/>
                <a:gd name="T33" fmla="*/ 1473 h 503"/>
                <a:gd name="T34" fmla="*/ 1839 w 381"/>
                <a:gd name="T35" fmla="*/ 1353 h 503"/>
                <a:gd name="T36" fmla="*/ 1638 w 381"/>
                <a:gd name="T37" fmla="*/ 1082 h 503"/>
                <a:gd name="T38" fmla="*/ 1495 w 381"/>
                <a:gd name="T39" fmla="*/ 882 h 503"/>
                <a:gd name="T40" fmla="*/ 1432 w 381"/>
                <a:gd name="T41" fmla="*/ 783 h 503"/>
                <a:gd name="T42" fmla="*/ 1113 w 381"/>
                <a:gd name="T43" fmla="*/ 514 h 503"/>
                <a:gd name="T44" fmla="*/ 970 w 381"/>
                <a:gd name="T45" fmla="*/ 367 h 503"/>
                <a:gd name="T46" fmla="*/ 915 w 381"/>
                <a:gd name="T47" fmla="*/ 294 h 503"/>
                <a:gd name="T48" fmla="*/ 915 w 381"/>
                <a:gd name="T49" fmla="*/ 246 h 503"/>
                <a:gd name="T50" fmla="*/ 403 w 381"/>
                <a:gd name="T51" fmla="*/ 0 h 5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1" h="503">
                  <a:moveTo>
                    <a:pt x="83" y="0"/>
                  </a:moveTo>
                  <a:lnTo>
                    <a:pt x="29" y="22"/>
                  </a:lnTo>
                  <a:lnTo>
                    <a:pt x="0" y="51"/>
                  </a:lnTo>
                  <a:lnTo>
                    <a:pt x="29" y="117"/>
                  </a:lnTo>
                  <a:lnTo>
                    <a:pt x="11" y="139"/>
                  </a:lnTo>
                  <a:lnTo>
                    <a:pt x="59" y="168"/>
                  </a:lnTo>
                  <a:lnTo>
                    <a:pt x="101" y="204"/>
                  </a:lnTo>
                  <a:lnTo>
                    <a:pt x="124" y="211"/>
                  </a:lnTo>
                  <a:lnTo>
                    <a:pt x="160" y="241"/>
                  </a:lnTo>
                  <a:lnTo>
                    <a:pt x="184" y="328"/>
                  </a:lnTo>
                  <a:lnTo>
                    <a:pt x="184" y="379"/>
                  </a:lnTo>
                  <a:lnTo>
                    <a:pt x="219" y="423"/>
                  </a:lnTo>
                  <a:lnTo>
                    <a:pt x="243" y="466"/>
                  </a:lnTo>
                  <a:lnTo>
                    <a:pt x="267" y="495"/>
                  </a:lnTo>
                  <a:lnTo>
                    <a:pt x="332" y="502"/>
                  </a:lnTo>
                  <a:lnTo>
                    <a:pt x="344" y="495"/>
                  </a:lnTo>
                  <a:lnTo>
                    <a:pt x="368" y="437"/>
                  </a:lnTo>
                  <a:lnTo>
                    <a:pt x="380" y="401"/>
                  </a:lnTo>
                  <a:lnTo>
                    <a:pt x="338" y="321"/>
                  </a:lnTo>
                  <a:lnTo>
                    <a:pt x="309" y="262"/>
                  </a:lnTo>
                  <a:lnTo>
                    <a:pt x="297" y="233"/>
                  </a:lnTo>
                  <a:lnTo>
                    <a:pt x="231" y="153"/>
                  </a:lnTo>
                  <a:lnTo>
                    <a:pt x="202" y="109"/>
                  </a:lnTo>
                  <a:lnTo>
                    <a:pt x="190" y="88"/>
                  </a:lnTo>
                  <a:lnTo>
                    <a:pt x="190" y="73"/>
                  </a:lnTo>
                  <a:lnTo>
                    <a:pt x="83" y="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3" name="Freeform 168"/>
            <p:cNvSpPr>
              <a:spLocks/>
            </p:cNvSpPr>
            <p:nvPr/>
          </p:nvSpPr>
          <p:spPr bwMode="auto">
            <a:xfrm>
              <a:off x="3436" y="2562"/>
              <a:ext cx="274" cy="261"/>
            </a:xfrm>
            <a:custGeom>
              <a:avLst/>
              <a:gdLst>
                <a:gd name="T0" fmla="*/ 924 w 234"/>
                <a:gd name="T1" fmla="*/ 331 h 231"/>
                <a:gd name="T2" fmla="*/ 88 w 234"/>
                <a:gd name="T3" fmla="*/ 0 h 231"/>
                <a:gd name="T4" fmla="*/ 88 w 234"/>
                <a:gd name="T5" fmla="*/ 23 h 231"/>
                <a:gd name="T6" fmla="*/ 0 w 234"/>
                <a:gd name="T7" fmla="*/ 466 h 231"/>
                <a:gd name="T8" fmla="*/ 130 w 234"/>
                <a:gd name="T9" fmla="*/ 540 h 231"/>
                <a:gd name="T10" fmla="*/ 388 w 234"/>
                <a:gd name="T11" fmla="*/ 658 h 231"/>
                <a:gd name="T12" fmla="*/ 737 w 234"/>
                <a:gd name="T13" fmla="*/ 711 h 231"/>
                <a:gd name="T14" fmla="*/ 863 w 234"/>
                <a:gd name="T15" fmla="*/ 743 h 231"/>
                <a:gd name="T16" fmla="*/ 1132 w 234"/>
                <a:gd name="T17" fmla="*/ 780 h 231"/>
                <a:gd name="T18" fmla="*/ 1124 w 234"/>
                <a:gd name="T19" fmla="*/ 711 h 231"/>
                <a:gd name="T20" fmla="*/ 924 w 234"/>
                <a:gd name="T21" fmla="*/ 33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4" h="231">
                  <a:moveTo>
                    <a:pt x="191" y="98"/>
                  </a:moveTo>
                  <a:lnTo>
                    <a:pt x="18" y="0"/>
                  </a:lnTo>
                  <a:lnTo>
                    <a:pt x="18" y="7"/>
                  </a:lnTo>
                  <a:lnTo>
                    <a:pt x="0" y="137"/>
                  </a:lnTo>
                  <a:lnTo>
                    <a:pt x="27" y="159"/>
                  </a:lnTo>
                  <a:lnTo>
                    <a:pt x="80" y="195"/>
                  </a:lnTo>
                  <a:lnTo>
                    <a:pt x="152" y="210"/>
                  </a:lnTo>
                  <a:lnTo>
                    <a:pt x="178" y="220"/>
                  </a:lnTo>
                  <a:lnTo>
                    <a:pt x="233" y="230"/>
                  </a:lnTo>
                  <a:lnTo>
                    <a:pt x="232" y="210"/>
                  </a:lnTo>
                  <a:lnTo>
                    <a:pt x="191" y="98"/>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4" name="Freeform 169"/>
            <p:cNvSpPr>
              <a:spLocks/>
            </p:cNvSpPr>
            <p:nvPr/>
          </p:nvSpPr>
          <p:spPr bwMode="auto">
            <a:xfrm>
              <a:off x="3090" y="1770"/>
              <a:ext cx="278" cy="397"/>
            </a:xfrm>
            <a:custGeom>
              <a:avLst/>
              <a:gdLst>
                <a:gd name="T0" fmla="*/ 1121 w 238"/>
                <a:gd name="T1" fmla="*/ 758 h 352"/>
                <a:gd name="T2" fmla="*/ 1012 w 238"/>
                <a:gd name="T3" fmla="*/ 616 h 352"/>
                <a:gd name="T4" fmla="*/ 813 w 238"/>
                <a:gd name="T5" fmla="*/ 514 h 352"/>
                <a:gd name="T6" fmla="*/ 674 w 238"/>
                <a:gd name="T7" fmla="*/ 468 h 352"/>
                <a:gd name="T8" fmla="*/ 595 w 238"/>
                <a:gd name="T9" fmla="*/ 369 h 352"/>
                <a:gd name="T10" fmla="*/ 623 w 238"/>
                <a:gd name="T11" fmla="*/ 102 h 352"/>
                <a:gd name="T12" fmla="*/ 224 w 238"/>
                <a:gd name="T13" fmla="*/ 0 h 352"/>
                <a:gd name="T14" fmla="*/ 117 w 238"/>
                <a:gd name="T15" fmla="*/ 29 h 352"/>
                <a:gd name="T16" fmla="*/ 29 w 238"/>
                <a:gd name="T17" fmla="*/ 102 h 352"/>
                <a:gd name="T18" fmla="*/ 0 w 238"/>
                <a:gd name="T19" fmla="*/ 294 h 352"/>
                <a:gd name="T20" fmla="*/ 29 w 238"/>
                <a:gd name="T21" fmla="*/ 391 h 352"/>
                <a:gd name="T22" fmla="*/ 117 w 238"/>
                <a:gd name="T23" fmla="*/ 489 h 352"/>
                <a:gd name="T24" fmla="*/ 246 w 238"/>
                <a:gd name="T25" fmla="*/ 561 h 352"/>
                <a:gd name="T26" fmla="*/ 533 w 238"/>
                <a:gd name="T27" fmla="*/ 659 h 352"/>
                <a:gd name="T28" fmla="*/ 561 w 238"/>
                <a:gd name="T29" fmla="*/ 709 h 352"/>
                <a:gd name="T30" fmla="*/ 674 w 238"/>
                <a:gd name="T31" fmla="*/ 855 h 352"/>
                <a:gd name="T32" fmla="*/ 923 w 238"/>
                <a:gd name="T33" fmla="*/ 1024 h 352"/>
                <a:gd name="T34" fmla="*/ 1012 w 238"/>
                <a:gd name="T35" fmla="*/ 1120 h 352"/>
                <a:gd name="T36" fmla="*/ 1121 w 238"/>
                <a:gd name="T37" fmla="*/ 1168 h 352"/>
                <a:gd name="T38" fmla="*/ 1121 w 238"/>
                <a:gd name="T39" fmla="*/ 758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352">
                  <a:moveTo>
                    <a:pt x="237" y="227"/>
                  </a:moveTo>
                  <a:lnTo>
                    <a:pt x="214" y="184"/>
                  </a:lnTo>
                  <a:lnTo>
                    <a:pt x="172" y="154"/>
                  </a:lnTo>
                  <a:lnTo>
                    <a:pt x="142" y="140"/>
                  </a:lnTo>
                  <a:lnTo>
                    <a:pt x="125" y="111"/>
                  </a:lnTo>
                  <a:lnTo>
                    <a:pt x="132" y="31"/>
                  </a:lnTo>
                  <a:lnTo>
                    <a:pt x="47" y="0"/>
                  </a:lnTo>
                  <a:lnTo>
                    <a:pt x="24" y="9"/>
                  </a:lnTo>
                  <a:lnTo>
                    <a:pt x="6" y="31"/>
                  </a:lnTo>
                  <a:lnTo>
                    <a:pt x="0" y="89"/>
                  </a:lnTo>
                  <a:lnTo>
                    <a:pt x="6" y="118"/>
                  </a:lnTo>
                  <a:lnTo>
                    <a:pt x="24" y="147"/>
                  </a:lnTo>
                  <a:lnTo>
                    <a:pt x="53" y="169"/>
                  </a:lnTo>
                  <a:lnTo>
                    <a:pt x="113" y="198"/>
                  </a:lnTo>
                  <a:lnTo>
                    <a:pt x="119" y="213"/>
                  </a:lnTo>
                  <a:lnTo>
                    <a:pt x="142" y="256"/>
                  </a:lnTo>
                  <a:lnTo>
                    <a:pt x="196" y="308"/>
                  </a:lnTo>
                  <a:lnTo>
                    <a:pt x="214" y="336"/>
                  </a:lnTo>
                  <a:lnTo>
                    <a:pt x="237" y="351"/>
                  </a:lnTo>
                  <a:lnTo>
                    <a:pt x="237" y="227"/>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5" name="Freeform 170"/>
            <p:cNvSpPr>
              <a:spLocks/>
            </p:cNvSpPr>
            <p:nvPr/>
          </p:nvSpPr>
          <p:spPr bwMode="auto">
            <a:xfrm>
              <a:off x="3221" y="2174"/>
              <a:ext cx="369" cy="445"/>
            </a:xfrm>
            <a:custGeom>
              <a:avLst/>
              <a:gdLst>
                <a:gd name="T0" fmla="*/ 1151 w 316"/>
                <a:gd name="T1" fmla="*/ 714 h 394"/>
                <a:gd name="T2" fmla="*/ 984 w 316"/>
                <a:gd name="T3" fmla="*/ 614 h 394"/>
                <a:gd name="T4" fmla="*/ 816 w 316"/>
                <a:gd name="T5" fmla="*/ 466 h 394"/>
                <a:gd name="T6" fmla="*/ 647 w 316"/>
                <a:gd name="T7" fmla="*/ 368 h 394"/>
                <a:gd name="T8" fmla="*/ 285 w 316"/>
                <a:gd name="T9" fmla="*/ 199 h 394"/>
                <a:gd name="T10" fmla="*/ 88 w 316"/>
                <a:gd name="T11" fmla="*/ 49 h 394"/>
                <a:gd name="T12" fmla="*/ 56 w 316"/>
                <a:gd name="T13" fmla="*/ 0 h 394"/>
                <a:gd name="T14" fmla="*/ 0 w 316"/>
                <a:gd name="T15" fmla="*/ 49 h 394"/>
                <a:gd name="T16" fmla="*/ 0 w 316"/>
                <a:gd name="T17" fmla="*/ 269 h 394"/>
                <a:gd name="T18" fmla="*/ 117 w 316"/>
                <a:gd name="T19" fmla="*/ 368 h 394"/>
                <a:gd name="T20" fmla="*/ 225 w 316"/>
                <a:gd name="T21" fmla="*/ 492 h 394"/>
                <a:gd name="T22" fmla="*/ 391 w 316"/>
                <a:gd name="T23" fmla="*/ 642 h 394"/>
                <a:gd name="T24" fmla="*/ 479 w 316"/>
                <a:gd name="T25" fmla="*/ 714 h 394"/>
                <a:gd name="T26" fmla="*/ 729 w 316"/>
                <a:gd name="T27" fmla="*/ 883 h 394"/>
                <a:gd name="T28" fmla="*/ 788 w 316"/>
                <a:gd name="T29" fmla="*/ 1011 h 394"/>
                <a:gd name="T30" fmla="*/ 901 w 316"/>
                <a:gd name="T31" fmla="*/ 1127 h 394"/>
                <a:gd name="T32" fmla="*/ 901 w 316"/>
                <a:gd name="T33" fmla="*/ 1251 h 394"/>
                <a:gd name="T34" fmla="*/ 932 w 316"/>
                <a:gd name="T35" fmla="*/ 1325 h 394"/>
                <a:gd name="T36" fmla="*/ 1123 w 316"/>
                <a:gd name="T37" fmla="*/ 1081 h 394"/>
                <a:gd name="T38" fmla="*/ 1178 w 316"/>
                <a:gd name="T39" fmla="*/ 1011 h 394"/>
                <a:gd name="T40" fmla="*/ 1406 w 316"/>
                <a:gd name="T41" fmla="*/ 962 h 394"/>
                <a:gd name="T42" fmla="*/ 1485 w 316"/>
                <a:gd name="T43" fmla="*/ 962 h 394"/>
                <a:gd name="T44" fmla="*/ 1485 w 316"/>
                <a:gd name="T45" fmla="*/ 837 h 394"/>
                <a:gd name="T46" fmla="*/ 1151 w 316"/>
                <a:gd name="T47" fmla="*/ 714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6" h="394">
                  <a:moveTo>
                    <a:pt x="244" y="212"/>
                  </a:moveTo>
                  <a:lnTo>
                    <a:pt x="208" y="182"/>
                  </a:lnTo>
                  <a:lnTo>
                    <a:pt x="173" y="138"/>
                  </a:lnTo>
                  <a:lnTo>
                    <a:pt x="137" y="110"/>
                  </a:lnTo>
                  <a:lnTo>
                    <a:pt x="60" y="58"/>
                  </a:lnTo>
                  <a:lnTo>
                    <a:pt x="18" y="15"/>
                  </a:lnTo>
                  <a:lnTo>
                    <a:pt x="12" y="0"/>
                  </a:lnTo>
                  <a:lnTo>
                    <a:pt x="0" y="15"/>
                  </a:lnTo>
                  <a:lnTo>
                    <a:pt x="0" y="80"/>
                  </a:lnTo>
                  <a:lnTo>
                    <a:pt x="24" y="110"/>
                  </a:lnTo>
                  <a:lnTo>
                    <a:pt x="48" y="146"/>
                  </a:lnTo>
                  <a:lnTo>
                    <a:pt x="84" y="190"/>
                  </a:lnTo>
                  <a:lnTo>
                    <a:pt x="102" y="212"/>
                  </a:lnTo>
                  <a:lnTo>
                    <a:pt x="155" y="262"/>
                  </a:lnTo>
                  <a:lnTo>
                    <a:pt x="167" y="299"/>
                  </a:lnTo>
                  <a:lnTo>
                    <a:pt x="191" y="335"/>
                  </a:lnTo>
                  <a:lnTo>
                    <a:pt x="191" y="371"/>
                  </a:lnTo>
                  <a:lnTo>
                    <a:pt x="197" y="393"/>
                  </a:lnTo>
                  <a:lnTo>
                    <a:pt x="238" y="320"/>
                  </a:lnTo>
                  <a:lnTo>
                    <a:pt x="250" y="299"/>
                  </a:lnTo>
                  <a:lnTo>
                    <a:pt x="298" y="284"/>
                  </a:lnTo>
                  <a:lnTo>
                    <a:pt x="315" y="284"/>
                  </a:lnTo>
                  <a:lnTo>
                    <a:pt x="315" y="248"/>
                  </a:lnTo>
                  <a:lnTo>
                    <a:pt x="244" y="212"/>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6" name="Freeform 171"/>
            <p:cNvSpPr>
              <a:spLocks/>
            </p:cNvSpPr>
            <p:nvPr/>
          </p:nvSpPr>
          <p:spPr bwMode="auto">
            <a:xfrm>
              <a:off x="3054" y="2059"/>
              <a:ext cx="217" cy="289"/>
            </a:xfrm>
            <a:custGeom>
              <a:avLst/>
              <a:gdLst>
                <a:gd name="T0" fmla="*/ 907 w 185"/>
                <a:gd name="T1" fmla="*/ 415 h 256"/>
                <a:gd name="T2" fmla="*/ 822 w 185"/>
                <a:gd name="T3" fmla="*/ 269 h 256"/>
                <a:gd name="T4" fmla="*/ 588 w 185"/>
                <a:gd name="T5" fmla="*/ 98 h 256"/>
                <a:gd name="T6" fmla="*/ 231 w 185"/>
                <a:gd name="T7" fmla="*/ 0 h 256"/>
                <a:gd name="T8" fmla="*/ 120 w 185"/>
                <a:gd name="T9" fmla="*/ 0 h 256"/>
                <a:gd name="T10" fmla="*/ 120 w 185"/>
                <a:gd name="T11" fmla="*/ 225 h 256"/>
                <a:gd name="T12" fmla="*/ 120 w 185"/>
                <a:gd name="T13" fmla="*/ 415 h 256"/>
                <a:gd name="T14" fmla="*/ 0 w 185"/>
                <a:gd name="T15" fmla="*/ 514 h 256"/>
                <a:gd name="T16" fmla="*/ 0 w 185"/>
                <a:gd name="T17" fmla="*/ 711 h 256"/>
                <a:gd name="T18" fmla="*/ 120 w 185"/>
                <a:gd name="T19" fmla="*/ 805 h 256"/>
                <a:gd name="T20" fmla="*/ 199 w 185"/>
                <a:gd name="T21" fmla="*/ 805 h 256"/>
                <a:gd name="T22" fmla="*/ 375 w 185"/>
                <a:gd name="T23" fmla="*/ 805 h 256"/>
                <a:gd name="T24" fmla="*/ 495 w 185"/>
                <a:gd name="T25" fmla="*/ 857 h 256"/>
                <a:gd name="T26" fmla="*/ 678 w 185"/>
                <a:gd name="T27" fmla="*/ 834 h 256"/>
                <a:gd name="T28" fmla="*/ 730 w 185"/>
                <a:gd name="T29" fmla="*/ 805 h 256"/>
                <a:gd name="T30" fmla="*/ 730 w 185"/>
                <a:gd name="T31" fmla="*/ 805 h 256"/>
                <a:gd name="T32" fmla="*/ 907 w 185"/>
                <a:gd name="T33" fmla="*/ 415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5" h="256">
                  <a:moveTo>
                    <a:pt x="184" y="124"/>
                  </a:moveTo>
                  <a:lnTo>
                    <a:pt x="166" y="80"/>
                  </a:lnTo>
                  <a:lnTo>
                    <a:pt x="119" y="29"/>
                  </a:lnTo>
                  <a:lnTo>
                    <a:pt x="47" y="0"/>
                  </a:lnTo>
                  <a:lnTo>
                    <a:pt x="24" y="0"/>
                  </a:lnTo>
                  <a:lnTo>
                    <a:pt x="24" y="66"/>
                  </a:lnTo>
                  <a:lnTo>
                    <a:pt x="24" y="124"/>
                  </a:lnTo>
                  <a:lnTo>
                    <a:pt x="0" y="153"/>
                  </a:lnTo>
                  <a:lnTo>
                    <a:pt x="0" y="212"/>
                  </a:lnTo>
                  <a:lnTo>
                    <a:pt x="24" y="240"/>
                  </a:lnTo>
                  <a:lnTo>
                    <a:pt x="41" y="240"/>
                  </a:lnTo>
                  <a:lnTo>
                    <a:pt x="77" y="240"/>
                  </a:lnTo>
                  <a:lnTo>
                    <a:pt x="101" y="255"/>
                  </a:lnTo>
                  <a:lnTo>
                    <a:pt x="137" y="248"/>
                  </a:lnTo>
                  <a:lnTo>
                    <a:pt x="148" y="240"/>
                  </a:lnTo>
                  <a:lnTo>
                    <a:pt x="184" y="124"/>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037" name="Freeform 172"/>
            <p:cNvSpPr>
              <a:spLocks/>
            </p:cNvSpPr>
            <p:nvPr/>
          </p:nvSpPr>
          <p:spPr bwMode="auto">
            <a:xfrm>
              <a:off x="3152" y="2364"/>
              <a:ext cx="285" cy="387"/>
            </a:xfrm>
            <a:custGeom>
              <a:avLst/>
              <a:gdLst>
                <a:gd name="T0" fmla="*/ 1026 w 244"/>
                <a:gd name="T1" fmla="*/ 802 h 343"/>
                <a:gd name="T2" fmla="*/ 867 w 244"/>
                <a:gd name="T3" fmla="*/ 557 h 343"/>
                <a:gd name="T4" fmla="*/ 842 w 244"/>
                <a:gd name="T5" fmla="*/ 415 h 343"/>
                <a:gd name="T6" fmla="*/ 619 w 244"/>
                <a:gd name="T7" fmla="*/ 367 h 343"/>
                <a:gd name="T8" fmla="*/ 343 w 244"/>
                <a:gd name="T9" fmla="*/ 98 h 343"/>
                <a:gd name="T10" fmla="*/ 246 w 244"/>
                <a:gd name="T11" fmla="*/ 23 h 343"/>
                <a:gd name="T12" fmla="*/ 64 w 244"/>
                <a:gd name="T13" fmla="*/ 0 h 343"/>
                <a:gd name="T14" fmla="*/ 0 w 244"/>
                <a:gd name="T15" fmla="*/ 123 h 343"/>
                <a:gd name="T16" fmla="*/ 160 w 244"/>
                <a:gd name="T17" fmla="*/ 290 h 343"/>
                <a:gd name="T18" fmla="*/ 160 w 244"/>
                <a:gd name="T19" fmla="*/ 485 h 343"/>
                <a:gd name="T20" fmla="*/ 160 w 244"/>
                <a:gd name="T21" fmla="*/ 630 h 343"/>
                <a:gd name="T22" fmla="*/ 468 w 244"/>
                <a:gd name="T23" fmla="*/ 900 h 343"/>
                <a:gd name="T24" fmla="*/ 530 w 244"/>
                <a:gd name="T25" fmla="*/ 970 h 343"/>
                <a:gd name="T26" fmla="*/ 746 w 244"/>
                <a:gd name="T27" fmla="*/ 1144 h 343"/>
                <a:gd name="T28" fmla="*/ 902 w 244"/>
                <a:gd name="T29" fmla="*/ 1091 h 343"/>
                <a:gd name="T30" fmla="*/ 1026 w 244"/>
                <a:gd name="T31" fmla="*/ 970 h 343"/>
                <a:gd name="T32" fmla="*/ 1151 w 244"/>
                <a:gd name="T33" fmla="*/ 970 h 343"/>
                <a:gd name="T34" fmla="*/ 1026 w 244"/>
                <a:gd name="T35" fmla="*/ 802 h 3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343">
                  <a:moveTo>
                    <a:pt x="217" y="240"/>
                  </a:moveTo>
                  <a:lnTo>
                    <a:pt x="184" y="167"/>
                  </a:lnTo>
                  <a:lnTo>
                    <a:pt x="177" y="124"/>
                  </a:lnTo>
                  <a:lnTo>
                    <a:pt x="131" y="109"/>
                  </a:lnTo>
                  <a:lnTo>
                    <a:pt x="73" y="29"/>
                  </a:lnTo>
                  <a:lnTo>
                    <a:pt x="53" y="7"/>
                  </a:lnTo>
                  <a:lnTo>
                    <a:pt x="13" y="0"/>
                  </a:lnTo>
                  <a:lnTo>
                    <a:pt x="0" y="36"/>
                  </a:lnTo>
                  <a:lnTo>
                    <a:pt x="33" y="87"/>
                  </a:lnTo>
                  <a:lnTo>
                    <a:pt x="33" y="145"/>
                  </a:lnTo>
                  <a:lnTo>
                    <a:pt x="33" y="189"/>
                  </a:lnTo>
                  <a:lnTo>
                    <a:pt x="99" y="269"/>
                  </a:lnTo>
                  <a:lnTo>
                    <a:pt x="112" y="291"/>
                  </a:lnTo>
                  <a:lnTo>
                    <a:pt x="158" y="342"/>
                  </a:lnTo>
                  <a:lnTo>
                    <a:pt x="191" y="327"/>
                  </a:lnTo>
                  <a:lnTo>
                    <a:pt x="217" y="291"/>
                  </a:lnTo>
                  <a:lnTo>
                    <a:pt x="243" y="291"/>
                  </a:lnTo>
                  <a:lnTo>
                    <a:pt x="217" y="240"/>
                  </a:lnTo>
                </a:path>
              </a:pathLst>
            </a:custGeom>
            <a:solidFill>
              <a:srgbClr val="FFFFFF">
                <a:alpha val="50195"/>
              </a:srgbClr>
            </a:solidFill>
            <a:ln>
              <a:noFill/>
            </a:ln>
            <a:effectLst/>
            <a:extLst>
              <a:ext uri="{91240B29-F687-4F45-9708-019B960494DF}">
                <a14:hiddenLine xmlns:a14="http://schemas.microsoft.com/office/drawing/2010/main" w="9525">
                  <a:solidFill>
                    <a:srgbClr val="3366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7038" name="AutoShape 173"/>
            <p:cNvCxnSpPr>
              <a:cxnSpLocks noChangeShapeType="1"/>
            </p:cNvCxnSpPr>
            <p:nvPr/>
          </p:nvCxnSpPr>
          <p:spPr bwMode="auto">
            <a:xfrm rot="-5400000">
              <a:off x="3555" y="1680"/>
              <a:ext cx="1" cy="1"/>
            </a:xfrm>
            <a:prstGeom prst="bentConnector3">
              <a:avLst>
                <a:gd name="adj1" fmla="val 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39" name="AutoShape 174"/>
            <p:cNvCxnSpPr>
              <a:cxnSpLocks noChangeShapeType="1"/>
              <a:endCxn id="37035" idx="2"/>
            </p:cNvCxnSpPr>
            <p:nvPr/>
          </p:nvCxnSpPr>
          <p:spPr bwMode="auto">
            <a:xfrm rot="10800000">
              <a:off x="3423" y="2330"/>
              <a:ext cx="1402" cy="227"/>
            </a:xfrm>
            <a:prstGeom prst="curvedConnector4">
              <a:avLst>
                <a:gd name="adj1" fmla="val 44009"/>
                <a:gd name="adj2" fmla="val 232157"/>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0" name="AutoShape 175"/>
            <p:cNvCxnSpPr>
              <a:cxnSpLocks noChangeShapeType="1"/>
              <a:endCxn id="37025" idx="6"/>
            </p:cNvCxnSpPr>
            <p:nvPr/>
          </p:nvCxnSpPr>
          <p:spPr bwMode="auto">
            <a:xfrm rot="5400000" flipH="1">
              <a:off x="4120" y="1681"/>
              <a:ext cx="997" cy="555"/>
            </a:xfrm>
            <a:prstGeom prst="curvedConnector3">
              <a:avLst>
                <a:gd name="adj1" fmla="val 49148"/>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1" name="AutoShape 176"/>
            <p:cNvCxnSpPr>
              <a:cxnSpLocks noChangeShapeType="1"/>
              <a:endCxn id="37027" idx="18"/>
            </p:cNvCxnSpPr>
            <p:nvPr/>
          </p:nvCxnSpPr>
          <p:spPr bwMode="auto">
            <a:xfrm rot="10800000">
              <a:off x="3714" y="1755"/>
              <a:ext cx="1106" cy="744"/>
            </a:xfrm>
            <a:prstGeom prst="curvedConnector3">
              <a:avLst>
                <a:gd name="adj1" fmla="val 41051"/>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2" name="AutoShape 177"/>
            <p:cNvCxnSpPr>
              <a:cxnSpLocks noChangeShapeType="1"/>
            </p:cNvCxnSpPr>
            <p:nvPr/>
          </p:nvCxnSpPr>
          <p:spPr bwMode="auto">
            <a:xfrm rot="5400000">
              <a:off x="4323" y="2737"/>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3" name="AutoShape 178"/>
            <p:cNvCxnSpPr>
              <a:cxnSpLocks noChangeShapeType="1"/>
            </p:cNvCxnSpPr>
            <p:nvPr/>
          </p:nvCxnSpPr>
          <p:spPr bwMode="auto">
            <a:xfrm rot="10800000" flipV="1">
              <a:off x="3747" y="2586"/>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4" name="AutoShape 179"/>
            <p:cNvCxnSpPr>
              <a:cxnSpLocks noChangeShapeType="1"/>
            </p:cNvCxnSpPr>
            <p:nvPr/>
          </p:nvCxnSpPr>
          <p:spPr bwMode="auto">
            <a:xfrm rot="10800000">
              <a:off x="3759" y="2501"/>
              <a:ext cx="1402" cy="227"/>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5" name="AutoShape 180"/>
            <p:cNvCxnSpPr>
              <a:cxnSpLocks noChangeShapeType="1"/>
            </p:cNvCxnSpPr>
            <p:nvPr/>
          </p:nvCxnSpPr>
          <p:spPr bwMode="auto">
            <a:xfrm rot="5400000" flipH="1">
              <a:off x="4456" y="1852"/>
              <a:ext cx="997" cy="555"/>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6" name="AutoShape 181"/>
            <p:cNvCxnSpPr>
              <a:cxnSpLocks noChangeShapeType="1"/>
            </p:cNvCxnSpPr>
            <p:nvPr/>
          </p:nvCxnSpPr>
          <p:spPr bwMode="auto">
            <a:xfrm rot="10800000">
              <a:off x="4050" y="1926"/>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7" name="AutoShape 182"/>
            <p:cNvCxnSpPr>
              <a:cxnSpLocks noChangeShapeType="1"/>
            </p:cNvCxnSpPr>
            <p:nvPr/>
          </p:nvCxnSpPr>
          <p:spPr bwMode="auto">
            <a:xfrm rot="5400000">
              <a:off x="4659" y="2860"/>
              <a:ext cx="425" cy="284"/>
            </a:xfrm>
            <a:prstGeom prst="curvedConnector3">
              <a:avLst>
                <a:gd name="adj1" fmla="val 49884"/>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8" name="AutoShape 183"/>
            <p:cNvCxnSpPr>
              <a:cxnSpLocks noChangeShapeType="1"/>
            </p:cNvCxnSpPr>
            <p:nvPr/>
          </p:nvCxnSpPr>
          <p:spPr bwMode="auto">
            <a:xfrm rot="10800000" flipV="1">
              <a:off x="4083" y="2603"/>
              <a:ext cx="989" cy="131"/>
            </a:xfrm>
            <a:prstGeom prst="curvedConnector3">
              <a:avLst>
                <a:gd name="adj1" fmla="val 49949"/>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49" name="AutoShape 184"/>
            <p:cNvCxnSpPr>
              <a:cxnSpLocks noChangeShapeType="1"/>
            </p:cNvCxnSpPr>
            <p:nvPr/>
          </p:nvCxnSpPr>
          <p:spPr bwMode="auto">
            <a:xfrm rot="16200000" flipH="1">
              <a:off x="4320" y="1822"/>
              <a:ext cx="864" cy="672"/>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0" name="AutoShape 185"/>
            <p:cNvCxnSpPr>
              <a:cxnSpLocks noChangeShapeType="1"/>
            </p:cNvCxnSpPr>
            <p:nvPr/>
          </p:nvCxnSpPr>
          <p:spPr bwMode="auto">
            <a:xfrm>
              <a:off x="3840" y="1870"/>
              <a:ext cx="816" cy="720"/>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1" name="AutoShape 186"/>
            <p:cNvCxnSpPr>
              <a:cxnSpLocks noChangeShapeType="1"/>
            </p:cNvCxnSpPr>
            <p:nvPr/>
          </p:nvCxnSpPr>
          <p:spPr bwMode="auto">
            <a:xfrm>
              <a:off x="4080" y="2494"/>
              <a:ext cx="672" cy="384"/>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2" name="AutoShape 187"/>
            <p:cNvCxnSpPr>
              <a:cxnSpLocks noChangeShapeType="1"/>
            </p:cNvCxnSpPr>
            <p:nvPr/>
          </p:nvCxnSpPr>
          <p:spPr bwMode="auto">
            <a:xfrm rot="16200000" flipH="1">
              <a:off x="4488" y="2230"/>
              <a:ext cx="624" cy="576"/>
            </a:xfrm>
            <a:prstGeom prst="curvedConnector3">
              <a:avLst>
                <a:gd name="adj1" fmla="val 50000"/>
              </a:avLst>
            </a:prstGeom>
            <a:noFill/>
            <a:ln w="76200">
              <a:solidFill>
                <a:srgbClr val="D6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3" name="AutoShape 188"/>
            <p:cNvCxnSpPr>
              <a:cxnSpLocks noChangeShapeType="1"/>
            </p:cNvCxnSpPr>
            <p:nvPr/>
          </p:nvCxnSpPr>
          <p:spPr bwMode="auto">
            <a:xfrm rot="10800000">
              <a:off x="3696" y="1534"/>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054" name="AutoShape 189"/>
            <p:cNvCxnSpPr>
              <a:cxnSpLocks noChangeShapeType="1"/>
            </p:cNvCxnSpPr>
            <p:nvPr/>
          </p:nvCxnSpPr>
          <p:spPr bwMode="auto">
            <a:xfrm rot="10800000">
              <a:off x="3312" y="1822"/>
              <a:ext cx="1106" cy="744"/>
            </a:xfrm>
            <a:prstGeom prst="curvedConnector3">
              <a:avLst>
                <a:gd name="adj1" fmla="val 50000"/>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C889BAE0-9424-4D18-A194-BCF10AB79E61}" type="slidenum">
              <a:rPr lang="en-US" smtClean="0"/>
              <a:pPr>
                <a:defRPr/>
              </a:pPr>
              <a:t>21</a:t>
            </a:fld>
            <a:endParaRPr lang="en-US"/>
          </a:p>
        </p:txBody>
      </p:sp>
      <p:sp>
        <p:nvSpPr>
          <p:cNvPr id="191" name="Rectangle 3"/>
          <p:cNvSpPr>
            <a:spLocks noChangeArrowheads="1"/>
          </p:cNvSpPr>
          <p:nvPr/>
        </p:nvSpPr>
        <p:spPr bwMode="auto">
          <a:xfrm>
            <a:off x="0" y="88900"/>
            <a:ext cx="9144000"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4000" b="1" dirty="0" smtClean="0">
                <a:solidFill>
                  <a:srgbClr val="FFFF00"/>
                </a:solidFill>
                <a:latin typeface="Microsoft Sans Serif" pitchFamily="34" charset="0"/>
                <a:cs typeface="Microsoft Sans Serif" pitchFamily="34" charset="0"/>
              </a:rPr>
              <a:t>Beyond Craving</a:t>
            </a:r>
            <a:endParaRPr lang="en-US" alt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350370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1079500"/>
            <a:ext cx="9144000" cy="0"/>
          </a:xfrm>
          <a:prstGeom prst="line">
            <a:avLst/>
          </a:prstGeom>
          <a:noFill/>
          <a:ln w="57150">
            <a:solidFill>
              <a:srgbClr val="FF00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endParaRPr lang="en-US"/>
          </a:p>
        </p:txBody>
      </p:sp>
      <p:sp>
        <p:nvSpPr>
          <p:cNvPr id="37891" name="Rectangle 3"/>
          <p:cNvSpPr>
            <a:spLocks noChangeArrowheads="1"/>
          </p:cNvSpPr>
          <p:nvPr/>
        </p:nvSpPr>
        <p:spPr bwMode="auto">
          <a:xfrm>
            <a:off x="1318433" y="88900"/>
            <a:ext cx="6070571" cy="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Dopamine Transporters in </a:t>
            </a:r>
          </a:p>
          <a:p>
            <a:pPr algn="ctr">
              <a:lnSpc>
                <a:spcPct val="80000"/>
              </a:lnSpc>
              <a:spcBef>
                <a:spcPct val="0"/>
              </a:spcBef>
              <a:buClrTx/>
              <a:buSzTx/>
              <a:buFontTx/>
              <a:buNone/>
            </a:pPr>
            <a:r>
              <a:rPr lang="en-US" altLang="en-US" sz="3600" b="1" dirty="0">
                <a:solidFill>
                  <a:srgbClr val="FFFF00"/>
                </a:solidFill>
                <a:latin typeface="Microsoft Sans Serif" pitchFamily="34" charset="0"/>
                <a:cs typeface="Microsoft Sans Serif" pitchFamily="34" charset="0"/>
              </a:rPr>
              <a:t>Methamphetamine Abusers  </a:t>
            </a:r>
          </a:p>
        </p:txBody>
      </p:sp>
      <p:grpSp>
        <p:nvGrpSpPr>
          <p:cNvPr id="3" name="Group 4"/>
          <p:cNvGrpSpPr>
            <a:grpSpLocks/>
          </p:cNvGrpSpPr>
          <p:nvPr/>
        </p:nvGrpSpPr>
        <p:grpSpPr bwMode="auto">
          <a:xfrm>
            <a:off x="271463" y="1355725"/>
            <a:ext cx="4405312" cy="5502275"/>
            <a:chOff x="171" y="854"/>
            <a:chExt cx="2775" cy="3466"/>
          </a:xfrm>
        </p:grpSpPr>
        <p:sp>
          <p:nvSpPr>
            <p:cNvPr id="37967" name="Text Box 5"/>
            <p:cNvSpPr txBox="1">
              <a:spLocks noChangeArrowheads="1"/>
            </p:cNvSpPr>
            <p:nvPr/>
          </p:nvSpPr>
          <p:spPr bwMode="auto">
            <a:xfrm>
              <a:off x="2112" y="4070"/>
              <a:ext cx="717" cy="2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chemeClr val="bg1"/>
                  </a:solidFill>
                  <a:latin typeface="Times" pitchFamily="18" charset="0"/>
                </a:rPr>
                <a:t>p &lt; 0.0002</a:t>
              </a:r>
              <a:endParaRPr lang="en-US" altLang="en-US" sz="2400" i="1" dirty="0">
                <a:solidFill>
                  <a:schemeClr val="bg1"/>
                </a:solidFill>
                <a:latin typeface="Times" pitchFamily="18" charset="0"/>
              </a:endParaRPr>
            </a:p>
          </p:txBody>
        </p:sp>
        <p:pic>
          <p:nvPicPr>
            <p:cNvPr id="379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 y="854"/>
              <a:ext cx="2064" cy="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 y="2438"/>
              <a:ext cx="2064" cy="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70" name="Text Box 8"/>
            <p:cNvSpPr txBox="1">
              <a:spLocks noChangeArrowheads="1"/>
            </p:cNvSpPr>
            <p:nvPr/>
          </p:nvSpPr>
          <p:spPr bwMode="auto">
            <a:xfrm>
              <a:off x="459" y="2102"/>
              <a:ext cx="164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Normal Control</a:t>
              </a:r>
              <a:endParaRPr lang="en-US" altLang="en-US" sz="2400" dirty="0">
                <a:latin typeface="Microsoft Sans Serif" pitchFamily="34" charset="0"/>
                <a:cs typeface="Microsoft Sans Serif" pitchFamily="34" charset="0"/>
              </a:endParaRPr>
            </a:p>
          </p:txBody>
        </p:sp>
        <p:sp>
          <p:nvSpPr>
            <p:cNvPr id="37971" name="Text Box 9"/>
            <p:cNvSpPr txBox="1">
              <a:spLocks noChangeArrowheads="1"/>
            </p:cNvSpPr>
            <p:nvPr/>
          </p:nvSpPr>
          <p:spPr bwMode="auto">
            <a:xfrm>
              <a:off x="171" y="3734"/>
              <a:ext cx="277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800" b="1" dirty="0">
                  <a:solidFill>
                    <a:srgbClr val="FFFF00"/>
                  </a:solidFill>
                  <a:latin typeface="Microsoft Sans Serif" pitchFamily="34" charset="0"/>
                  <a:cs typeface="Microsoft Sans Serif" pitchFamily="34" charset="0"/>
                </a:rPr>
                <a:t>Methamphetamine Abuser</a:t>
              </a:r>
              <a:endParaRPr lang="en-US" altLang="en-US" sz="2400" dirty="0">
                <a:latin typeface="Microsoft Sans Serif" pitchFamily="34" charset="0"/>
                <a:cs typeface="Microsoft Sans Serif" pitchFamily="34" charset="0"/>
              </a:endParaRPr>
            </a:p>
          </p:txBody>
        </p:sp>
      </p:grpSp>
      <p:grpSp>
        <p:nvGrpSpPr>
          <p:cNvPr id="4" name="Group 10"/>
          <p:cNvGrpSpPr>
            <a:grpSpLocks/>
          </p:cNvGrpSpPr>
          <p:nvPr/>
        </p:nvGrpSpPr>
        <p:grpSpPr bwMode="auto">
          <a:xfrm>
            <a:off x="4687888" y="1117600"/>
            <a:ext cx="3582987" cy="2865438"/>
            <a:chOff x="2953" y="704"/>
            <a:chExt cx="2257" cy="1805"/>
          </a:xfrm>
        </p:grpSpPr>
        <p:grpSp>
          <p:nvGrpSpPr>
            <p:cNvPr id="5" name="Group 11"/>
            <p:cNvGrpSpPr>
              <a:grpSpLocks/>
            </p:cNvGrpSpPr>
            <p:nvPr/>
          </p:nvGrpSpPr>
          <p:grpSpPr bwMode="auto">
            <a:xfrm>
              <a:off x="3312" y="840"/>
              <a:ext cx="1898" cy="1498"/>
              <a:chOff x="460" y="484"/>
              <a:chExt cx="1898" cy="1498"/>
            </a:xfrm>
          </p:grpSpPr>
          <p:sp>
            <p:nvSpPr>
              <p:cNvPr id="37938" name="Line 12"/>
              <p:cNvSpPr>
                <a:spLocks noChangeShapeType="1"/>
              </p:cNvSpPr>
              <p:nvPr/>
            </p:nvSpPr>
            <p:spPr bwMode="auto">
              <a:xfrm flipH="1" flipV="1">
                <a:off x="1416" y="816"/>
                <a:ext cx="696"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39" name="Line 13"/>
              <p:cNvSpPr>
                <a:spLocks noChangeShapeType="1"/>
              </p:cNvSpPr>
              <p:nvPr/>
            </p:nvSpPr>
            <p:spPr bwMode="auto">
              <a:xfrm>
                <a:off x="712" y="1832"/>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0" name="Line 14"/>
              <p:cNvSpPr>
                <a:spLocks noChangeShapeType="1"/>
              </p:cNvSpPr>
              <p:nvPr/>
            </p:nvSpPr>
            <p:spPr bwMode="auto">
              <a:xfrm flipV="1">
                <a:off x="712" y="568"/>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41" name="Oval 15"/>
              <p:cNvSpPr>
                <a:spLocks noChangeArrowheads="1"/>
              </p:cNvSpPr>
              <p:nvPr/>
            </p:nvSpPr>
            <p:spPr bwMode="auto">
              <a:xfrm>
                <a:off x="1912" y="178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2" name="Oval 16"/>
              <p:cNvSpPr>
                <a:spLocks noChangeArrowheads="1"/>
              </p:cNvSpPr>
              <p:nvPr/>
            </p:nvSpPr>
            <p:spPr bwMode="auto">
              <a:xfrm>
                <a:off x="2016" y="160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3" name="Oval 17"/>
              <p:cNvSpPr>
                <a:spLocks noChangeArrowheads="1"/>
              </p:cNvSpPr>
              <p:nvPr/>
            </p:nvSpPr>
            <p:spPr bwMode="auto">
              <a:xfrm>
                <a:off x="2096" y="131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4" name="Oval 18"/>
              <p:cNvSpPr>
                <a:spLocks noChangeArrowheads="1"/>
              </p:cNvSpPr>
              <p:nvPr/>
            </p:nvSpPr>
            <p:spPr bwMode="auto">
              <a:xfrm>
                <a:off x="2016" y="101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5" name="Oval 19"/>
              <p:cNvSpPr>
                <a:spLocks noChangeArrowheads="1"/>
              </p:cNvSpPr>
              <p:nvPr/>
            </p:nvSpPr>
            <p:spPr bwMode="auto">
              <a:xfrm>
                <a:off x="944" y="7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6" name="Oval 20"/>
              <p:cNvSpPr>
                <a:spLocks noChangeArrowheads="1"/>
              </p:cNvSpPr>
              <p:nvPr/>
            </p:nvSpPr>
            <p:spPr bwMode="auto">
              <a:xfrm>
                <a:off x="1368" y="99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7" name="Oval 21"/>
              <p:cNvSpPr>
                <a:spLocks noChangeArrowheads="1"/>
              </p:cNvSpPr>
              <p:nvPr/>
            </p:nvSpPr>
            <p:spPr bwMode="auto">
              <a:xfrm>
                <a:off x="1560" y="12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8" name="Oval 22"/>
              <p:cNvSpPr>
                <a:spLocks noChangeArrowheads="1"/>
              </p:cNvSpPr>
              <p:nvPr/>
            </p:nvSpPr>
            <p:spPr bwMode="auto">
              <a:xfrm>
                <a:off x="1912" y="976"/>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49" name="Oval 23"/>
              <p:cNvSpPr>
                <a:spLocks noChangeArrowheads="1"/>
              </p:cNvSpPr>
              <p:nvPr/>
            </p:nvSpPr>
            <p:spPr bwMode="auto">
              <a:xfrm>
                <a:off x="1368" y="88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0" name="Oval 24"/>
              <p:cNvSpPr>
                <a:spLocks noChangeArrowheads="1"/>
              </p:cNvSpPr>
              <p:nvPr/>
            </p:nvSpPr>
            <p:spPr bwMode="auto">
              <a:xfrm>
                <a:off x="1752" y="142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51" name="Oval 25"/>
              <p:cNvSpPr>
                <a:spLocks noChangeArrowheads="1"/>
              </p:cNvSpPr>
              <p:nvPr/>
            </p:nvSpPr>
            <p:spPr bwMode="auto">
              <a:xfrm>
                <a:off x="1480" y="12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6" name="Group 26"/>
              <p:cNvGrpSpPr>
                <a:grpSpLocks/>
              </p:cNvGrpSpPr>
              <p:nvPr/>
            </p:nvGrpSpPr>
            <p:grpSpPr bwMode="auto">
              <a:xfrm>
                <a:off x="668" y="1828"/>
                <a:ext cx="1690" cy="154"/>
                <a:chOff x="668" y="1828"/>
                <a:chExt cx="1690" cy="154"/>
              </a:xfrm>
            </p:grpSpPr>
            <p:sp>
              <p:nvSpPr>
                <p:cNvPr id="37960" name="Rectangle 27"/>
                <p:cNvSpPr>
                  <a:spLocks noChangeArrowheads="1"/>
                </p:cNvSpPr>
                <p:nvPr/>
              </p:nvSpPr>
              <p:spPr bwMode="auto">
                <a:xfrm>
                  <a:off x="668"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7</a:t>
                  </a:r>
                  <a:endParaRPr lang="en-US" altLang="en-US" sz="2000">
                    <a:latin typeface="Times" pitchFamily="18" charset="0"/>
                    <a:ea typeface="Osaka"/>
                    <a:cs typeface="Osaka"/>
                  </a:endParaRPr>
                </a:p>
              </p:txBody>
            </p:sp>
            <p:sp>
              <p:nvSpPr>
                <p:cNvPr id="37961" name="Rectangle 28"/>
                <p:cNvSpPr>
                  <a:spLocks noChangeArrowheads="1"/>
                </p:cNvSpPr>
                <p:nvPr/>
              </p:nvSpPr>
              <p:spPr bwMode="auto">
                <a:xfrm>
                  <a:off x="940"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62" name="Rectangle 29"/>
                <p:cNvSpPr>
                  <a:spLocks noChangeArrowheads="1"/>
                </p:cNvSpPr>
                <p:nvPr/>
              </p:nvSpPr>
              <p:spPr bwMode="auto">
                <a:xfrm>
                  <a:off x="1212" y="1828"/>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9</a:t>
                  </a:r>
                  <a:endParaRPr lang="en-US" altLang="en-US" sz="2000">
                    <a:latin typeface="Times" pitchFamily="18" charset="0"/>
                    <a:ea typeface="Osaka"/>
                    <a:cs typeface="Osaka"/>
                  </a:endParaRPr>
                </a:p>
              </p:txBody>
            </p:sp>
            <p:sp>
              <p:nvSpPr>
                <p:cNvPr id="37963" name="Rectangle 30"/>
                <p:cNvSpPr>
                  <a:spLocks noChangeArrowheads="1"/>
                </p:cNvSpPr>
                <p:nvPr/>
              </p:nvSpPr>
              <p:spPr bwMode="auto">
                <a:xfrm>
                  <a:off x="1436"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64" name="Rectangle 31"/>
                <p:cNvSpPr>
                  <a:spLocks noChangeArrowheads="1"/>
                </p:cNvSpPr>
                <p:nvPr/>
              </p:nvSpPr>
              <p:spPr bwMode="auto">
                <a:xfrm>
                  <a:off x="1708"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11</a:t>
                  </a:r>
                  <a:endParaRPr lang="en-US" altLang="en-US" sz="2000">
                    <a:latin typeface="Times" pitchFamily="18" charset="0"/>
                    <a:ea typeface="Osaka"/>
                    <a:cs typeface="Osaka"/>
                  </a:endParaRPr>
                </a:p>
              </p:txBody>
            </p:sp>
            <p:sp>
              <p:nvSpPr>
                <p:cNvPr id="37965" name="Rectangle 32"/>
                <p:cNvSpPr>
                  <a:spLocks noChangeArrowheads="1"/>
                </p:cNvSpPr>
                <p:nvPr/>
              </p:nvSpPr>
              <p:spPr bwMode="auto">
                <a:xfrm>
                  <a:off x="1980"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66" name="Rectangle 33"/>
                <p:cNvSpPr>
                  <a:spLocks noChangeArrowheads="1"/>
                </p:cNvSpPr>
                <p:nvPr/>
              </p:nvSpPr>
              <p:spPr bwMode="auto">
                <a:xfrm>
                  <a:off x="2244" y="1828"/>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13</a:t>
                  </a:r>
                  <a:endParaRPr lang="en-US" altLang="en-US" sz="2000">
                    <a:latin typeface="Times" pitchFamily="18" charset="0"/>
                    <a:ea typeface="Osaka"/>
                    <a:cs typeface="Osaka"/>
                  </a:endParaRPr>
                </a:p>
              </p:txBody>
            </p:sp>
          </p:grpSp>
          <p:grpSp>
            <p:nvGrpSpPr>
              <p:cNvPr id="7" name="Group 34"/>
              <p:cNvGrpSpPr>
                <a:grpSpLocks/>
              </p:cNvGrpSpPr>
              <p:nvPr/>
            </p:nvGrpSpPr>
            <p:grpSpPr bwMode="auto">
              <a:xfrm>
                <a:off x="460" y="484"/>
                <a:ext cx="142" cy="1418"/>
                <a:chOff x="460" y="484"/>
                <a:chExt cx="142" cy="1418"/>
              </a:xfrm>
            </p:grpSpPr>
            <p:sp>
              <p:nvSpPr>
                <p:cNvPr id="37954" name="Rectangle 35"/>
                <p:cNvSpPr>
                  <a:spLocks noChangeArrowheads="1"/>
                </p:cNvSpPr>
                <p:nvPr/>
              </p:nvSpPr>
              <p:spPr bwMode="auto">
                <a:xfrm>
                  <a:off x="460" y="17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55" name="Rectangle 36"/>
                <p:cNvSpPr>
                  <a:spLocks noChangeArrowheads="1"/>
                </p:cNvSpPr>
                <p:nvPr/>
              </p:nvSpPr>
              <p:spPr bwMode="auto">
                <a:xfrm>
                  <a:off x="460" y="149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56" name="Rectangle 37"/>
                <p:cNvSpPr>
                  <a:spLocks noChangeArrowheads="1"/>
                </p:cNvSpPr>
                <p:nvPr/>
              </p:nvSpPr>
              <p:spPr bwMode="auto">
                <a:xfrm>
                  <a:off x="460" y="123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57" name="Rectangle 38"/>
                <p:cNvSpPr>
                  <a:spLocks noChangeArrowheads="1"/>
                </p:cNvSpPr>
                <p:nvPr/>
              </p:nvSpPr>
              <p:spPr bwMode="auto">
                <a:xfrm>
                  <a:off x="460" y="98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58" name="Rectangle 39"/>
                <p:cNvSpPr>
                  <a:spLocks noChangeArrowheads="1"/>
                </p:cNvSpPr>
                <p:nvPr/>
              </p:nvSpPr>
              <p:spPr bwMode="auto">
                <a:xfrm>
                  <a:off x="460" y="732"/>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59" name="Rectangle 40"/>
                <p:cNvSpPr>
                  <a:spLocks noChangeArrowheads="1"/>
                </p:cNvSpPr>
                <p:nvPr/>
              </p:nvSpPr>
              <p:spPr bwMode="auto">
                <a:xfrm>
                  <a:off x="460" y="48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2.0</a:t>
                  </a:r>
                  <a:endParaRPr lang="en-US" altLang="en-US" sz="2000">
                    <a:latin typeface="Times" pitchFamily="18" charset="0"/>
                    <a:ea typeface="Osaka"/>
                    <a:cs typeface="Osaka"/>
                  </a:endParaRPr>
                </a:p>
              </p:txBody>
            </p:sp>
          </p:grpSp>
        </p:grpSp>
        <p:sp>
          <p:nvSpPr>
            <p:cNvPr id="37933" name="Rectangle 41"/>
            <p:cNvSpPr>
              <a:spLocks noChangeArrowheads="1"/>
            </p:cNvSpPr>
            <p:nvPr/>
          </p:nvSpPr>
          <p:spPr bwMode="auto">
            <a:xfrm>
              <a:off x="3696" y="2336"/>
              <a:ext cx="55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Time Gait</a:t>
              </a:r>
              <a:endParaRPr lang="en-US" altLang="en-US" sz="2000">
                <a:latin typeface="Times" pitchFamily="18" charset="0"/>
                <a:ea typeface="Osaka"/>
                <a:cs typeface="Osaka"/>
              </a:endParaRPr>
            </a:p>
          </p:txBody>
        </p:sp>
        <p:sp>
          <p:nvSpPr>
            <p:cNvPr id="37934" name="Rectangle 42"/>
            <p:cNvSpPr>
              <a:spLocks noChangeArrowheads="1"/>
            </p:cNvSpPr>
            <p:nvPr/>
          </p:nvSpPr>
          <p:spPr bwMode="auto">
            <a:xfrm>
              <a:off x="4416" y="2336"/>
              <a:ext cx="50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(seconds)</a:t>
              </a:r>
              <a:endParaRPr lang="en-US" altLang="en-US" sz="2000">
                <a:latin typeface="Times" pitchFamily="18" charset="0"/>
                <a:ea typeface="Osaka"/>
                <a:cs typeface="Osaka"/>
              </a:endParaRPr>
            </a:p>
          </p:txBody>
        </p:sp>
        <p:sp>
          <p:nvSpPr>
            <p:cNvPr id="37935" name="Rectangle 43"/>
            <p:cNvSpPr>
              <a:spLocks noChangeArrowheads="1"/>
            </p:cNvSpPr>
            <p:nvPr/>
          </p:nvSpPr>
          <p:spPr bwMode="auto">
            <a:xfrm rot="-5400000">
              <a:off x="2316" y="1422"/>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36" name="Rectangle 44"/>
            <p:cNvSpPr>
              <a:spLocks noChangeArrowheads="1"/>
            </p:cNvSpPr>
            <p:nvPr/>
          </p:nvSpPr>
          <p:spPr bwMode="auto">
            <a:xfrm rot="-5400000">
              <a:off x="2864" y="1324"/>
              <a:ext cx="72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37" name="Text Box 45"/>
            <p:cNvSpPr txBox="1">
              <a:spLocks noChangeArrowheads="1"/>
            </p:cNvSpPr>
            <p:nvPr/>
          </p:nvSpPr>
          <p:spPr bwMode="auto">
            <a:xfrm>
              <a:off x="3889" y="704"/>
              <a:ext cx="11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Motor Activity</a:t>
              </a:r>
              <a:endParaRPr lang="en-US" altLang="en-US" sz="2400" b="1">
                <a:solidFill>
                  <a:srgbClr val="FD151B"/>
                </a:solidFill>
                <a:latin typeface="Times" pitchFamily="18" charset="0"/>
                <a:ea typeface="Osaka"/>
                <a:cs typeface="Osaka"/>
              </a:endParaRPr>
            </a:p>
          </p:txBody>
        </p:sp>
      </p:grpSp>
      <p:grpSp>
        <p:nvGrpSpPr>
          <p:cNvPr id="8" name="Group 46"/>
          <p:cNvGrpSpPr>
            <a:grpSpLocks/>
          </p:cNvGrpSpPr>
          <p:nvPr/>
        </p:nvGrpSpPr>
        <p:grpSpPr bwMode="auto">
          <a:xfrm>
            <a:off x="4687888" y="3924300"/>
            <a:ext cx="3568700" cy="2933700"/>
            <a:chOff x="2953" y="2472"/>
            <a:chExt cx="2248" cy="1848"/>
          </a:xfrm>
        </p:grpSpPr>
        <p:grpSp>
          <p:nvGrpSpPr>
            <p:cNvPr id="9" name="Group 47"/>
            <p:cNvGrpSpPr>
              <a:grpSpLocks/>
            </p:cNvGrpSpPr>
            <p:nvPr/>
          </p:nvGrpSpPr>
          <p:grpSpPr bwMode="auto">
            <a:xfrm>
              <a:off x="3328" y="2544"/>
              <a:ext cx="1873" cy="1514"/>
              <a:chOff x="476" y="2340"/>
              <a:chExt cx="1873" cy="1514"/>
            </a:xfrm>
          </p:grpSpPr>
          <p:sp>
            <p:nvSpPr>
              <p:cNvPr id="37903" name="Line 48"/>
              <p:cNvSpPr>
                <a:spLocks noChangeShapeType="1"/>
              </p:cNvSpPr>
              <p:nvPr/>
            </p:nvSpPr>
            <p:spPr bwMode="auto">
              <a:xfrm flipH="1" flipV="1">
                <a:off x="1104" y="2672"/>
                <a:ext cx="1024" cy="1008"/>
              </a:xfrm>
              <a:prstGeom prst="line">
                <a:avLst/>
              </a:prstGeom>
              <a:noFill/>
              <a:ln w="12700">
                <a:solidFill>
                  <a:srgbClr val="FCF3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4" name="Line 49"/>
              <p:cNvSpPr>
                <a:spLocks noChangeShapeType="1"/>
              </p:cNvSpPr>
              <p:nvPr/>
            </p:nvSpPr>
            <p:spPr bwMode="auto">
              <a:xfrm>
                <a:off x="712" y="3688"/>
                <a:ext cx="1616" cy="1"/>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5" name="Line 50"/>
              <p:cNvSpPr>
                <a:spLocks noChangeShapeType="1"/>
              </p:cNvSpPr>
              <p:nvPr/>
            </p:nvSpPr>
            <p:spPr bwMode="auto">
              <a:xfrm flipV="1">
                <a:off x="712" y="2424"/>
                <a:ext cx="1" cy="126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endParaRPr lang="en-US"/>
              </a:p>
            </p:txBody>
          </p:sp>
          <p:sp>
            <p:nvSpPr>
              <p:cNvPr id="37906" name="Oval 51"/>
              <p:cNvSpPr>
                <a:spLocks noChangeArrowheads="1"/>
              </p:cNvSpPr>
              <p:nvPr/>
            </p:nvSpPr>
            <p:spPr bwMode="auto">
              <a:xfrm>
                <a:off x="2152" y="364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7" name="Oval 52"/>
              <p:cNvSpPr>
                <a:spLocks noChangeArrowheads="1"/>
              </p:cNvSpPr>
              <p:nvPr/>
            </p:nvSpPr>
            <p:spPr bwMode="auto">
              <a:xfrm>
                <a:off x="1752" y="346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8" name="Oval 53"/>
              <p:cNvSpPr>
                <a:spLocks noChangeArrowheads="1"/>
              </p:cNvSpPr>
              <p:nvPr/>
            </p:nvSpPr>
            <p:spPr bwMode="auto">
              <a:xfrm>
                <a:off x="1616" y="316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09" name="Oval 54"/>
              <p:cNvSpPr>
                <a:spLocks noChangeArrowheads="1"/>
              </p:cNvSpPr>
              <p:nvPr/>
            </p:nvSpPr>
            <p:spPr bwMode="auto">
              <a:xfrm>
                <a:off x="1080" y="287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0" name="Oval 55"/>
              <p:cNvSpPr>
                <a:spLocks noChangeArrowheads="1"/>
              </p:cNvSpPr>
              <p:nvPr/>
            </p:nvSpPr>
            <p:spPr bwMode="auto">
              <a:xfrm>
                <a:off x="1080" y="26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1" name="Oval 56"/>
              <p:cNvSpPr>
                <a:spLocks noChangeArrowheads="1"/>
              </p:cNvSpPr>
              <p:nvPr/>
            </p:nvSpPr>
            <p:spPr bwMode="auto">
              <a:xfrm>
                <a:off x="1344" y="284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2" name="Oval 57"/>
              <p:cNvSpPr>
                <a:spLocks noChangeArrowheads="1"/>
              </p:cNvSpPr>
              <p:nvPr/>
            </p:nvSpPr>
            <p:spPr bwMode="auto">
              <a:xfrm>
                <a:off x="1344" y="310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3" name="Oval 58"/>
              <p:cNvSpPr>
                <a:spLocks noChangeArrowheads="1"/>
              </p:cNvSpPr>
              <p:nvPr/>
            </p:nvSpPr>
            <p:spPr bwMode="auto">
              <a:xfrm>
                <a:off x="1752" y="2832"/>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4" name="Oval 59"/>
              <p:cNvSpPr>
                <a:spLocks noChangeArrowheads="1"/>
              </p:cNvSpPr>
              <p:nvPr/>
            </p:nvSpPr>
            <p:spPr bwMode="auto">
              <a:xfrm>
                <a:off x="944" y="2744"/>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5" name="Oval 60"/>
              <p:cNvSpPr>
                <a:spLocks noChangeArrowheads="1"/>
              </p:cNvSpPr>
              <p:nvPr/>
            </p:nvSpPr>
            <p:spPr bwMode="auto">
              <a:xfrm>
                <a:off x="1888" y="3280"/>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37916" name="Oval 61"/>
              <p:cNvSpPr>
                <a:spLocks noChangeArrowheads="1"/>
              </p:cNvSpPr>
              <p:nvPr/>
            </p:nvSpPr>
            <p:spPr bwMode="auto">
              <a:xfrm>
                <a:off x="1616" y="3128"/>
                <a:ext cx="88" cy="88"/>
              </a:xfrm>
              <a:prstGeom prst="ellipse">
                <a:avLst/>
              </a:prstGeom>
              <a:solidFill>
                <a:srgbClr val="FCF305"/>
              </a:solidFill>
              <a:ln w="12700">
                <a:solidFill>
                  <a:srgbClr val="FCF305"/>
                </a:solidFill>
                <a:round/>
                <a:headEnd/>
                <a:tailEnd/>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grpSp>
            <p:nvGrpSpPr>
              <p:cNvPr id="10" name="Group 62"/>
              <p:cNvGrpSpPr>
                <a:grpSpLocks/>
              </p:cNvGrpSpPr>
              <p:nvPr/>
            </p:nvGrpSpPr>
            <p:grpSpPr bwMode="auto">
              <a:xfrm>
                <a:off x="636" y="3700"/>
                <a:ext cx="1713" cy="154"/>
                <a:chOff x="636" y="3700"/>
                <a:chExt cx="1713" cy="154"/>
              </a:xfrm>
            </p:grpSpPr>
            <p:sp>
              <p:nvSpPr>
                <p:cNvPr id="37925" name="Rectangle 63"/>
                <p:cNvSpPr>
                  <a:spLocks noChangeArrowheads="1"/>
                </p:cNvSpPr>
                <p:nvPr/>
              </p:nvSpPr>
              <p:spPr bwMode="auto">
                <a:xfrm>
                  <a:off x="2292"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4</a:t>
                  </a:r>
                  <a:endParaRPr lang="en-US" altLang="en-US" sz="2000">
                    <a:latin typeface="Times" pitchFamily="18" charset="0"/>
                    <a:ea typeface="Osaka"/>
                    <a:cs typeface="Osaka"/>
                  </a:endParaRPr>
                </a:p>
              </p:txBody>
            </p:sp>
            <p:sp>
              <p:nvSpPr>
                <p:cNvPr id="37926" name="Rectangle 64"/>
                <p:cNvSpPr>
                  <a:spLocks noChangeArrowheads="1"/>
                </p:cNvSpPr>
                <p:nvPr/>
              </p:nvSpPr>
              <p:spPr bwMode="auto">
                <a:xfrm>
                  <a:off x="2020"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6</a:t>
                  </a:r>
                  <a:endParaRPr lang="en-US" altLang="en-US" sz="2000">
                    <a:latin typeface="Times" pitchFamily="18" charset="0"/>
                    <a:ea typeface="Osaka"/>
                    <a:cs typeface="Osaka"/>
                  </a:endParaRPr>
                </a:p>
              </p:txBody>
            </p:sp>
            <p:sp>
              <p:nvSpPr>
                <p:cNvPr id="37927" name="Rectangle 65"/>
                <p:cNvSpPr>
                  <a:spLocks noChangeArrowheads="1"/>
                </p:cNvSpPr>
                <p:nvPr/>
              </p:nvSpPr>
              <p:spPr bwMode="auto">
                <a:xfrm>
                  <a:off x="1756" y="370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8</a:t>
                  </a:r>
                  <a:endParaRPr lang="en-US" altLang="en-US" sz="2000">
                    <a:latin typeface="Times" pitchFamily="18" charset="0"/>
                    <a:ea typeface="Osaka"/>
                    <a:cs typeface="Osaka"/>
                  </a:endParaRPr>
                </a:p>
              </p:txBody>
            </p:sp>
            <p:sp>
              <p:nvSpPr>
                <p:cNvPr id="37928" name="Rectangle 66"/>
                <p:cNvSpPr>
                  <a:spLocks noChangeArrowheads="1"/>
                </p:cNvSpPr>
                <p:nvPr/>
              </p:nvSpPr>
              <p:spPr bwMode="auto">
                <a:xfrm>
                  <a:off x="1444"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10</a:t>
                  </a:r>
                  <a:endParaRPr lang="en-US" altLang="en-US" sz="2000">
                    <a:latin typeface="Times" pitchFamily="18" charset="0"/>
                    <a:ea typeface="Osaka"/>
                    <a:cs typeface="Osaka"/>
                  </a:endParaRPr>
                </a:p>
              </p:txBody>
            </p:sp>
            <p:sp>
              <p:nvSpPr>
                <p:cNvPr id="37929" name="Rectangle 67"/>
                <p:cNvSpPr>
                  <a:spLocks noChangeArrowheads="1"/>
                </p:cNvSpPr>
                <p:nvPr/>
              </p:nvSpPr>
              <p:spPr bwMode="auto">
                <a:xfrm>
                  <a:off x="1172"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30" name="Rectangle 68"/>
                <p:cNvSpPr>
                  <a:spLocks noChangeArrowheads="1"/>
                </p:cNvSpPr>
                <p:nvPr/>
              </p:nvSpPr>
              <p:spPr bwMode="auto">
                <a:xfrm>
                  <a:off x="908"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31" name="Rectangle 69"/>
                <p:cNvSpPr>
                  <a:spLocks noChangeArrowheads="1"/>
                </p:cNvSpPr>
                <p:nvPr/>
              </p:nvSpPr>
              <p:spPr bwMode="auto">
                <a:xfrm>
                  <a:off x="636" y="3700"/>
                  <a:ext cx="114"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grpSp>
          <p:grpSp>
            <p:nvGrpSpPr>
              <p:cNvPr id="11" name="Group 70"/>
              <p:cNvGrpSpPr>
                <a:grpSpLocks/>
              </p:cNvGrpSpPr>
              <p:nvPr/>
            </p:nvGrpSpPr>
            <p:grpSpPr bwMode="auto">
              <a:xfrm>
                <a:off x="476" y="2340"/>
                <a:ext cx="193" cy="1418"/>
                <a:chOff x="476" y="2340"/>
                <a:chExt cx="193" cy="1418"/>
              </a:xfrm>
            </p:grpSpPr>
            <p:sp>
              <p:nvSpPr>
                <p:cNvPr id="37919" name="Rectangle 71"/>
                <p:cNvSpPr>
                  <a:spLocks noChangeArrowheads="1"/>
                </p:cNvSpPr>
                <p:nvPr/>
              </p:nvSpPr>
              <p:spPr bwMode="auto">
                <a:xfrm>
                  <a:off x="612" y="3604"/>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a:t>
                  </a:r>
                  <a:endParaRPr lang="en-US" altLang="en-US" sz="2000">
                    <a:latin typeface="Times" pitchFamily="18" charset="0"/>
                    <a:ea typeface="Osaka"/>
                    <a:cs typeface="Osaka"/>
                  </a:endParaRPr>
                </a:p>
              </p:txBody>
            </p:sp>
            <p:sp>
              <p:nvSpPr>
                <p:cNvPr id="37920" name="Rectangle 72"/>
                <p:cNvSpPr>
                  <a:spLocks noChangeArrowheads="1"/>
                </p:cNvSpPr>
                <p:nvPr/>
              </p:nvSpPr>
              <p:spPr bwMode="auto">
                <a:xfrm>
                  <a:off x="476" y="3348"/>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1.2</a:t>
                  </a:r>
                  <a:endParaRPr lang="en-US" altLang="en-US" sz="2000">
                    <a:latin typeface="Times" pitchFamily="18" charset="0"/>
                    <a:ea typeface="Osaka"/>
                    <a:cs typeface="Osaka"/>
                  </a:endParaRPr>
                </a:p>
              </p:txBody>
            </p:sp>
            <p:sp>
              <p:nvSpPr>
                <p:cNvPr id="37921" name="Rectangle 73"/>
                <p:cNvSpPr>
                  <a:spLocks noChangeArrowheads="1"/>
                </p:cNvSpPr>
                <p:nvPr/>
              </p:nvSpPr>
              <p:spPr bwMode="auto">
                <a:xfrm>
                  <a:off x="476" y="3100"/>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1.4</a:t>
                  </a:r>
                  <a:endParaRPr lang="en-US" altLang="en-US" sz="2000">
                    <a:latin typeface="Times" pitchFamily="18" charset="0"/>
                    <a:ea typeface="Osaka"/>
                    <a:cs typeface="Osaka"/>
                  </a:endParaRPr>
                </a:p>
              </p:txBody>
            </p:sp>
            <p:sp>
              <p:nvSpPr>
                <p:cNvPr id="37922" name="Rectangle 74"/>
                <p:cNvSpPr>
                  <a:spLocks noChangeArrowheads="1"/>
                </p:cNvSpPr>
                <p:nvPr/>
              </p:nvSpPr>
              <p:spPr bwMode="auto">
                <a:xfrm>
                  <a:off x="476" y="2844"/>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1.6</a:t>
                  </a:r>
                  <a:endParaRPr lang="en-US" altLang="en-US" sz="2000">
                    <a:latin typeface="Times" pitchFamily="18" charset="0"/>
                    <a:ea typeface="Osaka"/>
                    <a:cs typeface="Osaka"/>
                  </a:endParaRPr>
                </a:p>
              </p:txBody>
            </p:sp>
            <p:sp>
              <p:nvSpPr>
                <p:cNvPr id="37923" name="Rectangle 75"/>
                <p:cNvSpPr>
                  <a:spLocks noChangeArrowheads="1"/>
                </p:cNvSpPr>
                <p:nvPr/>
              </p:nvSpPr>
              <p:spPr bwMode="auto">
                <a:xfrm>
                  <a:off x="476" y="2596"/>
                  <a:ext cx="142"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1.8</a:t>
                  </a:r>
                  <a:endParaRPr lang="en-US" altLang="en-US" sz="2000">
                    <a:latin typeface="Times" pitchFamily="18" charset="0"/>
                    <a:ea typeface="Osaka"/>
                    <a:cs typeface="Osaka"/>
                  </a:endParaRPr>
                </a:p>
              </p:txBody>
            </p:sp>
            <p:sp>
              <p:nvSpPr>
                <p:cNvPr id="37924" name="Rectangle 76"/>
                <p:cNvSpPr>
                  <a:spLocks noChangeArrowheads="1"/>
                </p:cNvSpPr>
                <p:nvPr/>
              </p:nvSpPr>
              <p:spPr bwMode="auto">
                <a:xfrm>
                  <a:off x="612" y="2340"/>
                  <a:ext cx="57"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a:solidFill>
                        <a:srgbClr val="FFFFFF"/>
                      </a:solidFill>
                      <a:latin typeface="Times" pitchFamily="18" charset="0"/>
                      <a:ea typeface="Osaka"/>
                      <a:cs typeface="Osaka"/>
                    </a:rPr>
                    <a:t>2</a:t>
                  </a:r>
                  <a:endParaRPr lang="en-US" altLang="en-US" sz="2000">
                    <a:latin typeface="Times" pitchFamily="18" charset="0"/>
                    <a:ea typeface="Osaka"/>
                    <a:cs typeface="Osaka"/>
                  </a:endParaRPr>
                </a:p>
              </p:txBody>
            </p:sp>
          </p:grpSp>
        </p:grpSp>
        <p:sp>
          <p:nvSpPr>
            <p:cNvPr id="37898" name="Rectangle 77"/>
            <p:cNvSpPr>
              <a:spLocks noChangeArrowheads="1"/>
            </p:cNvSpPr>
            <p:nvPr/>
          </p:nvSpPr>
          <p:spPr bwMode="auto">
            <a:xfrm>
              <a:off x="3960" y="4040"/>
              <a:ext cx="8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Delayed Recall</a:t>
              </a:r>
              <a:endParaRPr lang="en-US" altLang="en-US" sz="2000">
                <a:latin typeface="Times" pitchFamily="18" charset="0"/>
                <a:ea typeface="Osaka"/>
                <a:cs typeface="Osaka"/>
              </a:endParaRPr>
            </a:p>
          </p:txBody>
        </p:sp>
        <p:sp>
          <p:nvSpPr>
            <p:cNvPr id="37899" name="Rectangle 78"/>
            <p:cNvSpPr>
              <a:spLocks noChangeArrowheads="1"/>
            </p:cNvSpPr>
            <p:nvPr/>
          </p:nvSpPr>
          <p:spPr bwMode="auto">
            <a:xfrm>
              <a:off x="3781" y="4147"/>
              <a:ext cx="115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(words remembered)</a:t>
              </a:r>
              <a:endParaRPr lang="en-US" altLang="en-US" sz="2000">
                <a:latin typeface="Times" pitchFamily="18" charset="0"/>
                <a:ea typeface="Osaka"/>
                <a:cs typeface="Osaka"/>
              </a:endParaRPr>
            </a:p>
          </p:txBody>
        </p:sp>
        <p:sp>
          <p:nvSpPr>
            <p:cNvPr id="37900" name="Rectangle 79"/>
            <p:cNvSpPr>
              <a:spLocks noChangeArrowheads="1"/>
            </p:cNvSpPr>
            <p:nvPr/>
          </p:nvSpPr>
          <p:spPr bwMode="auto">
            <a:xfrm rot="-5400000">
              <a:off x="2316" y="3116"/>
              <a:ext cx="142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Dopamine Transporter</a:t>
              </a:r>
              <a:endParaRPr lang="en-US" altLang="en-US" sz="2000">
                <a:latin typeface="Times" pitchFamily="18" charset="0"/>
                <a:ea typeface="Osaka"/>
                <a:cs typeface="Osaka"/>
              </a:endParaRPr>
            </a:p>
          </p:txBody>
        </p:sp>
        <p:sp>
          <p:nvSpPr>
            <p:cNvPr id="37901" name="Rectangle 80"/>
            <p:cNvSpPr>
              <a:spLocks noChangeArrowheads="1"/>
            </p:cNvSpPr>
            <p:nvPr/>
          </p:nvSpPr>
          <p:spPr bwMode="auto">
            <a:xfrm rot="-5400000">
              <a:off x="2912" y="3185"/>
              <a:ext cx="62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b="1">
                  <a:solidFill>
                    <a:srgbClr val="FFFFFF"/>
                  </a:solidFill>
                  <a:latin typeface="Times" pitchFamily="18" charset="0"/>
                  <a:ea typeface="Osaka"/>
                  <a:cs typeface="Osaka"/>
                </a:rPr>
                <a:t>Bmax/Kd </a:t>
              </a:r>
              <a:endParaRPr lang="en-US" altLang="en-US" sz="2000">
                <a:latin typeface="Times" pitchFamily="18" charset="0"/>
                <a:ea typeface="Osaka"/>
                <a:cs typeface="Osaka"/>
              </a:endParaRPr>
            </a:p>
          </p:txBody>
        </p:sp>
        <p:sp>
          <p:nvSpPr>
            <p:cNvPr id="37902" name="Text Box 81"/>
            <p:cNvSpPr txBox="1">
              <a:spLocks noChangeArrowheads="1"/>
            </p:cNvSpPr>
            <p:nvPr/>
          </p:nvSpPr>
          <p:spPr bwMode="auto">
            <a:xfrm>
              <a:off x="4128" y="2472"/>
              <a:ext cx="7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400" b="1">
                  <a:solidFill>
                    <a:srgbClr val="00FF00"/>
                  </a:solidFill>
                  <a:latin typeface="Times" pitchFamily="18" charset="0"/>
                  <a:ea typeface="Osaka"/>
                  <a:cs typeface="Osaka"/>
                </a:rPr>
                <a:t>Memory</a:t>
              </a:r>
            </a:p>
          </p:txBody>
        </p:sp>
      </p:grpSp>
      <p:sp>
        <p:nvSpPr>
          <p:cNvPr id="37895" name="Text Box 75"/>
          <p:cNvSpPr txBox="1">
            <a:spLocks noChangeArrowheads="1"/>
          </p:cNvSpPr>
          <p:nvPr/>
        </p:nvSpPr>
        <p:spPr bwMode="auto">
          <a:xfrm>
            <a:off x="23813" y="6507163"/>
            <a:ext cx="30368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200" dirty="0" err="1" smtClean="0">
                <a:solidFill>
                  <a:srgbClr val="FFFF00"/>
                </a:solidFill>
                <a:latin typeface="Microsoft Sans Serif" pitchFamily="34" charset="0"/>
                <a:ea typeface="MS PGothic" pitchFamily="34" charset="-128"/>
                <a:cs typeface="Microsoft Sans Serif" pitchFamily="34" charset="0"/>
              </a:rPr>
              <a:t>Volkow</a:t>
            </a:r>
            <a:r>
              <a:rPr lang="en-US" altLang="en-US" sz="1200" dirty="0" smtClean="0">
                <a:solidFill>
                  <a:srgbClr val="FFFF00"/>
                </a:solidFill>
                <a:latin typeface="Microsoft Sans Serif" pitchFamily="34" charset="0"/>
                <a:ea typeface="MS PGothic" pitchFamily="34" charset="-128"/>
                <a:cs typeface="Microsoft Sans Serif" pitchFamily="34" charset="0"/>
              </a:rPr>
              <a:t> 2001. </a:t>
            </a:r>
            <a:endParaRPr lang="en-US" altLang="en-US" sz="1200" dirty="0">
              <a:solidFill>
                <a:srgbClr val="FFFF00"/>
              </a:solidFill>
              <a:latin typeface="Microsoft Sans Serif" pitchFamily="34" charset="0"/>
              <a:ea typeface="MS PGothic" pitchFamily="34" charset="-128"/>
              <a:cs typeface="Microsoft Sans Serif" pitchFamily="34" charset="0"/>
            </a:endParaRPr>
          </a:p>
        </p:txBody>
      </p:sp>
      <p:sp>
        <p:nvSpPr>
          <p:cNvPr id="2" name="Slide Number Placeholder 1"/>
          <p:cNvSpPr>
            <a:spLocks noGrp="1"/>
          </p:cNvSpPr>
          <p:nvPr>
            <p:ph type="sldNum" sz="quarter" idx="12"/>
          </p:nvPr>
        </p:nvSpPr>
        <p:spPr/>
        <p:txBody>
          <a:bodyPr/>
          <a:lstStyle/>
          <a:p>
            <a:pPr>
              <a:defRPr/>
            </a:pPr>
            <a:fld id="{19110C44-5FE3-4F14-AE88-47927ADCDE71}" type="slidenum">
              <a:rPr lang="en-US" smtClean="0"/>
              <a:pPr>
                <a:defRPr/>
              </a:pPr>
              <a:t>22</a:t>
            </a:fld>
            <a:endParaRPr lang="en-US"/>
          </a:p>
        </p:txBody>
      </p:sp>
    </p:spTree>
    <p:extLst>
      <p:ext uri="{BB962C8B-B14F-4D97-AF65-F5344CB8AC3E}">
        <p14:creationId xmlns:p14="http://schemas.microsoft.com/office/powerpoint/2010/main" val="135712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685800" y="914400"/>
          <a:ext cx="6477000" cy="5029200"/>
        </p:xfrm>
        <a:graphic>
          <a:graphicData uri="http://schemas.openxmlformats.org/presentationml/2006/ole">
            <mc:AlternateContent xmlns:mc="http://schemas.openxmlformats.org/markup-compatibility/2006">
              <mc:Choice xmlns:v="urn:schemas-microsoft-com:vml" Requires="v">
                <p:oleObj spid="_x0000_s240774" name="Bitmap Image" r:id="rId4" imgW="2343477" imgH="1895238" progId="PBrush">
                  <p:embed/>
                </p:oleObj>
              </mc:Choice>
              <mc:Fallback>
                <p:oleObj name="Bitmap Image" r:id="rId4" imgW="2343477" imgH="1895238" progId="PBrush">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14400"/>
                        <a:ext cx="6477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7629525" y="2108200"/>
          <a:ext cx="354013" cy="3886200"/>
        </p:xfrm>
        <a:graphic>
          <a:graphicData uri="http://schemas.openxmlformats.org/presentationml/2006/ole">
            <mc:AlternateContent xmlns:mc="http://schemas.openxmlformats.org/markup-compatibility/2006">
              <mc:Choice xmlns:v="urn:schemas-microsoft-com:vml" Requires="v">
                <p:oleObj spid="_x0000_s240775" name="Bitmap Image" r:id="rId6" imgW="66596" imgH="1066667" progId="PBrush">
                  <p:embed/>
                </p:oleObj>
              </mc:Choice>
              <mc:Fallback>
                <p:oleObj name="Bitmap Image" r:id="rId6" imgW="66596" imgH="1066667" progId="PBrush">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9525" y="2108200"/>
                        <a:ext cx="3540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Text Box 4"/>
          <p:cNvSpPr txBox="1">
            <a:spLocks noChangeArrowheads="1"/>
          </p:cNvSpPr>
          <p:nvPr/>
        </p:nvSpPr>
        <p:spPr bwMode="auto">
          <a:xfrm>
            <a:off x="7162800" y="1143000"/>
            <a:ext cx="12779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400" b="1">
                <a:latin typeface="Arial" pitchFamily="34" charset="0"/>
              </a:rPr>
              <a:t>Control</a:t>
            </a:r>
            <a:br>
              <a:rPr lang="en-US" altLang="en-US" sz="2400" b="1">
                <a:latin typeface="Arial" pitchFamily="34" charset="0"/>
              </a:rPr>
            </a:br>
            <a:r>
              <a:rPr lang="en-US" altLang="en-US" sz="2400" b="1">
                <a:latin typeface="Arial" pitchFamily="34" charset="0"/>
              </a:rPr>
              <a:t> &gt; MA</a:t>
            </a:r>
          </a:p>
        </p:txBody>
      </p:sp>
      <p:sp>
        <p:nvSpPr>
          <p:cNvPr id="39941" name="Text Box 5"/>
          <p:cNvSpPr txBox="1">
            <a:spLocks noChangeArrowheads="1"/>
          </p:cNvSpPr>
          <p:nvPr/>
        </p:nvSpPr>
        <p:spPr bwMode="auto">
          <a:xfrm>
            <a:off x="8001000" y="19700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39942" name="Text Box 6"/>
          <p:cNvSpPr txBox="1">
            <a:spLocks noChangeArrowheads="1"/>
          </p:cNvSpPr>
          <p:nvPr/>
        </p:nvSpPr>
        <p:spPr bwMode="auto">
          <a:xfrm>
            <a:off x="8001000" y="288448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sp>
        <p:nvSpPr>
          <p:cNvPr id="39943" name="Text Box 7"/>
          <p:cNvSpPr txBox="1">
            <a:spLocks noChangeArrowheads="1"/>
          </p:cNvSpPr>
          <p:nvPr/>
        </p:nvSpPr>
        <p:spPr bwMode="auto">
          <a:xfrm>
            <a:off x="8001000" y="38100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39944" name="Text Box 8"/>
          <p:cNvSpPr txBox="1">
            <a:spLocks noChangeArrowheads="1"/>
          </p:cNvSpPr>
          <p:nvPr/>
        </p:nvSpPr>
        <p:spPr bwMode="auto">
          <a:xfrm>
            <a:off x="8001000" y="55626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39945" name="Text Box 9"/>
          <p:cNvSpPr txBox="1">
            <a:spLocks noChangeArrowheads="1"/>
          </p:cNvSpPr>
          <p:nvPr/>
        </p:nvSpPr>
        <p:spPr bwMode="auto">
          <a:xfrm>
            <a:off x="8001000" y="4724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39946" name="Text Box 10"/>
          <p:cNvSpPr txBox="1">
            <a:spLocks noChangeArrowheads="1"/>
          </p:cNvSpPr>
          <p:nvPr/>
        </p:nvSpPr>
        <p:spPr bwMode="auto">
          <a:xfrm>
            <a:off x="31845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0569DBDD-A4A5-435D-B970-F8517A98C3D1}" type="slidenum">
              <a:rPr lang="en-US" smtClean="0"/>
              <a:pPr>
                <a:defRPr/>
              </a:pPr>
              <a:t>23</a:t>
            </a:fld>
            <a:endParaRPr lang="en-US"/>
          </a:p>
        </p:txBody>
      </p:sp>
    </p:spTree>
    <p:extLst>
      <p:ext uri="{BB962C8B-B14F-4D97-AF65-F5344CB8AC3E}">
        <p14:creationId xmlns:p14="http://schemas.microsoft.com/office/powerpoint/2010/main" val="3740492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762000" y="609600"/>
          <a:ext cx="6248400" cy="5410200"/>
        </p:xfrm>
        <a:graphic>
          <a:graphicData uri="http://schemas.openxmlformats.org/presentationml/2006/ole">
            <mc:AlternateContent xmlns:mc="http://schemas.openxmlformats.org/markup-compatibility/2006">
              <mc:Choice xmlns:v="urn:schemas-microsoft-com:vml" Requires="v">
                <p:oleObj spid="_x0000_s241798" name="Bitmap Image" r:id="rId4" imgW="1933333" imgH="1905266" progId="PBrush">
                  <p:embed/>
                </p:oleObj>
              </mc:Choice>
              <mc:Fallback>
                <p:oleObj name="Bitmap Image" r:id="rId4" imgW="1933333" imgH="1905266" progId="PBrush">
                  <p:embed/>
                  <p:pic>
                    <p:nvPicPr>
                      <p:cNvPr id="40962" name="Object 2"/>
                      <p:cNvPicPr>
                        <a:picLocks noChangeAspect="1" noChangeArrowheads="1"/>
                      </p:cNvPicPr>
                      <p:nvPr/>
                    </p:nvPicPr>
                    <p:blipFill>
                      <a:blip r:embed="rId5">
                        <a:extLst>
                          <a:ext uri="{28A0092B-C50C-407E-A947-70E740481C1C}">
                            <a14:useLocalDpi xmlns:a14="http://schemas.microsoft.com/office/drawing/2010/main" val="0"/>
                          </a:ext>
                        </a:extLst>
                      </a:blip>
                      <a:srcRect t="1474"/>
                      <a:stretch>
                        <a:fillRect/>
                      </a:stretch>
                    </p:blipFill>
                    <p:spPr bwMode="auto">
                      <a:xfrm>
                        <a:off x="762000" y="6096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p:cNvSpPr txBox="1">
            <a:spLocks noChangeArrowheads="1"/>
          </p:cNvSpPr>
          <p:nvPr/>
        </p:nvSpPr>
        <p:spPr bwMode="auto">
          <a:xfrm>
            <a:off x="7339013" y="1158875"/>
            <a:ext cx="1276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b="1">
                <a:latin typeface="Arial" pitchFamily="34" charset="0"/>
              </a:rPr>
              <a:t>MA &gt; </a:t>
            </a:r>
          </a:p>
          <a:p>
            <a:pPr algn="ctr" eaLnBrk="1" hangingPunct="1">
              <a:spcBef>
                <a:spcPct val="0"/>
              </a:spcBef>
              <a:buClrTx/>
              <a:buSzTx/>
              <a:buFontTx/>
              <a:buNone/>
            </a:pPr>
            <a:r>
              <a:rPr lang="en-US" altLang="en-US" sz="2400" b="1">
                <a:latin typeface="Arial" pitchFamily="34" charset="0"/>
              </a:rPr>
              <a:t>Control</a:t>
            </a:r>
          </a:p>
        </p:txBody>
      </p:sp>
      <p:grpSp>
        <p:nvGrpSpPr>
          <p:cNvPr id="3" name="Group 4"/>
          <p:cNvGrpSpPr>
            <a:grpSpLocks/>
          </p:cNvGrpSpPr>
          <p:nvPr/>
        </p:nvGrpSpPr>
        <p:grpSpPr bwMode="auto">
          <a:xfrm>
            <a:off x="7696200" y="1905000"/>
            <a:ext cx="723900" cy="4287838"/>
            <a:chOff x="4944" y="1241"/>
            <a:chExt cx="415" cy="2575"/>
          </a:xfrm>
        </p:grpSpPr>
        <p:graphicFrame>
          <p:nvGraphicFramePr>
            <p:cNvPr id="40966" name="Object 5"/>
            <p:cNvGraphicFramePr>
              <a:graphicFrameLocks noChangeAspect="1"/>
            </p:cNvGraphicFramePr>
            <p:nvPr/>
          </p:nvGraphicFramePr>
          <p:xfrm>
            <a:off x="4944" y="1337"/>
            <a:ext cx="196" cy="2376"/>
          </p:xfrm>
          <a:graphic>
            <a:graphicData uri="http://schemas.openxmlformats.org/presentationml/2006/ole">
              <mc:AlternateContent xmlns:mc="http://schemas.openxmlformats.org/markup-compatibility/2006">
                <mc:Choice xmlns:v="urn:schemas-microsoft-com:vml" Requires="v">
                  <p:oleObj spid="_x0000_s241799" name="Bitmap Image" r:id="rId6" imgW="161990" imgH="1867161" progId="PBrush">
                    <p:embed/>
                  </p:oleObj>
                </mc:Choice>
                <mc:Fallback>
                  <p:oleObj name="Bitmap Image" r:id="rId6" imgW="161990" imgH="1867161" progId="PBrush">
                    <p:embed/>
                    <p:pic>
                      <p:nvPicPr>
                        <p:cNvPr id="4096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4" y="1337"/>
                          <a:ext cx="196" cy="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6"/>
            <p:cNvSpPr txBox="1">
              <a:spLocks noChangeArrowheads="1"/>
            </p:cNvSpPr>
            <p:nvPr/>
          </p:nvSpPr>
          <p:spPr bwMode="auto">
            <a:xfrm>
              <a:off x="5140" y="124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5</a:t>
              </a:r>
            </a:p>
          </p:txBody>
        </p:sp>
        <p:sp>
          <p:nvSpPr>
            <p:cNvPr id="40968" name="Text Box 7"/>
            <p:cNvSpPr txBox="1">
              <a:spLocks noChangeArrowheads="1"/>
            </p:cNvSpPr>
            <p:nvPr/>
          </p:nvSpPr>
          <p:spPr bwMode="auto">
            <a:xfrm>
              <a:off x="5140" y="1728"/>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4</a:t>
              </a:r>
            </a:p>
          </p:txBody>
        </p:sp>
        <p:sp>
          <p:nvSpPr>
            <p:cNvPr id="40969" name="Text Box 8"/>
            <p:cNvSpPr txBox="1">
              <a:spLocks noChangeArrowheads="1"/>
            </p:cNvSpPr>
            <p:nvPr/>
          </p:nvSpPr>
          <p:spPr bwMode="auto">
            <a:xfrm>
              <a:off x="5140" y="2601"/>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2</a:t>
              </a:r>
            </a:p>
          </p:txBody>
        </p:sp>
        <p:sp>
          <p:nvSpPr>
            <p:cNvPr id="40970" name="Text Box 9"/>
            <p:cNvSpPr txBox="1">
              <a:spLocks noChangeArrowheads="1"/>
            </p:cNvSpPr>
            <p:nvPr/>
          </p:nvSpPr>
          <p:spPr bwMode="auto">
            <a:xfrm>
              <a:off x="5140" y="350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0</a:t>
              </a:r>
            </a:p>
          </p:txBody>
        </p:sp>
        <p:sp>
          <p:nvSpPr>
            <p:cNvPr id="40971" name="Text Box 10"/>
            <p:cNvSpPr txBox="1">
              <a:spLocks noChangeArrowheads="1"/>
            </p:cNvSpPr>
            <p:nvPr/>
          </p:nvSpPr>
          <p:spPr bwMode="auto">
            <a:xfrm>
              <a:off x="5140" y="3054"/>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1</a:t>
              </a:r>
            </a:p>
          </p:txBody>
        </p:sp>
        <p:sp>
          <p:nvSpPr>
            <p:cNvPr id="40972" name="Text Box 11"/>
            <p:cNvSpPr txBox="1">
              <a:spLocks noChangeArrowheads="1"/>
            </p:cNvSpPr>
            <p:nvPr/>
          </p:nvSpPr>
          <p:spPr bwMode="auto">
            <a:xfrm>
              <a:off x="5140" y="2142"/>
              <a:ext cx="219"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2800">
                  <a:latin typeface="Arial" pitchFamily="34" charset="0"/>
                </a:rPr>
                <a:t>3</a:t>
              </a:r>
            </a:p>
          </p:txBody>
        </p:sp>
      </p:grpSp>
      <p:sp>
        <p:nvSpPr>
          <p:cNvPr id="2" name="Slide Number Placeholder 1"/>
          <p:cNvSpPr>
            <a:spLocks noGrp="1"/>
          </p:cNvSpPr>
          <p:nvPr>
            <p:ph type="sldNum" sz="quarter" idx="12"/>
          </p:nvPr>
        </p:nvSpPr>
        <p:spPr/>
        <p:txBody>
          <a:bodyPr/>
          <a:lstStyle/>
          <a:p>
            <a:pPr>
              <a:defRPr/>
            </a:pPr>
            <a:fld id="{2686DF48-9834-4200-AABA-1E5E6A4DFD74}" type="slidenum">
              <a:rPr lang="en-US" smtClean="0"/>
              <a:pPr>
                <a:defRPr/>
              </a:pPr>
              <a:t>24</a:t>
            </a:fld>
            <a:endParaRPr lang="en-US"/>
          </a:p>
        </p:txBody>
      </p:sp>
    </p:spTree>
    <p:extLst>
      <p:ext uri="{BB962C8B-B14F-4D97-AF65-F5344CB8AC3E}">
        <p14:creationId xmlns:p14="http://schemas.microsoft.com/office/powerpoint/2010/main" val="297482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Brain Activity and Long-Term Use of Other Substances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44910" y="1349129"/>
            <a:ext cx="8229600" cy="5257800"/>
          </a:xfrm>
        </p:spPr>
        <p:txBody>
          <a:bodyPr>
            <a:normAutofit fontScale="85000" lnSpcReduction="20000"/>
          </a:bodyPr>
          <a:lstStyle/>
          <a:p>
            <a:r>
              <a:rPr lang="en-US" dirty="0" smtClean="0">
                <a:latin typeface="Microsoft Sans Serif" pitchFamily="34" charset="0"/>
                <a:cs typeface="Microsoft Sans Serif" pitchFamily="34" charset="0"/>
              </a:rPr>
              <a:t>Alcohol</a:t>
            </a:r>
          </a:p>
          <a:p>
            <a:pPr lvl="1"/>
            <a:r>
              <a:rPr lang="en-US" dirty="0" smtClean="0">
                <a:latin typeface="Microsoft Sans Serif" pitchFamily="34" charset="0"/>
                <a:cs typeface="Microsoft Sans Serif" pitchFamily="34" charset="0"/>
              </a:rPr>
              <a:t>May lead to shrinking of brain, deficiencies in fibers that carry information between brain cells. </a:t>
            </a:r>
          </a:p>
          <a:p>
            <a:pPr lvl="1"/>
            <a:r>
              <a:rPr lang="en-US" dirty="0" smtClean="0">
                <a:latin typeface="Microsoft Sans Serif" pitchFamily="34" charset="0"/>
                <a:cs typeface="Microsoft Sans Serif" pitchFamily="34" charset="0"/>
              </a:rPr>
              <a:t>Deficits in frontal lobes (learning, memory) and cerebellum (movement, coordination) </a:t>
            </a:r>
          </a:p>
          <a:p>
            <a:pPr marL="457200" lvl="1" indent="0">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Marijuana</a:t>
            </a:r>
          </a:p>
          <a:p>
            <a:pPr lvl="1"/>
            <a:r>
              <a:rPr lang="en-US" dirty="0" smtClean="0">
                <a:latin typeface="Microsoft Sans Serif" pitchFamily="34" charset="0"/>
                <a:cs typeface="Microsoft Sans Serif" pitchFamily="34" charset="0"/>
              </a:rPr>
              <a:t>For individuals with dependence, lower dopamine release in the striatum, leading to greater emotional withdrawal and inattention</a:t>
            </a:r>
          </a:p>
          <a:p>
            <a:pPr marL="457200" lvl="1" indent="0">
              <a:buNone/>
            </a:pPr>
            <a:r>
              <a:rPr lang="en-US" sz="15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(National Institute on Drug Abuse </a:t>
            </a:r>
            <a:endParaRPr lang="en-US" sz="1500" dirty="0">
              <a:latin typeface="Microsoft Sans Serif" pitchFamily="34" charset="0"/>
              <a:cs typeface="Microsoft Sans Serif" pitchFamily="34" charset="0"/>
            </a:endParaRPr>
          </a:p>
          <a:p>
            <a:pPr marL="457200" lvl="1" indent="0">
              <a:buNone/>
            </a:pPr>
            <a:endParaRPr lang="en-US" dirty="0" smtClean="0">
              <a:latin typeface="Microsoft Sans Serif" pitchFamily="34" charset="0"/>
              <a:cs typeface="Microsoft Sans Serif" pitchFamily="34" charset="0"/>
            </a:endParaRPr>
          </a:p>
          <a:p>
            <a:r>
              <a:rPr lang="en-US" dirty="0" err="1" smtClean="0">
                <a:latin typeface="Microsoft Sans Serif" pitchFamily="34" charset="0"/>
                <a:cs typeface="Microsoft Sans Serif" pitchFamily="34" charset="0"/>
              </a:rPr>
              <a:t>Opioids</a:t>
            </a:r>
            <a:endParaRPr lang="en-US"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Structural and functional changes in brain regions associated with mood, impulse control, motivation</a:t>
            </a: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25</a:t>
            </a:fld>
            <a:endParaRPr lang="en-US"/>
          </a:p>
        </p:txBody>
      </p:sp>
      <p:sp>
        <p:nvSpPr>
          <p:cNvPr id="6" name="TextBox 5"/>
          <p:cNvSpPr txBox="1"/>
          <p:nvPr/>
        </p:nvSpPr>
        <p:spPr>
          <a:xfrm>
            <a:off x="0" y="6398309"/>
            <a:ext cx="8674509" cy="584775"/>
          </a:xfrm>
          <a:prstGeom prst="rect">
            <a:avLst/>
          </a:prstGeom>
          <a:noFill/>
        </p:spPr>
        <p:txBody>
          <a:bodyPr wrap="square" rtlCol="0">
            <a:spAutoFit/>
          </a:bodyPr>
          <a:lstStyle/>
          <a:p>
            <a:r>
              <a:rPr lang="en-US" sz="1400" dirty="0" smtClean="0">
                <a:solidFill>
                  <a:srgbClr val="FFFF00"/>
                </a:solidFill>
                <a:latin typeface="Microsoft Sans Serif" pitchFamily="34" charset="0"/>
                <a:cs typeface="Microsoft Sans Serif" pitchFamily="34" charset="0"/>
              </a:rPr>
              <a:t>National </a:t>
            </a:r>
            <a:r>
              <a:rPr lang="en-US" sz="1400" dirty="0">
                <a:solidFill>
                  <a:srgbClr val="FFFF00"/>
                </a:solidFill>
                <a:latin typeface="Microsoft Sans Serif" pitchFamily="34" charset="0"/>
                <a:cs typeface="Microsoft Sans Serif" pitchFamily="34" charset="0"/>
              </a:rPr>
              <a:t>Institute on Alcohol and Alcoholism, </a:t>
            </a:r>
            <a:r>
              <a:rPr lang="en-US" sz="1400" dirty="0" smtClean="0">
                <a:solidFill>
                  <a:srgbClr val="FFFF00"/>
                </a:solidFill>
                <a:latin typeface="Microsoft Sans Serif" pitchFamily="34" charset="0"/>
                <a:cs typeface="Microsoft Sans Serif" pitchFamily="34" charset="0"/>
              </a:rPr>
              <a:t>2004; National Institute on Drug Abuse 2016; </a:t>
            </a:r>
            <a:r>
              <a:rPr lang="en-US" sz="1400" dirty="0" err="1" smtClean="0">
                <a:solidFill>
                  <a:srgbClr val="FFFF00"/>
                </a:solidFill>
                <a:latin typeface="Microsoft Sans Serif" pitchFamily="34" charset="0"/>
                <a:cs typeface="Microsoft Sans Serif" pitchFamily="34" charset="0"/>
              </a:rPr>
              <a:t>Upadhay</a:t>
            </a:r>
            <a:r>
              <a:rPr lang="en-US" sz="1400" dirty="0" smtClean="0">
                <a:solidFill>
                  <a:srgbClr val="FFFF00"/>
                </a:solidFill>
                <a:latin typeface="Microsoft Sans Serif" pitchFamily="34" charset="0"/>
                <a:cs typeface="Microsoft Sans Serif" pitchFamily="34" charset="0"/>
              </a:rPr>
              <a:t> 2010 </a:t>
            </a:r>
            <a:endParaRPr lang="en-US" sz="1400" dirty="0">
              <a:latin typeface="Microsoft Sans Serif" pitchFamily="34" charset="0"/>
              <a:cs typeface="Microsoft Sans Serif" pitchFamily="34" charset="0"/>
            </a:endParaRPr>
          </a:p>
          <a:p>
            <a:endParaRPr lang="en-US" dirty="0"/>
          </a:p>
        </p:txBody>
      </p:sp>
    </p:spTree>
    <p:extLst>
      <p:ext uri="{BB962C8B-B14F-4D97-AF65-F5344CB8AC3E}">
        <p14:creationId xmlns:p14="http://schemas.microsoft.com/office/powerpoint/2010/main" val="2791094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1447800"/>
            <a:ext cx="485775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lnSpc>
                <a:spcPct val="115000"/>
              </a:lnSpc>
              <a:spcBef>
                <a:spcPct val="50000"/>
              </a:spcBef>
              <a:buClrTx/>
              <a:buSzTx/>
              <a:buFontTx/>
              <a:buNone/>
            </a:pPr>
            <a:r>
              <a:rPr lang="en-US" altLang="en-US" sz="4000" dirty="0">
                <a:latin typeface="Microsoft Sans Serif" pitchFamily="34" charset="0"/>
                <a:ea typeface="Osaka"/>
                <a:cs typeface="Microsoft Sans Serif" pitchFamily="34" charset="0"/>
              </a:rPr>
              <a:t>The brain shows distinct changes after </a:t>
            </a:r>
            <a:r>
              <a:rPr lang="en-US" altLang="en-US" sz="4000" dirty="0" smtClean="0">
                <a:latin typeface="Microsoft Sans Serif" pitchFamily="34" charset="0"/>
                <a:ea typeface="Osaka"/>
                <a:cs typeface="Microsoft Sans Serif" pitchFamily="34" charset="0"/>
              </a:rPr>
              <a:t>substance use </a:t>
            </a:r>
            <a:r>
              <a:rPr lang="en-US" altLang="en-US" sz="4000" dirty="0">
                <a:latin typeface="Microsoft Sans Serif" pitchFamily="34" charset="0"/>
                <a:ea typeface="Osaka"/>
                <a:cs typeface="Microsoft Sans Serif" pitchFamily="34" charset="0"/>
              </a:rPr>
              <a:t>that can persist </a:t>
            </a:r>
            <a:r>
              <a:rPr lang="en-US" altLang="en-US" sz="4000" i="1" dirty="0">
                <a:solidFill>
                  <a:srgbClr val="FFFF00"/>
                </a:solidFill>
                <a:latin typeface="Microsoft Sans Serif" pitchFamily="34" charset="0"/>
                <a:ea typeface="Osaka"/>
                <a:cs typeface="Microsoft Sans Serif" pitchFamily="34" charset="0"/>
              </a:rPr>
              <a:t>long after </a:t>
            </a:r>
            <a:r>
              <a:rPr lang="en-US" altLang="en-US" sz="4000" i="1" dirty="0" smtClean="0">
                <a:solidFill>
                  <a:srgbClr val="FFFF00"/>
                </a:solidFill>
                <a:latin typeface="Microsoft Sans Serif" pitchFamily="34" charset="0"/>
                <a:ea typeface="Osaka"/>
                <a:cs typeface="Microsoft Sans Serif" pitchFamily="34" charset="0"/>
              </a:rPr>
              <a:t>use </a:t>
            </a:r>
            <a:r>
              <a:rPr lang="en-US" altLang="en-US" sz="4000" i="1" dirty="0">
                <a:solidFill>
                  <a:srgbClr val="FFFF00"/>
                </a:solidFill>
                <a:latin typeface="Microsoft Sans Serif" pitchFamily="34" charset="0"/>
                <a:ea typeface="Osaka"/>
                <a:cs typeface="Microsoft Sans Serif" pitchFamily="34" charset="0"/>
              </a:rPr>
              <a:t>has stopped</a:t>
            </a:r>
            <a:endParaRPr lang="en-US" altLang="en-US" sz="4000" dirty="0">
              <a:solidFill>
                <a:srgbClr val="FFFF00"/>
              </a:solidFill>
              <a:latin typeface="Microsoft Sans Serif" pitchFamily="34" charset="0"/>
              <a:ea typeface="Osaka"/>
              <a:cs typeface="Microsoft Sans Serif" pitchFamily="34" charset="0"/>
            </a:endParaRPr>
          </a:p>
        </p:txBody>
      </p:sp>
      <p:sp>
        <p:nvSpPr>
          <p:cNvPr id="49155" name="Rectangle 1"/>
          <p:cNvSpPr>
            <a:spLocks noChangeArrowheads="1"/>
          </p:cNvSpPr>
          <p:nvPr/>
        </p:nvSpPr>
        <p:spPr bwMode="auto">
          <a:xfrm>
            <a:off x="123825" y="152400"/>
            <a:ext cx="8839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AU" altLang="en-US" sz="4400" b="1" dirty="0" smtClean="0">
                <a:solidFill>
                  <a:srgbClr val="FFFF00"/>
                </a:solidFill>
                <a:latin typeface="Microsoft Sans Serif" pitchFamily="34" charset="0"/>
                <a:cs typeface="Microsoft Sans Serif" pitchFamily="34" charset="0"/>
              </a:rPr>
              <a:t>SUDs are </a:t>
            </a:r>
            <a:r>
              <a:rPr lang="en-AU" altLang="en-US" sz="4400" b="1" u="sng" dirty="0">
                <a:solidFill>
                  <a:srgbClr val="FFFF00"/>
                </a:solidFill>
                <a:latin typeface="Microsoft Sans Serif" pitchFamily="34" charset="0"/>
                <a:cs typeface="Microsoft Sans Serif" pitchFamily="34" charset="0"/>
              </a:rPr>
              <a:t>chronic</a:t>
            </a:r>
            <a:r>
              <a:rPr lang="en-AU" altLang="en-US" sz="4400" b="1" dirty="0">
                <a:solidFill>
                  <a:srgbClr val="FFFF00"/>
                </a:solidFill>
                <a:latin typeface="Microsoft Sans Serif" pitchFamily="34" charset="0"/>
                <a:cs typeface="Microsoft Sans Serif" pitchFamily="34" charset="0"/>
              </a:rPr>
              <a:t> brain </a:t>
            </a:r>
            <a:r>
              <a:rPr lang="en-AU" altLang="en-US" sz="4400" b="1" dirty="0" smtClean="0">
                <a:solidFill>
                  <a:srgbClr val="FFFF00"/>
                </a:solidFill>
                <a:latin typeface="Microsoft Sans Serif" pitchFamily="34" charset="0"/>
                <a:cs typeface="Microsoft Sans Serif" pitchFamily="34" charset="0"/>
              </a:rPr>
              <a:t>disorders</a:t>
            </a:r>
            <a:endParaRPr lang="en-AU" altLang="en-US" sz="4400" b="1" dirty="0">
              <a:solidFill>
                <a:srgbClr val="FFFF00"/>
              </a:solidFill>
              <a:latin typeface="Microsoft Sans Serif" pitchFamily="34" charset="0"/>
              <a:cs typeface="Microsoft Sans Serif" pitchFamily="34" charset="0"/>
            </a:endParaRPr>
          </a:p>
        </p:txBody>
      </p:sp>
      <p:pic>
        <p:nvPicPr>
          <p:cNvPr id="49156" name="Picture 3" descr="C:\Users\tfreese\AppData\Local\Microsoft\Windows\Temporary Internet Files\Content.IE5\DGJI47TX\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810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BB5887B-BB3E-4BA5-8A1E-2508AB54A26D}" type="slidenum">
              <a:rPr lang="en-US" smtClean="0"/>
              <a:pPr/>
              <a:t>26</a:t>
            </a:fld>
            <a:endParaRPr lang="en-US"/>
          </a:p>
        </p:txBody>
      </p:sp>
    </p:spTree>
    <p:extLst>
      <p:ext uri="{BB962C8B-B14F-4D97-AF65-F5344CB8AC3E}">
        <p14:creationId xmlns:p14="http://schemas.microsoft.com/office/powerpoint/2010/main" val="11380489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title"/>
          </p:nvPr>
        </p:nvSpPr>
        <p:spPr>
          <a:xfrm>
            <a:off x="0" y="0"/>
            <a:ext cx="9144000" cy="762000"/>
          </a:xfrm>
          <a:extLst>
            <a:ext uri="{909E8E84-426E-40DD-AFC4-6F175D3DCCD1}">
              <a14:hiddenFill xmlns:a14="http://schemas.microsoft.com/office/drawing/2010/main">
                <a:solidFill>
                  <a:srgbClr val="000000"/>
                </a:solidFill>
              </a14:hiddenFill>
            </a:ext>
          </a:extLst>
        </p:spPr>
        <p:txBody>
          <a:bodyPr/>
          <a:lstStyle/>
          <a:p>
            <a:pPr eaLnBrk="1" hangingPunct="1">
              <a:defRPr/>
            </a:pPr>
            <a:r>
              <a:rPr lang="en-US" sz="3200" b="1" dirty="0">
                <a:solidFill>
                  <a:srgbClr val="FFFF00"/>
                </a:solidFill>
                <a:latin typeface="Microsoft Sans Serif" pitchFamily="34" charset="0"/>
                <a:cs typeface="Microsoft Sans Serif" pitchFamily="34" charset="0"/>
              </a:rPr>
              <a:t>PET Scan of Long-Term Meth Brain Damage</a:t>
            </a:r>
          </a:p>
        </p:txBody>
      </p:sp>
      <p:graphicFrame>
        <p:nvGraphicFramePr>
          <p:cNvPr id="43012" name="Object 4"/>
          <p:cNvGraphicFramePr>
            <a:graphicFrameLocks noChangeAspect="1"/>
          </p:cNvGraphicFramePr>
          <p:nvPr/>
        </p:nvGraphicFramePr>
        <p:xfrm>
          <a:off x="7391400" y="2133600"/>
          <a:ext cx="685800" cy="2381250"/>
        </p:xfrm>
        <a:graphic>
          <a:graphicData uri="http://schemas.openxmlformats.org/presentationml/2006/ole">
            <mc:AlternateContent xmlns:mc="http://schemas.openxmlformats.org/markup-compatibility/2006">
              <mc:Choice xmlns:v="urn:schemas-microsoft-com:vml" Requires="v">
                <p:oleObj spid="_x0000_s243152" name="Bitmap Image" r:id="rId4" imgW="581106" imgH="2019048" progId="PBrush">
                  <p:embed/>
                </p:oleObj>
              </mc:Choice>
              <mc:Fallback>
                <p:oleObj name="Bitmap Image" r:id="rId4" imgW="581106" imgH="2019048" progId="PBrush">
                  <p:embed/>
                  <p:pic>
                    <p:nvPicPr>
                      <p:cNvPr id="4301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33600"/>
                        <a:ext cx="6858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3" name="Object 5"/>
          <p:cNvGraphicFramePr>
            <a:graphicFrameLocks noChangeAspect="1"/>
          </p:cNvGraphicFramePr>
          <p:nvPr/>
        </p:nvGraphicFramePr>
        <p:xfrm>
          <a:off x="1304925" y="711200"/>
          <a:ext cx="6315075" cy="1492250"/>
        </p:xfrm>
        <a:graphic>
          <a:graphicData uri="http://schemas.openxmlformats.org/presentationml/2006/ole">
            <mc:AlternateContent xmlns:mc="http://schemas.openxmlformats.org/markup-compatibility/2006">
              <mc:Choice xmlns:v="urn:schemas-microsoft-com:vml" Requires="v">
                <p:oleObj spid="_x0000_s243153" name="Bitmap Image" r:id="rId6" imgW="4390476" imgH="1171429" progId="PBrush">
                  <p:embed/>
                </p:oleObj>
              </mc:Choice>
              <mc:Fallback>
                <p:oleObj name="Bitmap Image" r:id="rId6" imgW="4390476" imgH="1171429" progId="PBrush">
                  <p:embed/>
                  <p:pic>
                    <p:nvPicPr>
                      <p:cNvPr id="79053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711200"/>
                        <a:ext cx="631507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4" name="Object 6"/>
          <p:cNvGraphicFramePr>
            <a:graphicFrameLocks noChangeAspect="1"/>
          </p:cNvGraphicFramePr>
          <p:nvPr/>
        </p:nvGraphicFramePr>
        <p:xfrm>
          <a:off x="1304925" y="1952625"/>
          <a:ext cx="6275388" cy="1554163"/>
        </p:xfrm>
        <a:graphic>
          <a:graphicData uri="http://schemas.openxmlformats.org/presentationml/2006/ole">
            <mc:AlternateContent xmlns:mc="http://schemas.openxmlformats.org/markup-compatibility/2006">
              <mc:Choice xmlns:v="urn:schemas-microsoft-com:vml" Requires="v">
                <p:oleObj spid="_x0000_s243154" name="Bitmap Image" r:id="rId8" imgW="4323810" imgH="1209524" progId="PBrush">
                  <p:embed/>
                </p:oleObj>
              </mc:Choice>
              <mc:Fallback>
                <p:oleObj name="Bitmap Image" r:id="rId8" imgW="4323810" imgH="1209524" progId="PBrush">
                  <p:embed/>
                  <p:pic>
                    <p:nvPicPr>
                      <p:cNvPr id="79053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4925" y="1952625"/>
                        <a:ext cx="6275388"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5" name="Object 7"/>
          <p:cNvGraphicFramePr>
            <a:graphicFrameLocks noChangeAspect="1"/>
          </p:cNvGraphicFramePr>
          <p:nvPr/>
        </p:nvGraphicFramePr>
        <p:xfrm>
          <a:off x="1304925" y="3395663"/>
          <a:ext cx="6159500" cy="1187450"/>
        </p:xfrm>
        <a:graphic>
          <a:graphicData uri="http://schemas.openxmlformats.org/presentationml/2006/ole">
            <mc:AlternateContent xmlns:mc="http://schemas.openxmlformats.org/markup-compatibility/2006">
              <mc:Choice xmlns:v="urn:schemas-microsoft-com:vml" Requires="v">
                <p:oleObj spid="_x0000_s243155" name="Bitmap Image" r:id="rId10" imgW="4247619" imgH="923810" progId="PBrush">
                  <p:embed/>
                </p:oleObj>
              </mc:Choice>
              <mc:Fallback>
                <p:oleObj name="Bitmap Image" r:id="rId10" imgW="4247619" imgH="923810" progId="PBrush">
                  <p:embed/>
                  <p:pic>
                    <p:nvPicPr>
                      <p:cNvPr id="79053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4925" y="3395663"/>
                        <a:ext cx="6159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6" name="Object 8"/>
          <p:cNvGraphicFramePr>
            <a:graphicFrameLocks noChangeAspect="1"/>
          </p:cNvGraphicFramePr>
          <p:nvPr/>
        </p:nvGraphicFramePr>
        <p:xfrm>
          <a:off x="1304925" y="4365625"/>
          <a:ext cx="6143625" cy="1139825"/>
        </p:xfrm>
        <a:graphic>
          <a:graphicData uri="http://schemas.openxmlformats.org/presentationml/2006/ole">
            <mc:AlternateContent xmlns:mc="http://schemas.openxmlformats.org/markup-compatibility/2006">
              <mc:Choice xmlns:v="urn:schemas-microsoft-com:vml" Requires="v">
                <p:oleObj spid="_x0000_s243156" name="Bitmap Image" r:id="rId12" imgW="4229690" imgH="885949" progId="PBrush">
                  <p:embed/>
                </p:oleObj>
              </mc:Choice>
              <mc:Fallback>
                <p:oleObj name="Bitmap Image" r:id="rId12" imgW="4229690" imgH="885949" progId="PBrush">
                  <p:embed/>
                  <p:pic>
                    <p:nvPicPr>
                      <p:cNvPr id="79053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4925" y="4365625"/>
                        <a:ext cx="61436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0537" name="Object 9"/>
          <p:cNvGraphicFramePr>
            <a:graphicFrameLocks noChangeAspect="1"/>
          </p:cNvGraphicFramePr>
          <p:nvPr/>
        </p:nvGraphicFramePr>
        <p:xfrm>
          <a:off x="1304925" y="5354638"/>
          <a:ext cx="6018213" cy="1103312"/>
        </p:xfrm>
        <a:graphic>
          <a:graphicData uri="http://schemas.openxmlformats.org/presentationml/2006/ole">
            <mc:AlternateContent xmlns:mc="http://schemas.openxmlformats.org/markup-compatibility/2006">
              <mc:Choice xmlns:v="urn:schemas-microsoft-com:vml" Requires="v">
                <p:oleObj spid="_x0000_s243157" name="Bitmap Image" r:id="rId14" imgW="4142857" imgH="857143" progId="PBrush">
                  <p:embed/>
                </p:oleObj>
              </mc:Choice>
              <mc:Fallback>
                <p:oleObj name="Bitmap Image" r:id="rId14" imgW="4142857" imgH="857143" progId="PBrush">
                  <p:embed/>
                  <p:pic>
                    <p:nvPicPr>
                      <p:cNvPr id="790537"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4925" y="5354638"/>
                        <a:ext cx="60182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nvGraphicFramePr>
        <p:xfrm>
          <a:off x="1363663" y="6462713"/>
          <a:ext cx="6062662" cy="404812"/>
        </p:xfrm>
        <a:graphic>
          <a:graphicData uri="http://schemas.openxmlformats.org/presentationml/2006/ole">
            <mc:AlternateContent xmlns:mc="http://schemas.openxmlformats.org/markup-compatibility/2006">
              <mc:Choice xmlns:v="urn:schemas-microsoft-com:vml" Requires="v">
                <p:oleObj spid="_x0000_s243158" name="Bitmap Image" r:id="rId16" imgW="4180952" imgH="314286" progId="PBrush">
                  <p:embed/>
                </p:oleObj>
              </mc:Choice>
              <mc:Fallback>
                <p:oleObj name="Bitmap Image" r:id="rId16" imgW="4180952" imgH="314286" progId="PBrush">
                  <p:embed/>
                  <p:pic>
                    <p:nvPicPr>
                      <p:cNvPr id="43018"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63663" y="6462713"/>
                        <a:ext cx="6062662"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03AD64F-161E-450C-8E78-62D7E926403C}" type="slidenum">
              <a:rPr lang="en-US" smtClean="0"/>
              <a:pPr>
                <a:defRPr/>
              </a:pPr>
              <a:t>27</a:t>
            </a:fld>
            <a:endParaRPr lang="en-US"/>
          </a:p>
        </p:txBody>
      </p:sp>
    </p:spTree>
    <p:extLst>
      <p:ext uri="{BB962C8B-B14F-4D97-AF65-F5344CB8AC3E}">
        <p14:creationId xmlns:p14="http://schemas.microsoft.com/office/powerpoint/2010/main" val="379600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90533"/>
                                        </p:tgtEl>
                                        <p:attrNameLst>
                                          <p:attrName>style.visibility</p:attrName>
                                        </p:attrNameLst>
                                      </p:cBhvr>
                                      <p:to>
                                        <p:strVal val="visible"/>
                                      </p:to>
                                    </p:set>
                                    <p:animEffect transition="in" filter="wipe(up)">
                                      <p:cBhvr>
                                        <p:cTn id="7" dur="500"/>
                                        <p:tgtEl>
                                          <p:spTgt spid="79053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790534"/>
                                        </p:tgtEl>
                                        <p:attrNameLst>
                                          <p:attrName>style.visibility</p:attrName>
                                        </p:attrNameLst>
                                      </p:cBhvr>
                                      <p:to>
                                        <p:strVal val="visible"/>
                                      </p:to>
                                    </p:set>
                                    <p:animEffect transition="in" filter="wipe(up)">
                                      <p:cBhvr>
                                        <p:cTn id="11" dur="500"/>
                                        <p:tgtEl>
                                          <p:spTgt spid="7905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790535"/>
                                        </p:tgtEl>
                                        <p:attrNameLst>
                                          <p:attrName>style.visibility</p:attrName>
                                        </p:attrNameLst>
                                      </p:cBhvr>
                                      <p:to>
                                        <p:strVal val="visible"/>
                                      </p:to>
                                    </p:set>
                                    <p:animEffect transition="in" filter="wipe(up)">
                                      <p:cBhvr>
                                        <p:cTn id="16" dur="500"/>
                                        <p:tgtEl>
                                          <p:spTgt spid="7905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90536"/>
                                        </p:tgtEl>
                                        <p:attrNameLst>
                                          <p:attrName>style.visibility</p:attrName>
                                        </p:attrNameLst>
                                      </p:cBhvr>
                                      <p:to>
                                        <p:strVal val="visible"/>
                                      </p:to>
                                    </p:set>
                                    <p:animEffect transition="in" filter="wipe(up)">
                                      <p:cBhvr>
                                        <p:cTn id="21" dur="500"/>
                                        <p:tgtEl>
                                          <p:spTgt spid="7905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790537"/>
                                        </p:tgtEl>
                                        <p:attrNameLst>
                                          <p:attrName>style.visibility</p:attrName>
                                        </p:attrNameLst>
                                      </p:cBhvr>
                                      <p:to>
                                        <p:strVal val="visible"/>
                                      </p:to>
                                    </p:set>
                                    <p:animEffect transition="in" filter="wipe(up)">
                                      <p:cBhvr>
                                        <p:cTn id="26" dur="500"/>
                                        <p:tgtEl>
                                          <p:spTgt spid="790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304800" y="1600200"/>
            <a:ext cx="4724400" cy="4953000"/>
          </a:xfrm>
        </p:spPr>
        <p:txBody>
          <a:bodyPr>
            <a:normAutofit fontScale="70000" lnSpcReduction="20000"/>
          </a:bodyPr>
          <a:lstStyle/>
          <a:p>
            <a:r>
              <a:rPr lang="en-US" dirty="0" smtClean="0">
                <a:latin typeface="Microsoft Sans Serif" pitchFamily="34" charset="0"/>
                <a:cs typeface="Microsoft Sans Serif" pitchFamily="34" charset="0"/>
              </a:rPr>
              <a:t>Self-medication for mental health problems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Impact substances have on brain and social functioning</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Many MH disorders are rooted in same parts of brain, same neurotransmitters impacted by psychoactive substances</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Common risk factors</a:t>
            </a:r>
          </a:p>
          <a:p>
            <a:pPr lvl="1"/>
            <a:r>
              <a:rPr lang="en-US" dirty="0" smtClean="0">
                <a:latin typeface="Microsoft Sans Serif" pitchFamily="34" charset="0"/>
                <a:cs typeface="Microsoft Sans Serif" pitchFamily="34" charset="0"/>
              </a:rPr>
              <a:t>Genetics</a:t>
            </a:r>
          </a:p>
          <a:p>
            <a:pPr lvl="1"/>
            <a:r>
              <a:rPr lang="en-US" dirty="0" smtClean="0">
                <a:latin typeface="Microsoft Sans Serif" pitchFamily="34" charset="0"/>
                <a:cs typeface="Microsoft Sans Serif" pitchFamily="34" charset="0"/>
              </a:rPr>
              <a:t>Environment (esp. trauma)</a:t>
            </a:r>
          </a:p>
          <a:p>
            <a:pPr>
              <a:buNone/>
            </a:pPr>
            <a:r>
              <a:rPr lang="en-US" dirty="0" smtClean="0">
                <a:latin typeface="Microsoft Sans Serif" pitchFamily="34" charset="0"/>
                <a:cs typeface="Microsoft Sans Serif" pitchFamily="34" charset="0"/>
              </a:rPr>
              <a:t>	</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a:xfrm>
            <a:off x="0" y="6477000"/>
            <a:ext cx="4267200" cy="381000"/>
          </a:xfrm>
        </p:spPr>
        <p:txBody>
          <a:bodyPr/>
          <a:lstStyle/>
          <a:p>
            <a:r>
              <a:rPr lang="en-US" dirty="0" err="1" smtClean="0">
                <a:solidFill>
                  <a:srgbClr val="FFFF00"/>
                </a:solidFill>
                <a:latin typeface="Microsoft Sans Serif" pitchFamily="34" charset="0"/>
                <a:cs typeface="Microsoft Sans Serif" pitchFamily="34" charset="0"/>
              </a:rPr>
              <a:t>Mertens</a:t>
            </a:r>
            <a:r>
              <a:rPr lang="en-US" dirty="0" smtClean="0">
                <a:solidFill>
                  <a:srgbClr val="FFFF00"/>
                </a:solidFill>
                <a:latin typeface="Microsoft Sans Serif" pitchFamily="34" charset="0"/>
                <a:cs typeface="Microsoft Sans Serif" pitchFamily="34" charset="0"/>
              </a:rPr>
              <a:t> 2003, Flynn  2008 , NIDA 2012, SAMHSA 2010 </a:t>
            </a:r>
            <a:endParaRPr lang="en-US" dirty="0">
              <a:solidFill>
                <a:srgbClr val="FFFF00"/>
              </a:solidFill>
            </a:endParaRPr>
          </a:p>
        </p:txBody>
      </p:sp>
      <p:pic>
        <p:nvPicPr>
          <p:cNvPr id="71682" name="Picture 2" descr="https://nccih.nih.gov/sites/nccam.nih.gov/files/man_sitting_bed_holding_head.jpg"/>
          <p:cNvPicPr>
            <a:picLocks noChangeAspect="1" noChangeArrowheads="1"/>
          </p:cNvPicPr>
          <p:nvPr/>
        </p:nvPicPr>
        <p:blipFill>
          <a:blip r:embed="rId3" cstate="print"/>
          <a:srcRect/>
          <a:stretch>
            <a:fillRect/>
          </a:stretch>
        </p:blipFill>
        <p:spPr bwMode="auto">
          <a:xfrm>
            <a:off x="5257800" y="1676400"/>
            <a:ext cx="3352800" cy="4114800"/>
          </a:xfrm>
          <a:prstGeom prst="rect">
            <a:avLst/>
          </a:prstGeom>
          <a:noFill/>
        </p:spPr>
      </p:pic>
    </p:spTree>
    <p:extLst>
      <p:ext uri="{BB962C8B-B14F-4D97-AF65-F5344CB8AC3E}">
        <p14:creationId xmlns:p14="http://schemas.microsoft.com/office/powerpoint/2010/main" val="360685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and Mental Health</a:t>
            </a:r>
            <a:endParaRPr lang="en-US" b="1" dirty="0">
              <a:solidFill>
                <a:srgbClr val="FFFF00"/>
              </a:solidFill>
              <a:latin typeface="Microsoft Sans Serif" pitchFamily="34" charset="0"/>
              <a:cs typeface="Microsoft Sans Serif" pitchFamily="34" charset="0"/>
            </a:endParaRPr>
          </a:p>
        </p:txBody>
      </p:sp>
      <p:graphicFrame>
        <p:nvGraphicFramePr>
          <p:cNvPr id="5" name="Table 4"/>
          <p:cNvGraphicFramePr>
            <a:graphicFrameLocks noGrp="1"/>
          </p:cNvGraphicFramePr>
          <p:nvPr/>
        </p:nvGraphicFramePr>
        <p:xfrm>
          <a:off x="533400" y="3581400"/>
          <a:ext cx="7772400" cy="219456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79228">
                <a:tc>
                  <a:txBody>
                    <a:bodyPr/>
                    <a:lstStyle/>
                    <a:p>
                      <a:pPr algn="ctr"/>
                      <a:r>
                        <a:rPr lang="en-US" sz="2400" dirty="0" smtClean="0">
                          <a:latin typeface="Microsoft Sans Serif" pitchFamily="34" charset="0"/>
                          <a:cs typeface="Microsoft Sans Serif" pitchFamily="34" charset="0"/>
                        </a:rPr>
                        <a:t>MH </a:t>
                      </a:r>
                    </a:p>
                    <a:p>
                      <a:pPr algn="ctr"/>
                      <a:r>
                        <a:rPr lang="en-US" sz="2400" dirty="0" smtClean="0">
                          <a:latin typeface="Microsoft Sans Serif" pitchFamily="34" charset="0"/>
                          <a:cs typeface="Microsoft Sans Serif" pitchFamily="34" charset="0"/>
                        </a:rPr>
                        <a:t>DISORDER</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SUD </a:t>
                      </a:r>
                    </a:p>
                    <a:p>
                      <a:pPr algn="ctr"/>
                      <a:r>
                        <a:rPr lang="en-US" sz="2400" dirty="0" smtClean="0">
                          <a:latin typeface="Microsoft Sans Serif" pitchFamily="34" charset="0"/>
                          <a:cs typeface="Microsoft Sans Serif" pitchFamily="34" charset="0"/>
                        </a:rPr>
                        <a:t>POPULATION</a:t>
                      </a:r>
                      <a:endParaRPr lang="en-US" sz="2400" dirty="0">
                        <a:latin typeface="Microsoft Sans Serif" pitchFamily="34" charset="0"/>
                        <a:cs typeface="Microsoft Sans Serif" pitchFamily="34" charset="0"/>
                      </a:endParaRPr>
                    </a:p>
                  </a:txBody>
                  <a:tcPr/>
                </a:tc>
                <a:tc>
                  <a:txBody>
                    <a:bodyPr/>
                    <a:lstStyle/>
                    <a:p>
                      <a:pPr algn="ctr"/>
                      <a:r>
                        <a:rPr lang="en-US" sz="2400" dirty="0" smtClean="0">
                          <a:latin typeface="Microsoft Sans Serif" pitchFamily="34" charset="0"/>
                          <a:cs typeface="Microsoft Sans Serif" pitchFamily="34" charset="0"/>
                        </a:rPr>
                        <a:t>NON-SUD</a:t>
                      </a:r>
                      <a:r>
                        <a:rPr lang="en-US" sz="2400" baseline="0" dirty="0" smtClean="0">
                          <a:latin typeface="Microsoft Sans Serif" pitchFamily="34" charset="0"/>
                          <a:cs typeface="Microsoft Sans Serif" pitchFamily="34" charset="0"/>
                        </a:rPr>
                        <a:t> POPULATION</a:t>
                      </a:r>
                      <a:endParaRPr lang="en-US" sz="2400" dirty="0">
                        <a:latin typeface="Microsoft Sans Serif" pitchFamily="34" charset="0"/>
                        <a:cs typeface="Microsoft Sans Serif" pitchFamily="34" charset="0"/>
                      </a:endParaRPr>
                    </a:p>
                  </a:txBody>
                  <a:tcPr/>
                </a:tc>
                <a:extLst>
                  <a:ext uri="{0D108BD9-81ED-4DB2-BD59-A6C34878D82A}">
                    <a16:rowId xmlns:a16="http://schemas.microsoft.com/office/drawing/2014/main" val="10000"/>
                  </a:ext>
                </a:extLst>
              </a:tr>
              <a:tr h="451457">
                <a:tc>
                  <a:txBody>
                    <a:bodyPr/>
                    <a:lstStyle/>
                    <a:p>
                      <a:pPr algn="ctr"/>
                      <a:r>
                        <a:rPr lang="en-US" sz="2400" dirty="0" smtClean="0">
                          <a:solidFill>
                            <a:schemeClr val="bg1"/>
                          </a:solidFill>
                          <a:latin typeface="Microsoft Sans Serif" pitchFamily="34" charset="0"/>
                          <a:cs typeface="Microsoft Sans Serif" pitchFamily="34" charset="0"/>
                        </a:rPr>
                        <a:t>Depression</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28.51%</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2.74%</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1"/>
                  </a:ext>
                </a:extLst>
              </a:tr>
              <a:tr h="451457">
                <a:tc>
                  <a:txBody>
                    <a:bodyPr/>
                    <a:lstStyle/>
                    <a:p>
                      <a:pPr algn="ctr"/>
                      <a:r>
                        <a:rPr lang="en-US" sz="2400" dirty="0" smtClean="0">
                          <a:solidFill>
                            <a:schemeClr val="bg1"/>
                          </a:solidFill>
                          <a:latin typeface="Microsoft Sans Serif" pitchFamily="34" charset="0"/>
                          <a:cs typeface="Microsoft Sans Serif" pitchFamily="34" charset="0"/>
                        </a:rPr>
                        <a:t>Anxiety</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16.87%</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2.22%</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2"/>
                  </a:ext>
                </a:extLst>
              </a:tr>
              <a:tr h="451457">
                <a:tc>
                  <a:txBody>
                    <a:bodyPr/>
                    <a:lstStyle/>
                    <a:p>
                      <a:pPr algn="ctr"/>
                      <a:r>
                        <a:rPr lang="en-US" sz="2400" dirty="0" smtClean="0">
                          <a:solidFill>
                            <a:schemeClr val="bg1"/>
                          </a:solidFill>
                          <a:latin typeface="Microsoft Sans Serif" pitchFamily="34" charset="0"/>
                          <a:cs typeface="Microsoft Sans Serif" pitchFamily="34" charset="0"/>
                        </a:rPr>
                        <a:t>Major Psychoses</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6.56%</a:t>
                      </a:r>
                      <a:endParaRPr lang="en-US" sz="2400" dirty="0">
                        <a:solidFill>
                          <a:schemeClr val="bg1"/>
                        </a:solidFill>
                        <a:latin typeface="Microsoft Sans Serif" pitchFamily="34" charset="0"/>
                        <a:cs typeface="Microsoft Sans Serif" pitchFamily="34" charset="0"/>
                      </a:endParaRPr>
                    </a:p>
                  </a:txBody>
                  <a:tcPr/>
                </a:tc>
                <a:tc>
                  <a:txBody>
                    <a:bodyPr/>
                    <a:lstStyle/>
                    <a:p>
                      <a:pPr algn="ctr"/>
                      <a:r>
                        <a:rPr lang="en-US" sz="2400" dirty="0" smtClean="0">
                          <a:solidFill>
                            <a:schemeClr val="bg1"/>
                          </a:solidFill>
                          <a:latin typeface="Microsoft Sans Serif" pitchFamily="34" charset="0"/>
                          <a:cs typeface="Microsoft Sans Serif" pitchFamily="34" charset="0"/>
                        </a:rPr>
                        <a:t>0.38%</a:t>
                      </a:r>
                      <a:endParaRPr lang="en-US" sz="2400" dirty="0">
                        <a:solidFill>
                          <a:schemeClr val="bg1"/>
                        </a:solidFill>
                        <a:latin typeface="Microsoft Sans Serif" pitchFamily="34" charset="0"/>
                        <a:cs typeface="Microsoft Sans Serif" pitchFamily="34" charset="0"/>
                      </a:endParaRP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0" y="914400"/>
            <a:ext cx="9144000" cy="2590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43% of people with SUD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Approx. 70% of people in SUD treatment have a co-occurring mental health disorder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a:t>
            </a:r>
            <a:endParaRPr kumimoji="0" lang="en-US" sz="20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0" y="6581001"/>
            <a:ext cx="4419600"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Weiss 1992, Robinson 2011, Martins 2011, SAMHSA 2010 </a:t>
            </a:r>
            <a:endParaRPr lang="en-US" sz="1200" dirty="0">
              <a:solidFill>
                <a:srgbClr val="FFFF00"/>
              </a:solidFill>
              <a:latin typeface="Microsoft Sans Serif" pitchFamily="34" charset="0"/>
              <a:cs typeface="Microsoft Sans Serif"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29</a:t>
            </a:fld>
            <a:endParaRPr lang="en-US"/>
          </a:p>
        </p:txBody>
      </p:sp>
    </p:spTree>
    <p:extLst>
      <p:ext uri="{BB962C8B-B14F-4D97-AF65-F5344CB8AC3E}">
        <p14:creationId xmlns:p14="http://schemas.microsoft.com/office/powerpoint/2010/main" val="238936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What Psychoactive Substances Do: Trigger Dopamine</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00200"/>
            <a:ext cx="4419600" cy="5257800"/>
          </a:xfrm>
        </p:spPr>
        <p:txBody>
          <a:bodyPr>
            <a:normAutofit fontScale="85000" lnSpcReduction="20000"/>
          </a:bodyPr>
          <a:lstStyle/>
          <a:p>
            <a:r>
              <a:rPr lang="en-US" dirty="0" smtClean="0">
                <a:latin typeface="Microsoft Sans Serif" pitchFamily="34" charset="0"/>
                <a:cs typeface="Microsoft Sans Serif" pitchFamily="34" charset="0"/>
              </a:rPr>
              <a:t>Dopamine is the neurotransmitter released when we do things essential for survival (eat, drink, sex)</a:t>
            </a:r>
          </a:p>
          <a:p>
            <a:pPr lvl="1"/>
            <a:r>
              <a:rPr lang="en-US" dirty="0" smtClean="0">
                <a:latin typeface="Microsoft Sans Serif" pitchFamily="34" charset="0"/>
                <a:cs typeface="Microsoft Sans Serif" pitchFamily="34" charset="0"/>
              </a:rPr>
              <a:t>Pleasure/Well-being</a:t>
            </a:r>
          </a:p>
          <a:p>
            <a:pPr lvl="1"/>
            <a:r>
              <a:rPr lang="en-US" dirty="0" smtClean="0">
                <a:latin typeface="Microsoft Sans Serif" pitchFamily="34" charset="0"/>
                <a:cs typeface="Microsoft Sans Serif" pitchFamily="34" charset="0"/>
              </a:rPr>
              <a:t>Satiation</a:t>
            </a:r>
          </a:p>
          <a:p>
            <a:pPr lvl="1"/>
            <a:r>
              <a:rPr lang="en-US" dirty="0" smtClean="0">
                <a:latin typeface="Microsoft Sans Serif" pitchFamily="34" charset="0"/>
                <a:cs typeface="Microsoft Sans Serif" pitchFamily="34" charset="0"/>
              </a:rPr>
              <a:t>Sedation</a:t>
            </a:r>
          </a:p>
          <a:p>
            <a:pPr>
              <a:buNone/>
            </a:pPr>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Psychoactive drugs’ chemical structures stimulate release of dopamine in different parts of the brain</a:t>
            </a:r>
            <a:endParaRPr lang="en-US" dirty="0">
              <a:latin typeface="Microsoft Sans Serif" pitchFamily="34" charset="0"/>
              <a:cs typeface="Microsoft Sans Serif" pitchFamily="34" charset="0"/>
            </a:endParaRPr>
          </a:p>
        </p:txBody>
      </p:sp>
      <p:pic>
        <p:nvPicPr>
          <p:cNvPr id="1028" name="Picture 4" descr="https://d14rmgtrwzf5a.cloudfront.net/sites/default/files/uslide-7.gif"/>
          <p:cNvPicPr>
            <a:picLocks noChangeAspect="1" noChangeArrowheads="1"/>
          </p:cNvPicPr>
          <p:nvPr/>
        </p:nvPicPr>
        <p:blipFill>
          <a:blip r:embed="rId3" cstate="print"/>
          <a:srcRect/>
          <a:stretch>
            <a:fillRect/>
          </a:stretch>
        </p:blipFill>
        <p:spPr bwMode="auto">
          <a:xfrm>
            <a:off x="4876800" y="2057400"/>
            <a:ext cx="4038600" cy="269240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a:t>
            </a:fld>
            <a:endParaRPr lang="en-US"/>
          </a:p>
        </p:txBody>
      </p:sp>
    </p:spTree>
    <p:extLst>
      <p:ext uri="{BB962C8B-B14F-4D97-AF65-F5344CB8AC3E}">
        <p14:creationId xmlns:p14="http://schemas.microsoft.com/office/powerpoint/2010/main" val="2353122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676400"/>
            <a:ext cx="8763000" cy="4564062"/>
          </a:xfrm>
        </p:spPr>
        <p:txBody>
          <a:bodyPr/>
          <a:lstStyle/>
          <a:p>
            <a:r>
              <a:rPr lang="en-US" sz="3200" dirty="0" smtClean="0">
                <a:latin typeface="Microsoft Sans Serif" pitchFamily="34" charset="0"/>
                <a:cs typeface="Microsoft Sans Serif" pitchFamily="34" charset="0"/>
              </a:rPr>
              <a:t>Behavioral risks</a:t>
            </a:r>
          </a:p>
          <a:p>
            <a:pPr lvl="1"/>
            <a:r>
              <a:rPr lang="en-US" sz="2800" dirty="0" smtClean="0">
                <a:latin typeface="Microsoft Sans Serif" pitchFamily="34" charset="0"/>
                <a:cs typeface="Microsoft Sans Serif" pitchFamily="34" charset="0"/>
              </a:rPr>
              <a:t>More tobacco use: breathing problems/cancer</a:t>
            </a:r>
          </a:p>
          <a:p>
            <a:pPr lvl="1"/>
            <a:r>
              <a:rPr lang="en-US" sz="2800" dirty="0" smtClean="0">
                <a:latin typeface="Microsoft Sans Serif" pitchFamily="34" charset="0"/>
                <a:cs typeface="Microsoft Sans Serif" pitchFamily="34" charset="0"/>
              </a:rPr>
              <a:t>Injections: collapsed veins, infections </a:t>
            </a:r>
          </a:p>
          <a:p>
            <a:pPr lvl="1"/>
            <a:r>
              <a:rPr lang="en-US" sz="2800" dirty="0" smtClean="0">
                <a:latin typeface="Microsoft Sans Serif" pitchFamily="34" charset="0"/>
                <a:cs typeface="Microsoft Sans Serif" pitchFamily="34" charset="0"/>
              </a:rPr>
              <a:t>Intoxication leads to more risky sex behaviors</a:t>
            </a:r>
          </a:p>
          <a:p>
            <a:pPr lvl="1"/>
            <a:r>
              <a:rPr lang="en-US" sz="2800" dirty="0" smtClean="0">
                <a:latin typeface="Microsoft Sans Serif" pitchFamily="34" charset="0"/>
                <a:cs typeface="Microsoft Sans Serif" pitchFamily="34" charset="0"/>
              </a:rPr>
              <a:t>Violence (pharmacological, systemic)</a:t>
            </a:r>
          </a:p>
          <a:p>
            <a:pPr lvl="1"/>
            <a:r>
              <a:rPr lang="en-US" sz="2800" dirty="0" smtClean="0">
                <a:latin typeface="Microsoft Sans Serif" pitchFamily="34" charset="0"/>
                <a:cs typeface="Microsoft Sans Serif" pitchFamily="34" charset="0"/>
              </a:rPr>
              <a:t>Poverty</a:t>
            </a:r>
          </a:p>
          <a:p>
            <a:pPr lvl="1"/>
            <a:r>
              <a:rPr lang="en-US" sz="2800" dirty="0" smtClean="0">
                <a:latin typeface="Microsoft Sans Serif" pitchFamily="34" charset="0"/>
                <a:cs typeface="Microsoft Sans Serif" pitchFamily="34" charset="0"/>
              </a:rPr>
              <a:t>Underutilization of healthcare services</a:t>
            </a:r>
          </a:p>
          <a:p>
            <a:pPr lvl="1">
              <a:buNone/>
            </a:pPr>
            <a:endParaRPr lang="en-US" dirty="0" smtClean="0">
              <a:latin typeface="Microsoft Sans Serif" pitchFamily="34" charset="0"/>
              <a:cs typeface="Microsoft Sans Serif" pitchFamily="34" charset="0"/>
            </a:endParaRPr>
          </a:p>
          <a:p>
            <a:pPr lvl="1">
              <a:buNone/>
            </a:pPr>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latin typeface="Microsoft Sans Serif" pitchFamily="34" charset="0"/>
              <a:cs typeface="Microsoft Sans Serif" pitchFamily="34"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30</a:t>
            </a:fld>
            <a:endParaRPr lang="en-US"/>
          </a:p>
        </p:txBody>
      </p:sp>
      <p:sp>
        <p:nvSpPr>
          <p:cNvPr id="5" name="TextBox 4"/>
          <p:cNvSpPr txBox="1"/>
          <p:nvPr/>
        </p:nvSpPr>
        <p:spPr>
          <a:xfrm>
            <a:off x="152400" y="6248400"/>
            <a:ext cx="4519763" cy="276999"/>
          </a:xfrm>
          <a:prstGeom prst="rect">
            <a:avLst/>
          </a:prstGeom>
          <a:noFill/>
        </p:spPr>
        <p:txBody>
          <a:bodyPr wrap="square" rtlCol="0">
            <a:spAutoFit/>
          </a:bodyPr>
          <a:lstStyle/>
          <a:p>
            <a:r>
              <a:rPr lang="en-US" sz="1200" dirty="0" smtClean="0">
                <a:solidFill>
                  <a:srgbClr val="FFFF00"/>
                </a:solidFill>
                <a:latin typeface="Microsoft Sans Serif" pitchFamily="34" charset="0"/>
                <a:cs typeface="Microsoft Sans Serif" pitchFamily="34" charset="0"/>
              </a:rPr>
              <a:t>Boles 2003, McCoy 2001, NIDA 2012b</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100795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295400"/>
          </a:xfrm>
        </p:spPr>
        <p:txBody>
          <a:bodyPr>
            <a:normAutofit/>
          </a:bodyPr>
          <a:lstStyle/>
          <a:p>
            <a:pPr algn="ctr"/>
            <a:r>
              <a:rPr lang="en-US" b="1" dirty="0" smtClean="0">
                <a:solidFill>
                  <a:srgbClr val="FFFF00"/>
                </a:solidFill>
                <a:latin typeface="Microsoft Sans Serif" pitchFamily="34" charset="0"/>
                <a:cs typeface="Microsoft Sans Serif" pitchFamily="34" charset="0"/>
              </a:rPr>
              <a:t>Substance Use and Physical Health</a:t>
            </a:r>
            <a:endParaRPr lang="en-US" b="1" dirty="0">
              <a:solidFill>
                <a:srgbClr val="FFFF00"/>
              </a:solidFill>
            </a:endParaRPr>
          </a:p>
        </p:txBody>
      </p:sp>
      <p:sp>
        <p:nvSpPr>
          <p:cNvPr id="3" name="Content Placeholder 2"/>
          <p:cNvSpPr>
            <a:spLocks noGrp="1"/>
          </p:cNvSpPr>
          <p:nvPr>
            <p:ph idx="1"/>
          </p:nvPr>
        </p:nvSpPr>
        <p:spPr>
          <a:xfrm>
            <a:off x="0" y="1447800"/>
            <a:ext cx="5029200" cy="4876800"/>
          </a:xfrm>
        </p:spPr>
        <p:txBody>
          <a:bodyPr>
            <a:normAutofit fontScale="85000" lnSpcReduction="20000"/>
          </a:bodyPr>
          <a:lstStyle/>
          <a:p>
            <a:r>
              <a:rPr lang="en-US" dirty="0" smtClean="0">
                <a:latin typeface="Microsoft Sans Serif" pitchFamily="34" charset="0"/>
                <a:cs typeface="Microsoft Sans Serif" pitchFamily="34" charset="0"/>
              </a:rPr>
              <a:t>Direct  medical consequences </a:t>
            </a:r>
          </a:p>
          <a:p>
            <a:pPr lvl="1"/>
            <a:r>
              <a:rPr lang="en-US" dirty="0" smtClean="0">
                <a:latin typeface="Microsoft Sans Serif" pitchFamily="34" charset="0"/>
                <a:cs typeface="Microsoft Sans Serif" pitchFamily="34" charset="0"/>
              </a:rPr>
              <a:t>Effects on heart rate</a:t>
            </a:r>
          </a:p>
          <a:p>
            <a:pPr lvl="1"/>
            <a:r>
              <a:rPr lang="en-US" dirty="0" smtClean="0">
                <a:latin typeface="Microsoft Sans Serif" pitchFamily="34" charset="0"/>
                <a:cs typeface="Microsoft Sans Serif" pitchFamily="34" charset="0"/>
              </a:rPr>
              <a:t>Decreases lung functioning</a:t>
            </a:r>
          </a:p>
          <a:p>
            <a:pPr lvl="1"/>
            <a:r>
              <a:rPr lang="en-US" dirty="0" smtClean="0">
                <a:latin typeface="Microsoft Sans Serif" pitchFamily="34" charset="0"/>
                <a:cs typeface="Microsoft Sans Serif" pitchFamily="34" charset="0"/>
              </a:rPr>
              <a:t>Stomach inflammation</a:t>
            </a:r>
          </a:p>
          <a:p>
            <a:pPr lvl="1"/>
            <a:r>
              <a:rPr lang="en-US" dirty="0" smtClean="0">
                <a:latin typeface="Microsoft Sans Serif" pitchFamily="34" charset="0"/>
                <a:cs typeface="Microsoft Sans Serif" pitchFamily="34" charset="0"/>
              </a:rPr>
              <a:t>Liver damage</a:t>
            </a:r>
          </a:p>
          <a:p>
            <a:pPr lvl="1"/>
            <a:r>
              <a:rPr lang="en-US" dirty="0" smtClean="0">
                <a:latin typeface="Microsoft Sans Serif" pitchFamily="34" charset="0"/>
                <a:cs typeface="Microsoft Sans Serif" pitchFamily="34" charset="0"/>
              </a:rPr>
              <a:t>Kidney damage/failure</a:t>
            </a:r>
          </a:p>
          <a:p>
            <a:pPr lvl="1"/>
            <a:r>
              <a:rPr lang="en-US" dirty="0" smtClean="0">
                <a:latin typeface="Microsoft Sans Serif" pitchFamily="34" charset="0"/>
                <a:cs typeface="Microsoft Sans Serif" pitchFamily="34" charset="0"/>
              </a:rPr>
              <a:t>Increased blood pressure/stroke</a:t>
            </a:r>
          </a:p>
          <a:p>
            <a:pPr lvl="1"/>
            <a:endParaRPr lang="en-US" sz="28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1/3 of people with SUD have a chronic  physical condition or disease</a:t>
            </a:r>
            <a:endParaRPr lang="en-US" dirty="0" smtClean="0"/>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F38261C4-F051-42C9-9D00-FDAB75FE5883}" type="slidenum">
              <a:rPr lang="en-US" smtClean="0"/>
              <a:pPr/>
              <a:t>31</a:t>
            </a:fld>
            <a:endParaRPr lang="en-US"/>
          </a:p>
        </p:txBody>
      </p:sp>
      <p:sp>
        <p:nvSpPr>
          <p:cNvPr id="5" name="TextBox 4"/>
          <p:cNvSpPr txBox="1"/>
          <p:nvPr/>
        </p:nvSpPr>
        <p:spPr>
          <a:xfrm>
            <a:off x="0" y="6581001"/>
            <a:ext cx="1758815"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NIDA 2012b, </a:t>
            </a:r>
            <a:r>
              <a:rPr lang="en-US" sz="1200" dirty="0" err="1" smtClean="0">
                <a:solidFill>
                  <a:srgbClr val="FFFF00"/>
                </a:solidFill>
                <a:latin typeface="Microsoft Sans Serif" pitchFamily="34" charset="0"/>
                <a:cs typeface="Microsoft Sans Serif" pitchFamily="34" charset="0"/>
              </a:rPr>
              <a:t>Reif</a:t>
            </a:r>
            <a:r>
              <a:rPr lang="en-US" sz="1200" dirty="0" smtClean="0">
                <a:solidFill>
                  <a:srgbClr val="FFFF00"/>
                </a:solidFill>
                <a:latin typeface="Microsoft Sans Serif" pitchFamily="34" charset="0"/>
                <a:cs typeface="Microsoft Sans Serif" pitchFamily="34" charset="0"/>
              </a:rPr>
              <a:t> 2011</a:t>
            </a:r>
            <a:endParaRPr lang="en-US" sz="1200" dirty="0">
              <a:solidFill>
                <a:srgbClr val="FFFF00"/>
              </a:solidFill>
              <a:latin typeface="Microsoft Sans Serif" pitchFamily="34" charset="0"/>
              <a:cs typeface="Microsoft Sans Serif" pitchFamily="34" charset="0"/>
            </a:endParaRPr>
          </a:p>
        </p:txBody>
      </p:sp>
      <p:pic>
        <p:nvPicPr>
          <p:cNvPr id="84994" name="Picture 2" descr="http://www.arcr.niaaa.nih.gov/arcr/arcr372/images/article01-01.png"/>
          <p:cNvPicPr>
            <a:picLocks noChangeAspect="1" noChangeArrowheads="1"/>
          </p:cNvPicPr>
          <p:nvPr/>
        </p:nvPicPr>
        <p:blipFill>
          <a:blip r:embed="rId3" cstate="print"/>
          <a:srcRect/>
          <a:stretch>
            <a:fillRect/>
          </a:stretch>
        </p:blipFill>
        <p:spPr bwMode="auto">
          <a:xfrm>
            <a:off x="4953000" y="1728538"/>
            <a:ext cx="3962400" cy="3128211"/>
          </a:xfrm>
          <a:prstGeom prst="rect">
            <a:avLst/>
          </a:prstGeom>
          <a:noFill/>
        </p:spPr>
      </p:pic>
    </p:spTree>
    <p:extLst>
      <p:ext uri="{BB962C8B-B14F-4D97-AF65-F5344CB8AC3E}">
        <p14:creationId xmlns:p14="http://schemas.microsoft.com/office/powerpoint/2010/main" val="261868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Substance Use Disorders Shorten Life</a:t>
            </a:r>
            <a:endParaRPr lang="en-US" b="1" dirty="0">
              <a:solidFill>
                <a:srgbClr val="FFFF00"/>
              </a:solidFill>
              <a:latin typeface="Microsoft Sans Serif" pitchFamily="34" charset="0"/>
              <a:cs typeface="Microsoft Sans Serif" pitchFamily="34" charset="0"/>
            </a:endParaRPr>
          </a:p>
        </p:txBody>
      </p:sp>
      <p:sp>
        <p:nvSpPr>
          <p:cNvPr id="4" name="Content Placeholder 3"/>
          <p:cNvSpPr txBox="1">
            <a:spLocks noGrp="1"/>
          </p:cNvSpPr>
          <p:nvPr>
            <p:ph idx="1"/>
          </p:nvPr>
        </p:nvSpPr>
        <p:spPr>
          <a:xfrm>
            <a:off x="304800" y="3962400"/>
            <a:ext cx="8229600" cy="2332946"/>
          </a:xfrm>
          <a:prstGeom prst="rect">
            <a:avLst/>
          </a:prstGeom>
          <a:noFill/>
        </p:spPr>
        <p:txBody>
          <a:bodyPr wrap="square" rtlCol="0">
            <a:spAutoFit/>
          </a:bodyPr>
          <a:lstStyle/>
          <a:p>
            <a:pPr>
              <a:buFont typeface="Arial" pitchFamily="34" charset="0"/>
              <a:buChar char="•"/>
            </a:pPr>
            <a:r>
              <a:rPr lang="en-US" sz="2800" dirty="0" smtClean="0">
                <a:latin typeface="Microsoft Sans Serif" pitchFamily="34" charset="0"/>
                <a:cs typeface="Microsoft Sans Serif" pitchFamily="34" charset="0"/>
              </a:rPr>
              <a:t>People who receive publicly-funded SUD services live 26.1 years less than the general population</a:t>
            </a:r>
          </a:p>
          <a:p>
            <a:pPr>
              <a:buFont typeface="Arial" pitchFamily="34" charset="0"/>
              <a:buChar char="•"/>
            </a:pPr>
            <a:r>
              <a:rPr lang="en-US" sz="2800" dirty="0" smtClean="0">
                <a:latin typeface="Microsoft Sans Serif" pitchFamily="34" charset="0"/>
                <a:cs typeface="Microsoft Sans Serif" pitchFamily="34" charset="0"/>
              </a:rPr>
              <a:t>Nearly 2/3 of excess death due to medical causes</a:t>
            </a:r>
            <a:endParaRPr lang="en-US" sz="2800" dirty="0">
              <a:latin typeface="Microsoft Sans Serif" pitchFamily="34" charset="0"/>
              <a:cs typeface="Microsoft Sans Serif" pitchFamily="34" charset="0"/>
            </a:endParaRPr>
          </a:p>
        </p:txBody>
      </p:sp>
      <p:sp>
        <p:nvSpPr>
          <p:cNvPr id="5" name="TextBox 4"/>
          <p:cNvSpPr txBox="1"/>
          <p:nvPr/>
        </p:nvSpPr>
        <p:spPr>
          <a:xfrm>
            <a:off x="4038600" y="6096000"/>
            <a:ext cx="4799712" cy="369332"/>
          </a:xfrm>
          <a:prstGeom prst="rect">
            <a:avLst/>
          </a:prstGeom>
          <a:noFill/>
        </p:spPr>
        <p:txBody>
          <a:bodyPr wrap="none" rtlCol="0">
            <a:spAutoFit/>
          </a:bodyPr>
          <a:lstStyle/>
          <a:p>
            <a:r>
              <a:rPr lang="en-US" dirty="0" smtClean="0">
                <a:solidFill>
                  <a:srgbClr val="FFFF00"/>
                </a:solidFill>
                <a:latin typeface="Microsoft Sans Serif" pitchFamily="34" charset="0"/>
                <a:cs typeface="Microsoft Sans Serif" pitchFamily="34" charset="0"/>
              </a:rPr>
              <a:t>Oregon Department of Human Services 2008</a:t>
            </a:r>
            <a:endParaRPr lang="en-US" dirty="0">
              <a:solidFill>
                <a:srgbClr val="FFFF00"/>
              </a:solidFill>
              <a:latin typeface="Microsoft Sans Serif" pitchFamily="34" charset="0"/>
              <a:cs typeface="Microsoft Sans Serif" pitchFamily="34" charset="0"/>
            </a:endParaRPr>
          </a:p>
        </p:txBody>
      </p:sp>
      <p:pic>
        <p:nvPicPr>
          <p:cNvPr id="102401" name="Picture 1" descr="\\isap-fs01\training\PHOTOS\Scenery\Tombstone.jpg"/>
          <p:cNvPicPr>
            <a:picLocks noChangeAspect="1" noChangeArrowheads="1"/>
          </p:cNvPicPr>
          <p:nvPr/>
        </p:nvPicPr>
        <p:blipFill>
          <a:blip r:embed="rId3" cstate="print"/>
          <a:srcRect/>
          <a:stretch>
            <a:fillRect/>
          </a:stretch>
        </p:blipFill>
        <p:spPr bwMode="auto">
          <a:xfrm>
            <a:off x="1219200" y="1295400"/>
            <a:ext cx="6861175" cy="2571750"/>
          </a:xfrm>
          <a:prstGeom prst="rect">
            <a:avLst/>
          </a:prstGeom>
          <a:noFill/>
        </p:spPr>
      </p:pic>
      <p:sp>
        <p:nvSpPr>
          <p:cNvPr id="6" name="Slide Number Placeholder 5"/>
          <p:cNvSpPr>
            <a:spLocks noGrp="1"/>
          </p:cNvSpPr>
          <p:nvPr>
            <p:ph type="sldNum" sz="quarter" idx="12"/>
          </p:nvPr>
        </p:nvSpPr>
        <p:spPr/>
        <p:txBody>
          <a:bodyPr/>
          <a:lstStyle/>
          <a:p>
            <a:fld id="{7BB5887B-BB3E-4BA5-8A1E-2508AB54A26D}" type="slidenum">
              <a:rPr lang="en-US" smtClean="0"/>
              <a:pPr/>
              <a:t>32</a:t>
            </a:fld>
            <a:endParaRPr lang="en-US" dirty="0"/>
          </a:p>
        </p:txBody>
      </p:sp>
    </p:spTree>
    <p:extLst>
      <p:ext uri="{BB962C8B-B14F-4D97-AF65-F5344CB8AC3E}">
        <p14:creationId xmlns:p14="http://schemas.microsoft.com/office/powerpoint/2010/main" val="2689674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sz="quarter"/>
          </p:nvPr>
        </p:nvSpPr>
        <p:spPr>
          <a:xfrm>
            <a:off x="1066800" y="457200"/>
            <a:ext cx="7086600" cy="2498725"/>
          </a:xfrm>
        </p:spPr>
        <p:txBody>
          <a:bodyPr>
            <a:normAutofit fontScale="90000"/>
          </a:bodyPr>
          <a:lstStyle/>
          <a:p>
            <a:pPr algn="ctr">
              <a:defRPr/>
            </a:pPr>
            <a:r>
              <a:rPr lang="en-US" sz="5400" b="1" dirty="0">
                <a:solidFill>
                  <a:srgbClr val="FFFF00"/>
                </a:solidFill>
                <a:latin typeface="Microsoft Sans Serif" pitchFamily="34" charset="0"/>
                <a:cs typeface="Microsoft Sans Serif" pitchFamily="34" charset="0"/>
              </a:rPr>
              <a:t>What does this mean for the people with whom you work?</a:t>
            </a:r>
          </a:p>
        </p:txBody>
      </p:sp>
      <p:pic>
        <p:nvPicPr>
          <p:cNvPr id="368643" name="Picture 3" descr="C:\Users\tfreese\AppData\Local\Microsoft\Windows\Temporary Internet Files\Content.IE5\86D3T8V0\MP90040007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4" t="5027" b="11965"/>
          <a:stretch/>
        </p:blipFill>
        <p:spPr bwMode="auto">
          <a:xfrm>
            <a:off x="3859665" y="3124200"/>
            <a:ext cx="1931535" cy="2590800"/>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61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7"/>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defRPr/>
            </a:pPr>
            <a:r>
              <a:rPr lang="en-US" altLang="en-US" sz="4000" b="1" dirty="0" smtClean="0">
                <a:solidFill>
                  <a:srgbClr val="FFFF00"/>
                </a:solidFill>
                <a:latin typeface="Microsoft Sans Serif" pitchFamily="34" charset="0"/>
                <a:ea typeface="MS PGothic" pitchFamily="34" charset="-128"/>
                <a:cs typeface="Microsoft Sans Serif" pitchFamily="34" charset="0"/>
              </a:rPr>
              <a:t>Most Substance Use Starts in the Teen/Young Adult Years</a:t>
            </a:r>
            <a:endParaRPr lang="en-US" altLang="en-US" sz="3600" b="1" dirty="0">
              <a:solidFill>
                <a:srgbClr val="FFFF00"/>
              </a:solidFill>
              <a:latin typeface="Microsoft Sans Serif" pitchFamily="34" charset="0"/>
              <a:ea typeface="MS PGothic" pitchFamily="34" charset="-128"/>
              <a:cs typeface="Microsoft Sans Serif" pitchFamily="34" charset="0"/>
            </a:endParaRPr>
          </a:p>
        </p:txBody>
      </p:sp>
      <p:grpSp>
        <p:nvGrpSpPr>
          <p:cNvPr id="2" name="Group 1047"/>
          <p:cNvGrpSpPr>
            <a:grpSpLocks/>
          </p:cNvGrpSpPr>
          <p:nvPr/>
        </p:nvGrpSpPr>
        <p:grpSpPr bwMode="auto">
          <a:xfrm>
            <a:off x="496888" y="1276350"/>
            <a:ext cx="8389937" cy="5451475"/>
            <a:chOff x="313" y="804"/>
            <a:chExt cx="5285" cy="3434"/>
          </a:xfrm>
        </p:grpSpPr>
        <p:graphicFrame>
          <p:nvGraphicFramePr>
            <p:cNvPr id="60422" name="Object 1026"/>
            <p:cNvGraphicFramePr>
              <a:graphicFrameLocks noChangeAspect="1"/>
            </p:cNvGraphicFramePr>
            <p:nvPr/>
          </p:nvGraphicFramePr>
          <p:xfrm>
            <a:off x="313" y="804"/>
            <a:ext cx="5285" cy="3382"/>
          </p:xfrm>
          <a:graphic>
            <a:graphicData uri="http://schemas.openxmlformats.org/presentationml/2006/ole">
              <mc:AlternateContent xmlns:mc="http://schemas.openxmlformats.org/markup-compatibility/2006">
                <mc:Choice xmlns:v="urn:schemas-microsoft-com:vml" Requires="v">
                  <p:oleObj spid="_x0000_s243779" name="Chart" r:id="rId4" imgW="13215891" imgH="8972747" progId="MSGraph.Chart.8">
                    <p:embed followColorScheme="full"/>
                  </p:oleObj>
                </mc:Choice>
                <mc:Fallback>
                  <p:oleObj name="Chart" r:id="rId4" imgW="13215891" imgH="8972747" progId="MSGraph.Chart.8">
                    <p:embed followColorScheme="full"/>
                    <p:pic>
                      <p:nvPicPr>
                        <p:cNvPr id="60422" name="Object 1026"/>
                        <p:cNvPicPr>
                          <a:picLocks noChangeAspect="1" noChangeArrowheads="1"/>
                        </p:cNvPicPr>
                        <p:nvPr/>
                      </p:nvPicPr>
                      <p:blipFill>
                        <a:blip r:embed="rId5"/>
                        <a:srcRect/>
                        <a:stretch>
                          <a:fillRect/>
                        </a:stretch>
                      </p:blipFill>
                      <p:spPr bwMode="auto">
                        <a:xfrm>
                          <a:off x="313" y="804"/>
                          <a:ext cx="5285" cy="3382"/>
                        </a:xfrm>
                        <a:prstGeom prst="rect">
                          <a:avLst/>
                        </a:prstGeom>
                        <a:solidFill>
                          <a:schemeClr val="bg1"/>
                        </a:solidFill>
                        <a:ln w="9525">
                          <a:solidFill>
                            <a:schemeClr val="bg1"/>
                          </a:solidFill>
                          <a:miter lim="800000"/>
                          <a:headEnd/>
                          <a:tailEnd/>
                        </a:ln>
                      </p:spPr>
                    </p:pic>
                  </p:oleObj>
                </mc:Fallback>
              </mc:AlternateContent>
            </a:graphicData>
          </a:graphic>
        </p:graphicFrame>
        <p:sp>
          <p:nvSpPr>
            <p:cNvPr id="60423" name="Text Box 6"/>
            <p:cNvSpPr txBox="1">
              <a:spLocks noChangeArrowheads="1"/>
            </p:cNvSpPr>
            <p:nvPr/>
          </p:nvSpPr>
          <p:spPr bwMode="auto">
            <a:xfrm>
              <a:off x="2310" y="84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67%</a:t>
              </a:r>
            </a:p>
          </p:txBody>
        </p:sp>
        <p:grpSp>
          <p:nvGrpSpPr>
            <p:cNvPr id="3" name="Group 1044"/>
            <p:cNvGrpSpPr>
              <a:grpSpLocks/>
            </p:cNvGrpSpPr>
            <p:nvPr/>
          </p:nvGrpSpPr>
          <p:grpSpPr bwMode="auto">
            <a:xfrm>
              <a:off x="738" y="1152"/>
              <a:ext cx="4704" cy="3086"/>
              <a:chOff x="624" y="1140"/>
              <a:chExt cx="4704" cy="3086"/>
            </a:xfrm>
          </p:grpSpPr>
          <p:sp>
            <p:nvSpPr>
              <p:cNvPr id="60425" name="Rectangle 2"/>
              <p:cNvSpPr>
                <a:spLocks noChangeArrowheads="1"/>
              </p:cNvSpPr>
              <p:nvPr/>
            </p:nvSpPr>
            <p:spPr bwMode="auto">
              <a:xfrm>
                <a:off x="864" y="3264"/>
                <a:ext cx="720"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26" name="Text Box 5"/>
              <p:cNvSpPr txBox="1">
                <a:spLocks noChangeArrowheads="1"/>
              </p:cNvSpPr>
              <p:nvPr/>
            </p:nvSpPr>
            <p:spPr bwMode="auto">
              <a:xfrm>
                <a:off x="1056" y="2976"/>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1.5%</a:t>
                </a:r>
              </a:p>
            </p:txBody>
          </p:sp>
          <p:sp>
            <p:nvSpPr>
              <p:cNvPr id="60427" name="Text Box 7"/>
              <p:cNvSpPr txBox="1">
                <a:spLocks noChangeArrowheads="1"/>
              </p:cNvSpPr>
              <p:nvPr/>
            </p:nvSpPr>
            <p:spPr bwMode="auto">
              <a:xfrm>
                <a:off x="4488" y="2465"/>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5.5%</a:t>
                </a:r>
              </a:p>
            </p:txBody>
          </p:sp>
          <p:sp>
            <p:nvSpPr>
              <p:cNvPr id="60428" name="Line 8"/>
              <p:cNvSpPr>
                <a:spLocks noChangeShapeType="1"/>
              </p:cNvSpPr>
              <p:nvPr/>
            </p:nvSpPr>
            <p:spPr bwMode="auto">
              <a:xfrm>
                <a:off x="624" y="3840"/>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Rectangle 9"/>
              <p:cNvSpPr>
                <a:spLocks noChangeArrowheads="1"/>
              </p:cNvSpPr>
              <p:nvPr/>
            </p:nvSpPr>
            <p:spPr bwMode="auto">
              <a:xfrm>
                <a:off x="3360" y="1344"/>
                <a:ext cx="672"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endParaRPr lang="en-US" altLang="en-US" sz="1800">
                  <a:latin typeface="Helvetica" pitchFamily="34" charset="0"/>
                  <a:ea typeface="MS PGothic" pitchFamily="34" charset="-128"/>
                </a:endParaRPr>
              </a:p>
            </p:txBody>
          </p:sp>
          <p:sp>
            <p:nvSpPr>
              <p:cNvPr id="60430" name="Text Box 10"/>
              <p:cNvSpPr txBox="1">
                <a:spLocks noChangeArrowheads="1"/>
              </p:cNvSpPr>
              <p:nvPr/>
            </p:nvSpPr>
            <p:spPr bwMode="auto">
              <a:xfrm>
                <a:off x="912" y="4008"/>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600">
                    <a:latin typeface="Times New Roman" pitchFamily="18" charset="0"/>
                    <a:ea typeface="MS PGothic" pitchFamily="34" charset="-128"/>
                  </a:rPr>
                  <a:t>&lt;12</a:t>
                </a:r>
              </a:p>
            </p:txBody>
          </p:sp>
          <p:sp>
            <p:nvSpPr>
              <p:cNvPr id="60431" name="Text Box 11"/>
              <p:cNvSpPr txBox="1">
                <a:spLocks noChangeArrowheads="1"/>
              </p:cNvSpPr>
              <p:nvPr/>
            </p:nvSpPr>
            <p:spPr bwMode="auto">
              <a:xfrm>
                <a:off x="2142" y="3996"/>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  12-17</a:t>
                </a:r>
              </a:p>
            </p:txBody>
          </p:sp>
          <p:sp>
            <p:nvSpPr>
              <p:cNvPr id="60432" name="Text Box 12"/>
              <p:cNvSpPr txBox="1">
                <a:spLocks noChangeArrowheads="1"/>
              </p:cNvSpPr>
              <p:nvPr/>
            </p:nvSpPr>
            <p:spPr bwMode="auto">
              <a:xfrm>
                <a:off x="3282"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18-25</a:t>
                </a:r>
              </a:p>
            </p:txBody>
          </p:sp>
          <p:sp>
            <p:nvSpPr>
              <p:cNvPr id="60433" name="Text Box 13"/>
              <p:cNvSpPr txBox="1">
                <a:spLocks noChangeArrowheads="1"/>
              </p:cNvSpPr>
              <p:nvPr/>
            </p:nvSpPr>
            <p:spPr bwMode="auto">
              <a:xfrm>
                <a:off x="4506" y="4014"/>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1600">
                    <a:latin typeface="Times New Roman" pitchFamily="18" charset="0"/>
                    <a:ea typeface="MS PGothic" pitchFamily="34" charset="-128"/>
                  </a:rPr>
                  <a:t>&gt;25</a:t>
                </a:r>
              </a:p>
            </p:txBody>
          </p:sp>
          <p:sp>
            <p:nvSpPr>
              <p:cNvPr id="60434" name="Text Box 18"/>
              <p:cNvSpPr txBox="1">
                <a:spLocks noChangeArrowheads="1"/>
              </p:cNvSpPr>
              <p:nvPr/>
            </p:nvSpPr>
            <p:spPr bwMode="auto">
              <a:xfrm>
                <a:off x="3301" y="1488"/>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50000"/>
                  </a:spcBef>
                  <a:buClrTx/>
                  <a:buSzTx/>
                  <a:buFontTx/>
                  <a:buNone/>
                </a:pPr>
                <a:r>
                  <a:rPr lang="en-US" altLang="en-US" sz="2400" b="1">
                    <a:latin typeface="Times New Roman" pitchFamily="18" charset="0"/>
                    <a:ea typeface="MS PGothic" pitchFamily="34" charset="-128"/>
                  </a:rPr>
                  <a:t>26%</a:t>
                </a:r>
              </a:p>
            </p:txBody>
          </p:sp>
          <p:pic>
            <p:nvPicPr>
              <p:cNvPr id="6043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2" y="3210"/>
                <a:ext cx="18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2" y="1140"/>
                <a:ext cx="684"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1" y="1800"/>
                <a:ext cx="626"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 y="2772"/>
                <a:ext cx="444"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0420" name="Text Box 4"/>
          <p:cNvSpPr txBox="1">
            <a:spLocks noChangeArrowheads="1"/>
          </p:cNvSpPr>
          <p:nvPr/>
        </p:nvSpPr>
        <p:spPr bwMode="auto">
          <a:xfrm rot="-5393042">
            <a:off x="-2097881" y="3798094"/>
            <a:ext cx="540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50000"/>
              </a:spcBef>
              <a:buClrTx/>
              <a:buSzTx/>
              <a:buFontTx/>
              <a:buNone/>
            </a:pPr>
            <a:r>
              <a:rPr lang="en-US" altLang="en-US" sz="1400">
                <a:latin typeface="Arial Black" pitchFamily="34" charset="0"/>
                <a:ea typeface="MS PGothic" pitchFamily="34" charset="-128"/>
              </a:rPr>
              <a:t>First Marijuana Use, (Percent of Initiates</a:t>
            </a:r>
            <a:r>
              <a:rPr lang="en-US" altLang="en-US" sz="1400" b="1">
                <a:latin typeface="Arial" pitchFamily="34" charset="0"/>
                <a:ea typeface="MS PGothic" pitchFamily="34" charset="-128"/>
              </a:rPr>
              <a:t>)</a:t>
            </a:r>
          </a:p>
        </p:txBody>
      </p:sp>
    </p:spTree>
    <p:extLst>
      <p:ext uri="{BB962C8B-B14F-4D97-AF65-F5344CB8AC3E}">
        <p14:creationId xmlns:p14="http://schemas.microsoft.com/office/powerpoint/2010/main" val="351813821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0" y="6475512"/>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err="1"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altLang="en-US" sz="1400" dirty="0" smtClean="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rPr>
              <a:t> 2004; National Institute on Drug Abuse 2007.</a:t>
            </a:r>
            <a:endParaRPr lang="en-US" altLang="en-US" sz="1400" dirty="0">
              <a:solidFill>
                <a:srgbClr val="FFFF0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657600"/>
            <a:ext cx="3886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itle 1"/>
          <p:cNvSpPr>
            <a:spLocks noGrp="1"/>
          </p:cNvSpPr>
          <p:nvPr>
            <p:ph type="title" idx="4294967295"/>
          </p:nvPr>
        </p:nvSpPr>
        <p:spPr>
          <a:xfrm>
            <a:off x="990600" y="0"/>
            <a:ext cx="7497762" cy="1446212"/>
          </a:xfrm>
        </p:spPr>
        <p:txBody>
          <a:bodyPr wrap="square">
            <a:spAutoFit/>
          </a:bodyPr>
          <a:lstStyle/>
          <a:p>
            <a:r>
              <a:rPr lang="en-US" altLang="en-US" b="1" dirty="0">
                <a:solidFill>
                  <a:srgbClr val="FFFF00"/>
                </a:solidFill>
                <a:latin typeface="Microsoft Sans Serif" pitchFamily="34" charset="0"/>
                <a:ea typeface="ＭＳ Ｐゴシック" pitchFamily="34" charset="-128"/>
                <a:cs typeface="Microsoft Sans Serif" pitchFamily="34" charset="0"/>
              </a:rPr>
              <a:t>Brain Development </a:t>
            </a:r>
            <a:br>
              <a:rPr lang="en-US" altLang="en-US" b="1" dirty="0">
                <a:solidFill>
                  <a:srgbClr val="FFFF00"/>
                </a:solidFill>
                <a:latin typeface="Microsoft Sans Serif" pitchFamily="34" charset="0"/>
                <a:ea typeface="ＭＳ Ｐゴシック" pitchFamily="34" charset="-128"/>
                <a:cs typeface="Microsoft Sans Serif" pitchFamily="34" charset="0"/>
              </a:rPr>
            </a:br>
            <a:r>
              <a:rPr lang="en-US" altLang="en-US" b="1" dirty="0">
                <a:solidFill>
                  <a:srgbClr val="FFFF00"/>
                </a:solidFill>
                <a:latin typeface="Microsoft Sans Serif" pitchFamily="34" charset="0"/>
                <a:ea typeface="ＭＳ Ｐゴシック" pitchFamily="34" charset="-128"/>
                <a:cs typeface="Microsoft Sans Serif" pitchFamily="34" charset="0"/>
              </a:rPr>
              <a:t>Ages 5-20 years</a:t>
            </a:r>
          </a:p>
        </p:txBody>
      </p:sp>
      <p:sp>
        <p:nvSpPr>
          <p:cNvPr id="8" name="TextBox 7"/>
          <p:cNvSpPr txBox="1">
            <a:spLocks noChangeArrowheads="1"/>
          </p:cNvSpPr>
          <p:nvPr/>
        </p:nvSpPr>
        <p:spPr bwMode="auto">
          <a:xfrm>
            <a:off x="304800" y="1600200"/>
            <a:ext cx="88312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MRI scans of healthy children and teens compressing </a:t>
            </a:r>
            <a:br>
              <a:rPr lang="en-US" altLang="en-US" sz="2400" dirty="0">
                <a:solidFill>
                  <a:prstClr val="white"/>
                </a:solidFill>
                <a:latin typeface="Microsoft Sans Serif" pitchFamily="34" charset="0"/>
                <a:cs typeface="Microsoft Sans Serif" pitchFamily="34" charset="0"/>
              </a:rPr>
            </a:br>
            <a:r>
              <a:rPr lang="en-US" altLang="en-US" sz="2400" dirty="0">
                <a:solidFill>
                  <a:prstClr val="white"/>
                </a:solidFill>
                <a:latin typeface="Microsoft Sans Serif" pitchFamily="34" charset="0"/>
                <a:cs typeface="Microsoft Sans Serif" pitchFamily="34" charset="0"/>
              </a:rPr>
              <a:t>15 years of brain development (ages 5–20).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Red indicates more gray matter, blue less gray matter. </a:t>
            </a:r>
          </a:p>
          <a:p>
            <a:pPr eaLnBrk="1" hangingPunct="1">
              <a:spcBef>
                <a:spcPct val="0"/>
              </a:spcBef>
              <a:buClr>
                <a:prstClr val="white"/>
              </a:buClr>
              <a:buFont typeface="Wingdings" pitchFamily="2" charset="2"/>
              <a:buChar char="§"/>
            </a:pPr>
            <a:r>
              <a:rPr lang="en-US" altLang="en-US" sz="2400" dirty="0">
                <a:solidFill>
                  <a:srgbClr val="FFFF00"/>
                </a:solidFill>
                <a:latin typeface="Microsoft Sans Serif" pitchFamily="34" charset="0"/>
                <a:cs typeface="Microsoft Sans Serif" pitchFamily="34" charset="0"/>
              </a:rPr>
              <a:t>Neural connections are pruned </a:t>
            </a:r>
            <a:r>
              <a:rPr lang="en-US" altLang="en-US" sz="2400" dirty="0">
                <a:solidFill>
                  <a:prstClr val="white"/>
                </a:solidFill>
                <a:latin typeface="Microsoft Sans Serif" pitchFamily="34" charset="0"/>
                <a:cs typeface="Microsoft Sans Serif" pitchFamily="34" charset="0"/>
              </a:rPr>
              <a:t>back-to-front. </a:t>
            </a:r>
          </a:p>
          <a:p>
            <a:pPr eaLnBrk="1" hangingPunct="1">
              <a:spcBef>
                <a:spcPct val="0"/>
              </a:spcBef>
              <a:buClr>
                <a:prstClr val="white"/>
              </a:buClr>
              <a:buFont typeface="Wingdings" pitchFamily="2" charset="2"/>
              <a:buChar char="§"/>
            </a:pPr>
            <a:r>
              <a:rPr lang="en-US" altLang="en-US" sz="2400" dirty="0">
                <a:solidFill>
                  <a:prstClr val="white"/>
                </a:solidFill>
                <a:latin typeface="Microsoft Sans Serif" pitchFamily="34" charset="0"/>
                <a:cs typeface="Microsoft Sans Serif" pitchFamily="34" charset="0"/>
              </a:rPr>
              <a:t>The prefrontal cortex ("executive" functions), is last to mature. </a:t>
            </a:r>
          </a:p>
        </p:txBody>
      </p:sp>
      <p:sp>
        <p:nvSpPr>
          <p:cNvPr id="12" name="Slide Number Placeholder 2"/>
          <p:cNvSpPr txBox="1">
            <a:spLocks/>
          </p:cNvSpPr>
          <p:nvPr/>
        </p:nvSpPr>
        <p:spPr bwMode="auto">
          <a:xfrm>
            <a:off x="6991546" y="6480174"/>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eaLnBrk="0" hangingPunct="0"/>
            <a:fld id="{75E9C751-C22F-4DC9-B1F0-8CADA55B09CD}" type="slidenum">
              <a:rPr lang="en-US" sz="1400" smtClean="0">
                <a:solidFill>
                  <a:prstClr val="black"/>
                </a:solidFill>
                <a:latin typeface="Calibri" panose="020F0502020204030204" pitchFamily="34" charset="0"/>
              </a:rPr>
              <a:pPr algn="r" eaLnBrk="0" hangingPunct="0"/>
              <a:t>35</a:t>
            </a:fld>
            <a:endParaRPr lang="en-US" sz="1400" dirty="0">
              <a:solidFill>
                <a:prstClr val="black"/>
              </a:solidFill>
              <a:latin typeface="Calibri" panose="020F0502020204030204" pitchFamily="34" charset="0"/>
            </a:endParaRPr>
          </a:p>
        </p:txBody>
      </p:sp>
      <p:pic>
        <p:nvPicPr>
          <p:cNvPr id="11"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5029200" y="3638550"/>
            <a:ext cx="3657600" cy="2743200"/>
          </a:xfrm>
          <a:prstGeom prst="rect">
            <a:avLst/>
          </a:prstGeom>
        </p:spPr>
      </p:pic>
      <p:pic>
        <p:nvPicPr>
          <p:cNvPr id="734210" name="Picture 2"/>
          <p:cNvPicPr>
            <a:picLocks noChangeAspect="1" noChangeArrowheads="1"/>
          </p:cNvPicPr>
          <p:nvPr/>
        </p:nvPicPr>
        <p:blipFill>
          <a:blip r:embed="rId7" cstate="print"/>
          <a:srcRect t="2778"/>
          <a:stretch>
            <a:fillRect/>
          </a:stretch>
        </p:blipFill>
        <p:spPr bwMode="auto">
          <a:xfrm>
            <a:off x="4806154" y="3584574"/>
            <a:ext cx="4103691" cy="2971800"/>
          </a:xfrm>
          <a:prstGeom prst="rect">
            <a:avLst/>
          </a:prstGeom>
          <a:noFill/>
          <a:ln w="9525">
            <a:noFill/>
            <a:miter lim="800000"/>
            <a:headEnd/>
            <a:tailEnd/>
          </a:ln>
        </p:spPr>
      </p:pic>
      <p:pic>
        <p:nvPicPr>
          <p:cNvPr id="13" name="prbrainmaturi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4978400" y="3660774"/>
            <a:ext cx="3759200" cy="2819400"/>
          </a:xfrm>
          <a:prstGeom prst="rect">
            <a:avLst/>
          </a:prstGeom>
        </p:spPr>
      </p:pic>
      <p:sp>
        <p:nvSpPr>
          <p:cNvPr id="14" name="Slide Number Placeholder 13"/>
          <p:cNvSpPr>
            <a:spLocks noGrp="1"/>
          </p:cNvSpPr>
          <p:nvPr>
            <p:ph type="sldNum" sz="quarter" idx="12"/>
          </p:nvPr>
        </p:nvSpPr>
        <p:spPr/>
        <p:txBody>
          <a:bodyPr/>
          <a:lstStyle/>
          <a:p>
            <a:fld id="{7BB5887B-BB3E-4BA5-8A1E-2508AB54A26D}" type="slidenum">
              <a:rPr lang="en-US" smtClean="0"/>
              <a:pPr/>
              <a:t>35</a:t>
            </a:fld>
            <a:endParaRPr lang="en-US"/>
          </a:p>
        </p:txBody>
      </p:sp>
    </p:spTree>
    <p:extLst>
      <p:ext uri="{BB962C8B-B14F-4D97-AF65-F5344CB8AC3E}">
        <p14:creationId xmlns:p14="http://schemas.microsoft.com/office/powerpoint/2010/main" val="902782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73421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6466" fill="hold"/>
                                        <p:tgtEl>
                                          <p:spTgt spid="11"/>
                                        </p:tgtEl>
                                      </p:cBhvr>
                                    </p:cmd>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left)">
                                      <p:cBhvr>
                                        <p:cTn id="29" dur="500"/>
                                        <p:tgtEl>
                                          <p:spTgt spid="8">
                                            <p:txEl>
                                              <p:pRg st="3" end="3"/>
                                            </p:txEl>
                                          </p:spTgt>
                                        </p:tgtEl>
                                      </p:cBhvr>
                                    </p:animEffect>
                                  </p:childTnLst>
                                </p:cTn>
                              </p:par>
                              <p:par>
                                <p:cTn id="30" presetID="1" presetClass="entr" presetSubtype="0" fill="hold" nodeType="withEffect">
                                  <p:stCondLst>
                                    <p:cond delay="0"/>
                                  </p:stCondLst>
                                  <p:childTnLst>
                                    <p:set>
                                      <p:cBhvr>
                                        <p:cTn id="31" dur="1" fill="hold">
                                          <p:stCondLst>
                                            <p:cond delay="499"/>
                                          </p:stCondLst>
                                        </p:cTn>
                                        <p:tgtEl>
                                          <p:spTgt spid="18"/>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mediacall" presetSubtype="0" fill="hold" nodeType="withEffect">
                                  <p:stCondLst>
                                    <p:cond delay="0"/>
                                  </p:stCondLst>
                                  <p:childTnLst>
                                    <p:cmd type="call" cmd="playFrom(0.0)">
                                      <p:cBhvr>
                                        <p:cTn id="38" dur="6466" fill="hold"/>
                                        <p:tgtEl>
                                          <p:spTgt spid="13"/>
                                        </p:tgtEl>
                                      </p:cBhvr>
                                    </p:cmd>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md type="call" cmd="stop">
                                      <p:cBhvr>
                                        <p:cTn id="41" dur="1">
                                          <p:stCondLst>
                                            <p:cond delay="0"/>
                                          </p:stCondLst>
                                        </p:cTn>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42" fill="remove" display="0">
                  <p:stCondLst>
                    <p:cond delay="indefinite"/>
                  </p:stCondLst>
                  <p:endCondLst>
                    <p:cond evt="onNext" delay="0">
                      <p:tgtEl>
                        <p:sldTgt/>
                      </p:tgtEl>
                    </p:cond>
                    <p:cond evt="onPrev" delay="0">
                      <p:tgtEl>
                        <p:sldTgt/>
                      </p:tgtEl>
                    </p:cond>
                  </p:endCondLst>
                </p:cTn>
                <p:tgtEl>
                  <p:spTgt spid="11"/>
                </p:tgtEl>
              </p:cMediaNode>
            </p:video>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11"/>
                                        </p:tgtEl>
                                      </p:cBhvr>
                                    </p:cmd>
                                  </p:childTnLst>
                                </p:cTn>
                              </p:par>
                            </p:childTnLst>
                          </p:cTn>
                        </p:par>
                      </p:childTnLst>
                    </p:cTn>
                  </p:par>
                </p:childTnLst>
              </p:cTn>
              <p:nextCondLst>
                <p:cond evt="onClick" delay="0">
                  <p:tgtEl>
                    <p:spTgt spid="11"/>
                  </p:tgtEl>
                </p:cond>
              </p:nextCondLst>
            </p:seq>
            <p:video>
              <p:cMediaNode>
                <p:cTn id="48" repeatCount="indefinite" fill="hold" display="0">
                  <p:stCondLst>
                    <p:cond delay="indefinite"/>
                  </p:stCondLst>
                  <p:endCondLst>
                    <p:cond evt="onNext" delay="0">
                      <p:tgtEl>
                        <p:sldTgt/>
                      </p:tgtEl>
                    </p:cond>
                    <p:cond evt="onPrev" delay="0">
                      <p:tgtEl>
                        <p:sldTgt/>
                      </p:tgtEl>
                    </p:cond>
                  </p:endCondLst>
                </p:cTn>
                <p:tgtEl>
                  <p:spTgt spid="13"/>
                </p:tgtEl>
              </p:cMediaNode>
            </p:video>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13"/>
                                        </p:tgtEl>
                                      </p:cBhvr>
                                    </p:cmd>
                                  </p:childTnLst>
                                </p:cTn>
                              </p:par>
                            </p:childTnLst>
                          </p:cTn>
                        </p:par>
                      </p:childTnLst>
                    </p:cTn>
                  </p:par>
                </p:childTnLst>
              </p:cTn>
              <p:nextCondLst>
                <p:cond evt="onClick" delay="0">
                  <p:tgtEl>
                    <p:spTgt spid="13"/>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74706"/>
            <a:ext cx="9143999" cy="1938992"/>
          </a:xfrm>
        </p:spPr>
        <p:txBody>
          <a:bodyPr wrap="square">
            <a:spAutoFit/>
          </a:bodyPr>
          <a:lstStyle/>
          <a:p>
            <a:pPr>
              <a:defRPr/>
            </a:pPr>
            <a:r>
              <a:rPr lang="en-US" sz="4000" b="1" dirty="0" smtClean="0">
                <a:solidFill>
                  <a:srgbClr val="FFFF00"/>
                </a:solidFill>
                <a:latin typeface="Microsoft Sans Serif" pitchFamily="34" charset="0"/>
                <a:ea typeface="ＭＳ Ｐゴシック" pitchFamily="34" charset="-128"/>
                <a:cs typeface="Microsoft Sans Serif" pitchFamily="34" charset="0"/>
              </a:rPr>
              <a:t>The Interaction between the Developing Nervous System and Substances of Abuse Leads to: </a:t>
            </a:r>
          </a:p>
        </p:txBody>
      </p:sp>
      <p:sp>
        <p:nvSpPr>
          <p:cNvPr id="7" name="TextBox 6"/>
          <p:cNvSpPr txBox="1">
            <a:spLocks noChangeArrowheads="1"/>
          </p:cNvSpPr>
          <p:nvPr/>
        </p:nvSpPr>
        <p:spPr bwMode="auto">
          <a:xfrm>
            <a:off x="914401" y="1999597"/>
            <a:ext cx="79708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in decision making</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Difficulty understanding the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consequences of </a:t>
            </a:r>
            <a:r>
              <a:rPr lang="en-US" altLang="en-US" sz="2800" dirty="0">
                <a:solidFill>
                  <a:srgbClr val="FFFFFF"/>
                </a:solidFill>
                <a:latin typeface="Microsoft Sans Serif" pitchFamily="34" charset="0"/>
                <a:cs typeface="Microsoft Sans Serif" pitchFamily="34" charset="0"/>
              </a:rPr>
              <a:t>behavior</a:t>
            </a: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vulnerability to </a:t>
            </a:r>
            <a:r>
              <a:rPr lang="en-US" altLang="en-US" sz="2800" dirty="0" smtClean="0">
                <a:solidFill>
                  <a:srgbClr val="FFFFFF"/>
                </a:solidFill>
                <a:latin typeface="Microsoft Sans Serif" pitchFamily="34" charset="0"/>
                <a:cs typeface="Microsoft Sans Serif" pitchFamily="34" charset="0"/>
              </a:rPr>
              <a:t/>
            </a:r>
            <a:br>
              <a:rPr lang="en-US" altLang="en-US" sz="2800" dirty="0" smtClean="0">
                <a:solidFill>
                  <a:srgbClr val="FFFFFF"/>
                </a:solidFill>
                <a:latin typeface="Microsoft Sans Serif" pitchFamily="34" charset="0"/>
                <a:cs typeface="Microsoft Sans Serif" pitchFamily="34" charset="0"/>
              </a:rPr>
            </a:br>
            <a:r>
              <a:rPr lang="en-US" altLang="en-US" sz="2800" dirty="0" smtClean="0">
                <a:solidFill>
                  <a:srgbClr val="FFFFFF"/>
                </a:solidFill>
                <a:latin typeface="Microsoft Sans Serif" pitchFamily="34" charset="0"/>
                <a:cs typeface="Microsoft Sans Serif" pitchFamily="34" charset="0"/>
              </a:rPr>
              <a:t>memory </a:t>
            </a:r>
            <a:r>
              <a:rPr lang="en-US" altLang="en-US" sz="2800" dirty="0">
                <a:solidFill>
                  <a:srgbClr val="FFFFFF"/>
                </a:solidFill>
                <a:latin typeface="Microsoft Sans Serif" pitchFamily="34" charset="0"/>
                <a:cs typeface="Microsoft Sans Serif" pitchFamily="34" charset="0"/>
              </a:rPr>
              <a:t>and attention </a:t>
            </a:r>
            <a:r>
              <a:rPr lang="en-US" altLang="en-US" sz="2800" dirty="0" smtClean="0">
                <a:solidFill>
                  <a:srgbClr val="FFFFFF"/>
                </a:solidFill>
                <a:latin typeface="Microsoft Sans Serif" pitchFamily="34" charset="0"/>
                <a:cs typeface="Microsoft Sans Serif" pitchFamily="34" charset="0"/>
              </a:rPr>
              <a:t>problems</a:t>
            </a:r>
            <a:endParaRPr lang="en-US" altLang="en-US" sz="2800" dirty="0">
              <a:solidFill>
                <a:srgbClr val="FFFFFF"/>
              </a:solidFill>
              <a:latin typeface="Microsoft Sans Serif" pitchFamily="34" charset="0"/>
              <a:cs typeface="Microsoft Sans Serif" pitchFamily="34" charset="0"/>
            </a:endParaRPr>
          </a:p>
          <a:p>
            <a:pPr algn="l" defTabSz="914400" eaLnBrk="1" hangingPunct="1">
              <a:spcBef>
                <a:spcPct val="0"/>
              </a:spcBef>
              <a:buClr>
                <a:schemeClr val="tx1"/>
              </a:buClr>
              <a:buFontTx/>
              <a:buNone/>
            </a:pPr>
            <a:endParaRPr lang="en-US" altLang="en-US" sz="2800" dirty="0">
              <a:solidFill>
                <a:schemeClr val="bg1"/>
              </a:solidFill>
              <a:latin typeface="Microsoft Sans Serif" pitchFamily="34" charset="0"/>
              <a:cs typeface="Microsoft Sans Serif" pitchFamily="34" charset="0"/>
            </a:endParaRPr>
          </a:p>
          <a:p>
            <a:pPr algn="l" defTabSz="914400" eaLnBrk="1" hangingPunct="1">
              <a:spcBef>
                <a:spcPct val="0"/>
              </a:spcBef>
              <a:buClr>
                <a:schemeClr val="tx1"/>
              </a:buClr>
              <a:buFontTx/>
              <a:buNone/>
            </a:pPr>
            <a:r>
              <a:rPr lang="en-US" altLang="en-US" sz="2800" b="1" dirty="0">
                <a:solidFill>
                  <a:srgbClr val="FFFF00"/>
                </a:solidFill>
                <a:effectLst>
                  <a:outerShdw blurRad="38100" dist="38100" dir="2700000" algn="tl">
                    <a:srgbClr val="000000">
                      <a:alpha val="43137"/>
                    </a:srgbClr>
                  </a:outerShdw>
                </a:effectLst>
                <a:latin typeface="Microsoft Sans Serif" pitchFamily="34" charset="0"/>
                <a:cs typeface="Microsoft Sans Serif" pitchFamily="34" charset="0"/>
              </a:rPr>
              <a:t>This can lead to:</a:t>
            </a:r>
          </a:p>
          <a:p>
            <a:pPr algn="l" defTabSz="914400" eaLnBrk="1" hangingPunct="1">
              <a:spcBef>
                <a:spcPct val="0"/>
              </a:spcBef>
              <a:buClr>
                <a:schemeClr val="tx1"/>
              </a:buClr>
              <a:buFontTx/>
              <a:buNone/>
            </a:pPr>
            <a:endParaRPr lang="en-US" altLang="en-US" sz="2800" dirty="0">
              <a:solidFill>
                <a:schemeClr val="hlink"/>
              </a:solidFill>
              <a:latin typeface="Microsoft Sans Serif" pitchFamily="34" charset="0"/>
              <a:cs typeface="Microsoft Sans Serif" pitchFamily="34" charset="0"/>
            </a:endParaRPr>
          </a:p>
          <a:p>
            <a:pPr algn="l" defTabSz="914400" eaLnBrk="1" hangingPunct="1">
              <a:spcBef>
                <a:spcPct val="0"/>
              </a:spcBef>
              <a:buClr>
                <a:schemeClr val="tx1"/>
              </a:buClr>
              <a:buFontTx/>
              <a:buChar char="•"/>
            </a:pPr>
            <a:r>
              <a:rPr lang="en-US" altLang="en-US" sz="2800" dirty="0">
                <a:solidFill>
                  <a:srgbClr val="FFFFFF"/>
                </a:solidFill>
                <a:latin typeface="Microsoft Sans Serif" pitchFamily="34" charset="0"/>
                <a:cs typeface="Microsoft Sans Serif" pitchFamily="34" charset="0"/>
              </a:rPr>
              <a:t>Increased experimentation </a:t>
            </a:r>
          </a:p>
          <a:p>
            <a:pPr algn="l" defTabSz="914400" eaLnBrk="1" hangingPunct="1">
              <a:spcBef>
                <a:spcPct val="0"/>
              </a:spcBef>
              <a:buClr>
                <a:schemeClr val="tx1"/>
              </a:buClr>
              <a:buFontTx/>
              <a:buChar char="•"/>
            </a:pPr>
            <a:r>
              <a:rPr lang="en-US" altLang="en-US" sz="2800" dirty="0" smtClean="0">
                <a:solidFill>
                  <a:srgbClr val="FFFFFF"/>
                </a:solidFill>
                <a:latin typeface="Microsoft Sans Serif" pitchFamily="34" charset="0"/>
                <a:cs typeface="Microsoft Sans Serif" pitchFamily="34" charset="0"/>
              </a:rPr>
              <a:t>Alcohol and drug addiction</a:t>
            </a:r>
            <a:endParaRPr lang="en-US" altLang="en-US" sz="2800" dirty="0">
              <a:solidFill>
                <a:srgbClr val="FFFFFF"/>
              </a:solidFill>
              <a:latin typeface="Microsoft Sans Serif" pitchFamily="34" charset="0"/>
              <a:cs typeface="Microsoft Sans Serif" pitchFamily="34" charset="0"/>
            </a:endParaRPr>
          </a:p>
        </p:txBody>
      </p:sp>
      <p:sp>
        <p:nvSpPr>
          <p:cNvPr id="6" name="Text Box 2"/>
          <p:cNvSpPr txBox="1">
            <a:spLocks noChangeArrowheads="1"/>
          </p:cNvSpPr>
          <p:nvPr/>
        </p:nvSpPr>
        <p:spPr bwMode="auto">
          <a:xfrm>
            <a:off x="10886" y="6553202"/>
            <a:ext cx="2351314" cy="307777"/>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sz="1200" dirty="0" err="1" smtClean="0">
                <a:solidFill>
                  <a:srgbClr val="FFFF00"/>
                </a:solidFill>
                <a:latin typeface="Microsoft Sans Serif" pitchFamily="34" charset="0"/>
                <a:cs typeface="Microsoft Sans Serif" pitchFamily="34" charset="0"/>
              </a:rPr>
              <a:t>Fiellin</a:t>
            </a:r>
            <a:r>
              <a:rPr lang="en-US" sz="1200" dirty="0" smtClean="0">
                <a:solidFill>
                  <a:srgbClr val="FFFF00"/>
                </a:solidFill>
                <a:latin typeface="Microsoft Sans Serif" pitchFamily="34" charset="0"/>
                <a:cs typeface="Microsoft Sans Serif" pitchFamily="34" charset="0"/>
              </a:rPr>
              <a:t> 2008</a:t>
            </a:r>
            <a:r>
              <a:rPr lang="en-US" sz="1400" dirty="0" smtClean="0">
                <a:solidFill>
                  <a:srgbClr val="FFFF00"/>
                </a:solidFill>
                <a:latin typeface="Calibri" panose="020F0502020204030204" pitchFamily="34" charset="0"/>
              </a:rPr>
              <a:t>.</a:t>
            </a:r>
            <a:endParaRPr lang="en-US" sz="1400" dirty="0">
              <a:solidFill>
                <a:srgbClr val="FFFF00"/>
              </a:solidFill>
              <a:latin typeface="Calibri" panose="020F0502020204030204" pitchFamily="34" charset="0"/>
            </a:endParaRPr>
          </a:p>
        </p:txBody>
      </p:sp>
      <p:pic>
        <p:nvPicPr>
          <p:cNvPr id="10242" name="Picture 2" descr="C:\Users\bfinnerty\AppData\Local\Microsoft\Windows\Temporary Internet Files\Content.IE5\UUH4WLYL\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550" y="2895600"/>
            <a:ext cx="1771650" cy="23622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4098" name="Picture 2" descr="C:\Users\bfinnerty\AppData\Local\Microsoft\Windows\Temporary Internet Files\Content.IE5\WPF4GUB0\MC900438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00602"/>
            <a:ext cx="2343150" cy="175736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36</a:t>
            </a:fld>
            <a:endParaRPr lang="en-US" sz="1400" dirty="0" smtClean="0">
              <a:latin typeface="Calibri" panose="020F0502020204030204" pitchFamily="34" charset="0"/>
            </a:endParaRPr>
          </a:p>
        </p:txBody>
      </p:sp>
      <p:sp>
        <p:nvSpPr>
          <p:cNvPr id="8" name="Slide Number Placeholder 7"/>
          <p:cNvSpPr>
            <a:spLocks noGrp="1"/>
          </p:cNvSpPr>
          <p:nvPr>
            <p:ph type="sldNum" sz="quarter" idx="12"/>
          </p:nvPr>
        </p:nvSpPr>
        <p:spPr/>
        <p:txBody>
          <a:bodyPr/>
          <a:lstStyle/>
          <a:p>
            <a:fld id="{7BB5887B-BB3E-4BA5-8A1E-2508AB54A26D}" type="slidenum">
              <a:rPr lang="en-US" smtClean="0"/>
              <a:pPr/>
              <a:t>36</a:t>
            </a:fld>
            <a:endParaRPr lang="en-US"/>
          </a:p>
        </p:txBody>
      </p:sp>
    </p:spTree>
    <p:extLst>
      <p:ext uri="{BB962C8B-B14F-4D97-AF65-F5344CB8AC3E}">
        <p14:creationId xmlns:p14="http://schemas.microsoft.com/office/powerpoint/2010/main" val="369264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96969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96969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96969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96969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subTnLst>
                                    <p:animClr clrSpc="rgb" dir="cw">
                                      <p:cBhvr override="childStyle">
                                        <p:cTn dur="1" fill="hold" display="0" masterRel="nextClick" afterEffect="1"/>
                                        <p:tgtEl>
                                          <p:spTgt spid="7">
                                            <p:txEl>
                                              <p:pRg st="6" end="6"/>
                                            </p:txEl>
                                          </p:spTgt>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wipe(left)">
                                      <p:cBhvr>
                                        <p:cTn id="32" dur="500"/>
                                        <p:tgtEl>
                                          <p:spTgt spid="7">
                                            <p:txEl>
                                              <p:pRg st="7" end="7"/>
                                            </p:txEl>
                                          </p:spTgt>
                                        </p:tgtEl>
                                      </p:cBhvr>
                                    </p:animEffect>
                                  </p:childTnLst>
                                  <p:subTnLst>
                                    <p:animClr clrSpc="rgb" dir="cw">
                                      <p:cBhvr override="childStyle">
                                        <p:cTn dur="1" fill="hold" display="0" masterRel="nextClick" afterEffect="1"/>
                                        <p:tgtEl>
                                          <p:spTgt spid="7">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33400" y="228600"/>
            <a:ext cx="8153400" cy="1446550"/>
          </a:xfrm>
        </p:spPr>
        <p:txBody>
          <a:bodyPr wrap="square">
            <a:spAutoFit/>
          </a:bodyPr>
          <a:lstStyle/>
          <a:p>
            <a:pPr>
              <a:defRPr/>
            </a:pPr>
            <a:r>
              <a:rPr lang="en-US" b="1" dirty="0" smtClean="0">
                <a:solidFill>
                  <a:srgbClr val="FFFF00"/>
                </a:solidFill>
                <a:latin typeface="Microsoft Sans Serif" pitchFamily="34" charset="0"/>
                <a:ea typeface="ＭＳ Ｐゴシック" pitchFamily="34" charset="-128"/>
                <a:cs typeface="Microsoft Sans Serif" pitchFamily="34" charset="0"/>
              </a:rPr>
              <a:t>Young Brains Are Different</a:t>
            </a:r>
            <a:br>
              <a:rPr lang="en-US" b="1" dirty="0" smtClean="0">
                <a:solidFill>
                  <a:srgbClr val="FFFF00"/>
                </a:solidFill>
                <a:latin typeface="Microsoft Sans Serif" pitchFamily="34" charset="0"/>
                <a:ea typeface="ＭＳ Ｐゴシック" pitchFamily="34" charset="-128"/>
                <a:cs typeface="Microsoft Sans Serif" pitchFamily="34" charset="0"/>
              </a:rPr>
            </a:br>
            <a:r>
              <a:rPr lang="en-US" b="1" dirty="0" smtClean="0">
                <a:solidFill>
                  <a:srgbClr val="FFFF00"/>
                </a:solidFill>
                <a:latin typeface="Microsoft Sans Serif" pitchFamily="34" charset="0"/>
                <a:ea typeface="ＭＳ Ｐゴシック" pitchFamily="34" charset="-128"/>
                <a:cs typeface="Microsoft Sans Serif" pitchFamily="34" charset="0"/>
              </a:rPr>
              <a:t> from Older Brains</a:t>
            </a:r>
          </a:p>
        </p:txBody>
      </p:sp>
      <p:sp>
        <p:nvSpPr>
          <p:cNvPr id="18435" name="Content Placeholder 2"/>
          <p:cNvSpPr>
            <a:spLocks noGrp="1"/>
          </p:cNvSpPr>
          <p:nvPr>
            <p:ph idx="4294967295"/>
          </p:nvPr>
        </p:nvSpPr>
        <p:spPr>
          <a:xfrm>
            <a:off x="609600" y="1828800"/>
            <a:ext cx="8001000" cy="4569023"/>
          </a:xfrm>
        </p:spPr>
        <p:txBody>
          <a:bodyPr/>
          <a:lstStyle/>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Alcohol and drugs affect the brains of adolescents and young adults differently than they do adult brains </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Adolescent rats are more sensitive to the memory and learning problems than adults</a:t>
            </a:r>
          </a:p>
          <a:p>
            <a:pPr lvl="1"/>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Conversely, they are less susceptible to intoxication  (motor impairment and sedation) from alcohol</a:t>
            </a:r>
          </a:p>
          <a:p>
            <a:pPr>
              <a:buFontTx/>
              <a:buChar char="•"/>
            </a:pPr>
            <a:r>
              <a:rPr lang="en-US" altLang="en-US" sz="2600" dirty="0" smtClean="0">
                <a:solidFill>
                  <a:srgbClr val="FFFFFF"/>
                </a:solidFill>
                <a:effectLst/>
                <a:latin typeface="Microsoft Sans Serif" pitchFamily="34" charset="0"/>
                <a:ea typeface="ＭＳ Ｐゴシック" pitchFamily="34" charset="-128"/>
                <a:cs typeface="Microsoft Sans Serif" pitchFamily="34" charset="0"/>
              </a:rPr>
              <a:t>These factors may lead to higher rates of dependence in these groups</a:t>
            </a:r>
          </a:p>
          <a:p>
            <a:endParaRPr lang="en-US" altLang="en-US" sz="2600" dirty="0" smtClean="0">
              <a:effectLst/>
              <a:ea typeface="ＭＳ Ｐゴシック" pitchFamily="34" charset="-128"/>
            </a:endParaRPr>
          </a:p>
        </p:txBody>
      </p:sp>
      <p:sp>
        <p:nvSpPr>
          <p:cNvPr id="7" name="Text Box 2"/>
          <p:cNvSpPr txBox="1">
            <a:spLocks noChangeArrowheads="1"/>
          </p:cNvSpPr>
          <p:nvPr/>
        </p:nvSpPr>
        <p:spPr bwMode="auto">
          <a:xfrm>
            <a:off x="0" y="6550225"/>
            <a:ext cx="4953000" cy="276999"/>
          </a:xfrm>
          <a:prstGeom prst="rect">
            <a:avLst/>
          </a:prstGeom>
          <a:noFill/>
          <a:ln w="9525">
            <a:noFill/>
            <a:miter lim="800000"/>
            <a:headEnd/>
            <a:tailEnd/>
          </a:ln>
        </p:spPr>
        <p:txBody>
          <a:bodyPr wrap="square">
            <a:spAutoFit/>
          </a:bodyPr>
          <a:lstStyle/>
          <a:p>
            <a:pPr algn="l" eaLnBrk="0" hangingPunct="0"/>
            <a:r>
              <a:rPr lang="en-US" sz="1200" dirty="0">
                <a:solidFill>
                  <a:srgbClr val="FFFF00"/>
                </a:solidFill>
                <a:latin typeface="Microsoft Sans Serif" pitchFamily="34" charset="0"/>
                <a:cs typeface="Microsoft Sans Serif" pitchFamily="34" charset="0"/>
              </a:rPr>
              <a:t> </a:t>
            </a:r>
            <a:r>
              <a:rPr lang="en-US" altLang="en-US" sz="1200" dirty="0" smtClean="0">
                <a:solidFill>
                  <a:srgbClr val="FFFF00"/>
                </a:solidFill>
                <a:latin typeface="Microsoft Sans Serif" pitchFamily="34" charset="0"/>
                <a:cs typeface="Microsoft Sans Serif" pitchFamily="34" charset="0"/>
              </a:rPr>
              <a:t>Hiller-</a:t>
            </a:r>
            <a:r>
              <a:rPr lang="en-US" altLang="en-US" sz="1200" dirty="0" err="1" smtClean="0">
                <a:solidFill>
                  <a:srgbClr val="FFFF00"/>
                </a:solidFill>
                <a:latin typeface="Microsoft Sans Serif" pitchFamily="34" charset="0"/>
                <a:cs typeface="Microsoft Sans Serif" pitchFamily="34" charset="0"/>
              </a:rPr>
              <a:t>Sturmhöfel</a:t>
            </a:r>
            <a:r>
              <a:rPr lang="en-US" altLang="en-US" sz="1200" dirty="0" smtClean="0">
                <a:solidFill>
                  <a:srgbClr val="FFFF00"/>
                </a:solidFill>
                <a:latin typeface="Microsoft Sans Serif" pitchFamily="34" charset="0"/>
                <a:cs typeface="Microsoft Sans Serif" pitchFamily="34" charset="0"/>
              </a:rPr>
              <a:t>  2004</a:t>
            </a:r>
            <a:endParaRPr lang="en-US" sz="1200" dirty="0">
              <a:solidFill>
                <a:srgbClr val="FFFF00"/>
              </a:solidFill>
              <a:latin typeface="Microsoft Sans Serif" pitchFamily="34" charset="0"/>
              <a:cs typeface="Microsoft Sans Serif" pitchFamily="34" charset="0"/>
            </a:endParaRPr>
          </a:p>
        </p:txBody>
      </p:sp>
      <p:sp>
        <p:nvSpPr>
          <p:cNvPr id="8" name="Slide Number Placeholder 2"/>
          <p:cNvSpPr txBox="1">
            <a:spLocks/>
          </p:cNvSpPr>
          <p:nvPr/>
        </p:nvSpPr>
        <p:spPr bwMode="auto">
          <a:xfrm>
            <a:off x="6934200" y="6400802"/>
            <a:ext cx="2133600" cy="365125"/>
          </a:xfrm>
          <a:prstGeom prst="rect">
            <a:avLst/>
          </a:prstGeom>
          <a:noFill/>
          <a:ln>
            <a:miter lim="800000"/>
            <a:headEnd/>
            <a:tailEnd/>
          </a:ln>
        </p:spPr>
        <p:txBody>
          <a:bodyPr wrap="square" numCol="1" anchorCtr="0" compatLnSpc="1">
            <a:prstTxWarp prst="textNoShape">
              <a:avLst/>
            </a:prstTxWarp>
          </a:bodyPr>
          <a:lstStyle>
            <a:defPPr>
              <a:defRPr lang="en-US"/>
            </a:defPPr>
            <a:lvl1pPr algn="ctr" rtl="0" fontAlgn="base">
              <a:spcBef>
                <a:spcPct val="0"/>
              </a:spcBef>
              <a:spcAft>
                <a:spcPct val="0"/>
              </a:spcAft>
              <a:defRPr sz="4000" kern="1200">
                <a:solidFill>
                  <a:schemeClr val="tx1"/>
                </a:solidFill>
                <a:latin typeface="Times New Roman" pitchFamily="18" charset="0"/>
                <a:ea typeface="+mn-ea"/>
                <a:cs typeface="+mn-cs"/>
              </a:defRPr>
            </a:lvl1pPr>
            <a:lvl2pPr marL="457200" algn="ctr" rtl="0" fontAlgn="base">
              <a:spcBef>
                <a:spcPct val="0"/>
              </a:spcBef>
              <a:spcAft>
                <a:spcPct val="0"/>
              </a:spcAft>
              <a:defRPr sz="4000" kern="1200">
                <a:solidFill>
                  <a:schemeClr val="tx1"/>
                </a:solidFill>
                <a:latin typeface="Times New Roman" pitchFamily="18" charset="0"/>
                <a:ea typeface="+mn-ea"/>
                <a:cs typeface="+mn-cs"/>
              </a:defRPr>
            </a:lvl2pPr>
            <a:lvl3pPr marL="914400" algn="ctr" rtl="0" fontAlgn="base">
              <a:spcBef>
                <a:spcPct val="0"/>
              </a:spcBef>
              <a:spcAft>
                <a:spcPct val="0"/>
              </a:spcAft>
              <a:defRPr sz="4000" kern="1200">
                <a:solidFill>
                  <a:schemeClr val="tx1"/>
                </a:solidFill>
                <a:latin typeface="Times New Roman" pitchFamily="18" charset="0"/>
                <a:ea typeface="+mn-ea"/>
                <a:cs typeface="+mn-cs"/>
              </a:defRPr>
            </a:lvl3pPr>
            <a:lvl4pPr marL="1371600" algn="ctr" rtl="0" fontAlgn="base">
              <a:spcBef>
                <a:spcPct val="0"/>
              </a:spcBef>
              <a:spcAft>
                <a:spcPct val="0"/>
              </a:spcAft>
              <a:defRPr sz="4000" kern="1200">
                <a:solidFill>
                  <a:schemeClr val="tx1"/>
                </a:solidFill>
                <a:latin typeface="Times New Roman" pitchFamily="18" charset="0"/>
                <a:ea typeface="+mn-ea"/>
                <a:cs typeface="+mn-cs"/>
              </a:defRPr>
            </a:lvl4pPr>
            <a:lvl5pPr marL="1828800" algn="ctr" rtl="0" fontAlgn="base">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a:lstStyle>
          <a:p>
            <a:pPr algn="r"/>
            <a:fld id="{75E9C751-C22F-4DC9-B1F0-8CADA55B09CD}" type="slidenum">
              <a:rPr lang="en-US" sz="1400" smtClean="0">
                <a:latin typeface="Calibri" panose="020F0502020204030204" pitchFamily="34" charset="0"/>
              </a:rPr>
              <a:pPr algn="r"/>
              <a:t>37</a:t>
            </a:fld>
            <a:endParaRPr lang="en-US" sz="1400" dirty="0" smtClean="0">
              <a:latin typeface="Calibri" panose="020F0502020204030204"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37</a:t>
            </a:fld>
            <a:endParaRPr lang="en-US"/>
          </a:p>
        </p:txBody>
      </p:sp>
    </p:spTree>
    <p:extLst>
      <p:ext uri="{BB962C8B-B14F-4D97-AF65-F5344CB8AC3E}">
        <p14:creationId xmlns:p14="http://schemas.microsoft.com/office/powerpoint/2010/main" val="360324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Later Onset Substance Use </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and SUD Risk</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228600" y="1676400"/>
            <a:ext cx="5105400" cy="5181600"/>
          </a:xfrm>
        </p:spPr>
        <p:txBody>
          <a:bodyPr>
            <a:normAutofit fontScale="85000" lnSpcReduction="10000"/>
          </a:bodyPr>
          <a:lstStyle/>
          <a:p>
            <a:r>
              <a:rPr lang="en-US" dirty="0" smtClean="0">
                <a:latin typeface="Microsoft Sans Serif" pitchFamily="34" charset="0"/>
                <a:cs typeface="Microsoft Sans Serif" pitchFamily="34" charset="0"/>
              </a:rPr>
              <a:t>Early onset substance use predicts development of SUD </a:t>
            </a:r>
            <a:endParaRPr lang="en-US" sz="1200" dirty="0" smtClean="0">
              <a:latin typeface="Microsoft Sans Serif" pitchFamily="34" charset="0"/>
              <a:cs typeface="Microsoft Sans Serif" pitchFamily="34" charset="0"/>
            </a:endParaRPr>
          </a:p>
          <a:p>
            <a:endParaRPr lang="en-US" sz="1200"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The later adolescents start using, the less likely they are to develop SUD</a:t>
            </a:r>
          </a:p>
          <a:p>
            <a:pPr lvl="1"/>
            <a:r>
              <a:rPr lang="en-US" dirty="0" smtClean="0">
                <a:latin typeface="Microsoft Sans Serif" pitchFamily="34" charset="0"/>
                <a:cs typeface="Microsoft Sans Serif" pitchFamily="34" charset="0"/>
              </a:rPr>
              <a:t>Alcohol: During adolescence, odds of dependence decrease 14% for every year of delayed first use</a:t>
            </a:r>
            <a:endParaRPr lang="en-US" sz="1200" dirty="0" smtClean="0">
              <a:latin typeface="Microsoft Sans Serif" pitchFamily="34" charset="0"/>
              <a:cs typeface="Microsoft Sans Serif" pitchFamily="34" charset="0"/>
            </a:endParaRPr>
          </a:p>
          <a:p>
            <a:pPr lvl="1"/>
            <a:r>
              <a:rPr lang="en-US" dirty="0" smtClean="0">
                <a:latin typeface="Microsoft Sans Serif" pitchFamily="34" charset="0"/>
                <a:cs typeface="Microsoft Sans Serif" pitchFamily="34" charset="0"/>
              </a:rPr>
              <a:t>Drugs: Odds of dependence decrease 4-5% for every year of delayed first use</a:t>
            </a:r>
          </a:p>
          <a:p>
            <a:endParaRPr lang="en-US" dirty="0">
              <a:latin typeface="Microsoft Sans Serif" pitchFamily="34" charset="0"/>
              <a:cs typeface="Microsoft Sans Serif" pitchFamily="34" charset="0"/>
            </a:endParaRPr>
          </a:p>
        </p:txBody>
      </p:sp>
      <p:pic>
        <p:nvPicPr>
          <p:cNvPr id="120834" name="Picture 2" descr="\\isap-fs01\training\PHOTOS\People\Teen.jpg"/>
          <p:cNvPicPr>
            <a:picLocks noChangeAspect="1" noChangeArrowheads="1"/>
          </p:cNvPicPr>
          <p:nvPr/>
        </p:nvPicPr>
        <p:blipFill>
          <a:blip r:embed="rId3" cstate="print"/>
          <a:srcRect/>
          <a:stretch>
            <a:fillRect/>
          </a:stretch>
        </p:blipFill>
        <p:spPr bwMode="auto">
          <a:xfrm>
            <a:off x="5257800" y="2438400"/>
            <a:ext cx="3657600" cy="2428637"/>
          </a:xfrm>
          <a:prstGeom prst="rect">
            <a:avLst/>
          </a:prstGeom>
          <a:noFill/>
        </p:spPr>
      </p:pic>
      <p:sp>
        <p:nvSpPr>
          <p:cNvPr id="5" name="TextBox 4"/>
          <p:cNvSpPr txBox="1"/>
          <p:nvPr/>
        </p:nvSpPr>
        <p:spPr>
          <a:xfrm>
            <a:off x="0" y="6581001"/>
            <a:ext cx="1375698"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Grant 1997, 1998</a:t>
            </a:r>
            <a:endParaRPr lang="en-US" sz="1200"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38</a:t>
            </a:fld>
            <a:endParaRPr lang="en-US"/>
          </a:p>
        </p:txBody>
      </p:sp>
    </p:spTree>
    <p:extLst>
      <p:ext uri="{BB962C8B-B14F-4D97-AF65-F5344CB8AC3E}">
        <p14:creationId xmlns:p14="http://schemas.microsoft.com/office/powerpoint/2010/main" val="4235188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We Can’t Treat Our Way Out of This Public Health Crisis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sz="half" idx="1"/>
          </p:nvPr>
        </p:nvSpPr>
        <p:spPr>
          <a:xfrm>
            <a:off x="0" y="1447800"/>
            <a:ext cx="9144000" cy="5410199"/>
          </a:xfrm>
        </p:spPr>
        <p:txBody>
          <a:bodyPr>
            <a:normAutofit fontScale="70000" lnSpcReduction="20000"/>
          </a:bodyPr>
          <a:lstStyle/>
          <a:p>
            <a:r>
              <a:rPr lang="en-US" sz="3600" dirty="0" smtClean="0">
                <a:latin typeface="Microsoft Sans Serif" pitchFamily="34" charset="0"/>
                <a:cs typeface="Microsoft Sans Serif" pitchFamily="34" charset="0"/>
              </a:rPr>
              <a:t>Approx. 21.5 million Americans have SUD</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Traditionally </a:t>
            </a:r>
            <a:r>
              <a:rPr lang="en-US" sz="3600" dirty="0">
                <a:latin typeface="Microsoft Sans Serif" pitchFamily="34" charset="0"/>
                <a:cs typeface="Microsoft Sans Serif" pitchFamily="34" charset="0"/>
              </a:rPr>
              <a:t>we </a:t>
            </a:r>
            <a:r>
              <a:rPr lang="en-US" sz="3600" dirty="0" smtClean="0">
                <a:latin typeface="Microsoft Sans Serif" pitchFamily="34" charset="0"/>
                <a:cs typeface="Microsoft Sans Serif" pitchFamily="34" charset="0"/>
              </a:rPr>
              <a:t>wait for </a:t>
            </a:r>
            <a:r>
              <a:rPr lang="en-US" sz="3600" dirty="0">
                <a:latin typeface="Microsoft Sans Serif" pitchFamily="34" charset="0"/>
                <a:cs typeface="Microsoft Sans Serif" pitchFamily="34" charset="0"/>
              </a:rPr>
              <a:t>people to get sick, then </a:t>
            </a:r>
            <a:r>
              <a:rPr lang="en-US" sz="3600" dirty="0" smtClean="0">
                <a:latin typeface="Microsoft Sans Serif" pitchFamily="34" charset="0"/>
                <a:cs typeface="Microsoft Sans Serif" pitchFamily="34" charset="0"/>
              </a:rPr>
              <a:t>treat them</a:t>
            </a:r>
          </a:p>
          <a:p>
            <a:endParaRPr lang="en-US" sz="3600" dirty="0" smtClean="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Only 11% of people with SUD get specialty care</a:t>
            </a:r>
          </a:p>
          <a:p>
            <a:pPr lvl="1"/>
            <a:r>
              <a:rPr lang="en-US" sz="3200" dirty="0" smtClean="0">
                <a:latin typeface="Microsoft Sans Serif" pitchFamily="34" charset="0"/>
                <a:cs typeface="Microsoft Sans Serif" pitchFamily="34" charset="0"/>
              </a:rPr>
              <a:t>Only 5% of adolescents</a:t>
            </a:r>
          </a:p>
          <a:p>
            <a:pPr>
              <a:buNone/>
            </a:pPr>
            <a:endParaRPr lang="en-US" sz="3600" dirty="0">
              <a:latin typeface="Microsoft Sans Serif" pitchFamily="34" charset="0"/>
              <a:cs typeface="Microsoft Sans Serif" pitchFamily="34" charset="0"/>
            </a:endParaRPr>
          </a:p>
          <a:p>
            <a:r>
              <a:rPr lang="en-US" sz="3600" dirty="0" smtClean="0">
                <a:latin typeface="Microsoft Sans Serif" pitchFamily="34" charset="0"/>
                <a:cs typeface="Microsoft Sans Serif" pitchFamily="34" charset="0"/>
              </a:rPr>
              <a:t>Early detection and prevention are </a:t>
            </a:r>
            <a:r>
              <a:rPr lang="en-US" sz="3600" u="sng" dirty="0" smtClean="0">
                <a:latin typeface="Microsoft Sans Serif" pitchFamily="34" charset="0"/>
                <a:cs typeface="Microsoft Sans Serif" pitchFamily="34" charset="0"/>
              </a:rPr>
              <a:t>public health</a:t>
            </a:r>
            <a:r>
              <a:rPr lang="en-US" sz="3600" dirty="0" smtClean="0">
                <a:latin typeface="Microsoft Sans Serif" pitchFamily="34" charset="0"/>
                <a:cs typeface="Microsoft Sans Serif" pitchFamily="34" charset="0"/>
              </a:rPr>
              <a:t> strategies to address SUD</a:t>
            </a:r>
          </a:p>
          <a:p>
            <a:endParaRPr lang="en-US" sz="3600" dirty="0" smtClean="0">
              <a:latin typeface="Microsoft Sans Serif" pitchFamily="34" charset="0"/>
              <a:cs typeface="Microsoft Sans Serif" pitchFamily="34" charset="0"/>
            </a:endParaRPr>
          </a:p>
          <a:p>
            <a:r>
              <a:rPr lang="en-US" sz="3600" dirty="0" smtClean="0">
                <a:solidFill>
                  <a:srgbClr val="FFFF00"/>
                </a:solidFill>
                <a:latin typeface="Microsoft Sans Serif" pitchFamily="34" charset="0"/>
                <a:cs typeface="Microsoft Sans Serif" pitchFamily="34" charset="0"/>
              </a:rPr>
              <a:t>Given the key role of adolescence in the development of SUD, people who work with adolescents can be the </a:t>
            </a:r>
            <a:r>
              <a:rPr lang="en-US" sz="3600" u="sng" dirty="0" smtClean="0">
                <a:solidFill>
                  <a:srgbClr val="FFFF00"/>
                </a:solidFill>
                <a:latin typeface="Microsoft Sans Serif" pitchFamily="34" charset="0"/>
                <a:cs typeface="Microsoft Sans Serif" pitchFamily="34" charset="0"/>
              </a:rPr>
              <a:t>front line in preventing SUD</a:t>
            </a:r>
            <a:endParaRPr lang="en-US" sz="3600" dirty="0">
              <a:solidFill>
                <a:srgbClr val="FFFF00"/>
              </a:solidFill>
              <a:latin typeface="Microsoft Sans Serif" pitchFamily="34" charset="0"/>
              <a:cs typeface="Microsoft Sans Serif" pitchFamily="34" charset="0"/>
            </a:endParaRPr>
          </a:p>
        </p:txBody>
      </p:sp>
      <p:sp>
        <p:nvSpPr>
          <p:cNvPr id="4" name="TextBox 3"/>
          <p:cNvSpPr txBox="1"/>
          <p:nvPr/>
        </p:nvSpPr>
        <p:spPr>
          <a:xfrm>
            <a:off x="0" y="6629400"/>
            <a:ext cx="3980577" cy="276999"/>
          </a:xfrm>
          <a:prstGeom prst="rect">
            <a:avLst/>
          </a:prstGeom>
          <a:noFill/>
        </p:spPr>
        <p:txBody>
          <a:bodyPr wrap="none" rtlCol="0">
            <a:spAutoFit/>
          </a:bodyPr>
          <a:lstStyle/>
          <a:p>
            <a:r>
              <a:rPr lang="en-US" sz="1200" dirty="0" smtClean="0">
                <a:solidFill>
                  <a:srgbClr val="FFFF00"/>
                </a:solidFill>
                <a:latin typeface="Microsoft Sans Serif" pitchFamily="34" charset="0"/>
                <a:cs typeface="Microsoft Sans Serif" pitchFamily="34" charset="0"/>
              </a:rPr>
              <a:t>Center for Behavioral Health Statistics and Quality 2015</a:t>
            </a:r>
            <a:endParaRPr lang="en-US" sz="1200" dirty="0">
              <a:solidFill>
                <a:srgbClr val="FFFF00"/>
              </a:solidFill>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39</a:t>
            </a:fld>
            <a:endParaRPr lang="en-US"/>
          </a:p>
        </p:txBody>
      </p:sp>
    </p:spTree>
    <p:extLst>
      <p:ext uri="{BB962C8B-B14F-4D97-AF65-F5344CB8AC3E}">
        <p14:creationId xmlns:p14="http://schemas.microsoft.com/office/powerpoint/2010/main" val="1668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3200" y="1066800"/>
            <a:ext cx="3589338" cy="5638800"/>
            <a:chOff x="144" y="672"/>
            <a:chExt cx="2544" cy="3552"/>
          </a:xfrm>
        </p:grpSpPr>
        <p:sp>
          <p:nvSpPr>
            <p:cNvPr id="25774" name="Rectangle 3"/>
            <p:cNvSpPr>
              <a:spLocks noChangeArrowheads="1"/>
            </p:cNvSpPr>
            <p:nvPr/>
          </p:nvSpPr>
          <p:spPr bwMode="auto">
            <a:xfrm>
              <a:off x="144" y="672"/>
              <a:ext cx="2544"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5" name="Line 4"/>
            <p:cNvSpPr>
              <a:spLocks noChangeShapeType="1"/>
            </p:cNvSpPr>
            <p:nvPr/>
          </p:nvSpPr>
          <p:spPr bwMode="auto">
            <a:xfrm>
              <a:off x="596" y="1118"/>
              <a:ext cx="1" cy="176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6" name="Line 5"/>
            <p:cNvSpPr>
              <a:spLocks noChangeShapeType="1"/>
            </p:cNvSpPr>
            <p:nvPr/>
          </p:nvSpPr>
          <p:spPr bwMode="auto">
            <a:xfrm>
              <a:off x="565" y="2881"/>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7" name="Line 6"/>
            <p:cNvSpPr>
              <a:spLocks noChangeShapeType="1"/>
            </p:cNvSpPr>
            <p:nvPr/>
          </p:nvSpPr>
          <p:spPr bwMode="auto">
            <a:xfrm>
              <a:off x="565" y="2442"/>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8" name="Line 7"/>
            <p:cNvSpPr>
              <a:spLocks noChangeShapeType="1"/>
            </p:cNvSpPr>
            <p:nvPr/>
          </p:nvSpPr>
          <p:spPr bwMode="auto">
            <a:xfrm>
              <a:off x="565" y="2002"/>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79" name="Line 8"/>
            <p:cNvSpPr>
              <a:spLocks noChangeShapeType="1"/>
            </p:cNvSpPr>
            <p:nvPr/>
          </p:nvSpPr>
          <p:spPr bwMode="auto">
            <a:xfrm>
              <a:off x="565" y="1558"/>
              <a:ext cx="3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0" name="Line 9"/>
            <p:cNvSpPr>
              <a:spLocks noChangeShapeType="1"/>
            </p:cNvSpPr>
            <p:nvPr/>
          </p:nvSpPr>
          <p:spPr bwMode="auto">
            <a:xfrm>
              <a:off x="565" y="1118"/>
              <a:ext cx="3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1" name="Line 10"/>
            <p:cNvSpPr>
              <a:spLocks noChangeShapeType="1"/>
            </p:cNvSpPr>
            <p:nvPr/>
          </p:nvSpPr>
          <p:spPr bwMode="auto">
            <a:xfrm>
              <a:off x="596" y="2881"/>
              <a:ext cx="191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2" name="Line 11"/>
            <p:cNvSpPr>
              <a:spLocks noChangeShapeType="1"/>
            </p:cNvSpPr>
            <p:nvPr/>
          </p:nvSpPr>
          <p:spPr bwMode="auto">
            <a:xfrm flipV="1">
              <a:off x="5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3" name="Line 12"/>
            <p:cNvSpPr>
              <a:spLocks noChangeShapeType="1"/>
            </p:cNvSpPr>
            <p:nvPr/>
          </p:nvSpPr>
          <p:spPr bwMode="auto">
            <a:xfrm flipV="1">
              <a:off x="699"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4" name="Line 13"/>
            <p:cNvSpPr>
              <a:spLocks noChangeShapeType="1"/>
            </p:cNvSpPr>
            <p:nvPr/>
          </p:nvSpPr>
          <p:spPr bwMode="auto">
            <a:xfrm flipV="1">
              <a:off x="79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5" name="Line 14"/>
            <p:cNvSpPr>
              <a:spLocks noChangeShapeType="1"/>
            </p:cNvSpPr>
            <p:nvPr/>
          </p:nvSpPr>
          <p:spPr bwMode="auto">
            <a:xfrm flipV="1">
              <a:off x="8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6" name="Line 15"/>
            <p:cNvSpPr>
              <a:spLocks noChangeShapeType="1"/>
            </p:cNvSpPr>
            <p:nvPr/>
          </p:nvSpPr>
          <p:spPr bwMode="auto">
            <a:xfrm flipV="1">
              <a:off x="10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7" name="Line 16"/>
            <p:cNvSpPr>
              <a:spLocks noChangeShapeType="1"/>
            </p:cNvSpPr>
            <p:nvPr/>
          </p:nvSpPr>
          <p:spPr bwMode="auto">
            <a:xfrm flipV="1">
              <a:off x="109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8" name="Line 17"/>
            <p:cNvSpPr>
              <a:spLocks noChangeShapeType="1"/>
            </p:cNvSpPr>
            <p:nvPr/>
          </p:nvSpPr>
          <p:spPr bwMode="auto">
            <a:xfrm flipV="1">
              <a:off x="12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89" name="Line 18"/>
            <p:cNvSpPr>
              <a:spLocks noChangeShapeType="1"/>
            </p:cNvSpPr>
            <p:nvPr/>
          </p:nvSpPr>
          <p:spPr bwMode="auto">
            <a:xfrm flipV="1">
              <a:off x="13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0" name="Line 19"/>
            <p:cNvSpPr>
              <a:spLocks noChangeShapeType="1"/>
            </p:cNvSpPr>
            <p:nvPr/>
          </p:nvSpPr>
          <p:spPr bwMode="auto">
            <a:xfrm flipV="1">
              <a:off x="1401"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1" name="Line 20"/>
            <p:cNvSpPr>
              <a:spLocks noChangeShapeType="1"/>
            </p:cNvSpPr>
            <p:nvPr/>
          </p:nvSpPr>
          <p:spPr bwMode="auto">
            <a:xfrm flipV="1">
              <a:off x="150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2" name="Line 21"/>
            <p:cNvSpPr>
              <a:spLocks noChangeShapeType="1"/>
            </p:cNvSpPr>
            <p:nvPr/>
          </p:nvSpPr>
          <p:spPr bwMode="auto">
            <a:xfrm flipV="1">
              <a:off x="1606"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3" name="Line 22"/>
            <p:cNvSpPr>
              <a:spLocks noChangeShapeType="1"/>
            </p:cNvSpPr>
            <p:nvPr/>
          </p:nvSpPr>
          <p:spPr bwMode="auto">
            <a:xfrm flipV="1">
              <a:off x="17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4" name="Line 23"/>
            <p:cNvSpPr>
              <a:spLocks noChangeShapeType="1"/>
            </p:cNvSpPr>
            <p:nvPr/>
          </p:nvSpPr>
          <p:spPr bwMode="auto">
            <a:xfrm flipV="1">
              <a:off x="1806"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5" name="Line 24"/>
            <p:cNvSpPr>
              <a:spLocks noChangeShapeType="1"/>
            </p:cNvSpPr>
            <p:nvPr/>
          </p:nvSpPr>
          <p:spPr bwMode="auto">
            <a:xfrm flipV="1">
              <a:off x="19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6" name="Line 25"/>
            <p:cNvSpPr>
              <a:spLocks noChangeShapeType="1"/>
            </p:cNvSpPr>
            <p:nvPr/>
          </p:nvSpPr>
          <p:spPr bwMode="auto">
            <a:xfrm flipV="1">
              <a:off x="20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7" name="Line 26"/>
            <p:cNvSpPr>
              <a:spLocks noChangeShapeType="1"/>
            </p:cNvSpPr>
            <p:nvPr/>
          </p:nvSpPr>
          <p:spPr bwMode="auto">
            <a:xfrm flipV="1">
              <a:off x="2108"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8" name="Line 27"/>
            <p:cNvSpPr>
              <a:spLocks noChangeShapeType="1"/>
            </p:cNvSpPr>
            <p:nvPr/>
          </p:nvSpPr>
          <p:spPr bwMode="auto">
            <a:xfrm flipV="1">
              <a:off x="2211" y="2881"/>
              <a:ext cx="0"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99" name="Line 28"/>
            <p:cNvSpPr>
              <a:spLocks noChangeShapeType="1"/>
            </p:cNvSpPr>
            <p:nvPr/>
          </p:nvSpPr>
          <p:spPr bwMode="auto">
            <a:xfrm flipV="1">
              <a:off x="23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0" name="Line 29"/>
            <p:cNvSpPr>
              <a:spLocks noChangeShapeType="1"/>
            </p:cNvSpPr>
            <p:nvPr/>
          </p:nvSpPr>
          <p:spPr bwMode="auto">
            <a:xfrm flipV="1">
              <a:off x="2410"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1" name="Line 30"/>
            <p:cNvSpPr>
              <a:spLocks noChangeShapeType="1"/>
            </p:cNvSpPr>
            <p:nvPr/>
          </p:nvSpPr>
          <p:spPr bwMode="auto">
            <a:xfrm flipV="1">
              <a:off x="2513" y="2881"/>
              <a:ext cx="1" cy="28"/>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2" name="Line 31"/>
            <p:cNvSpPr>
              <a:spLocks noChangeShapeType="1"/>
            </p:cNvSpPr>
            <p:nvPr/>
          </p:nvSpPr>
          <p:spPr bwMode="auto">
            <a:xfrm>
              <a:off x="647" y="2002"/>
              <a:ext cx="103" cy="4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3" name="Line 32"/>
            <p:cNvSpPr>
              <a:spLocks noChangeShapeType="1"/>
            </p:cNvSpPr>
            <p:nvPr/>
          </p:nvSpPr>
          <p:spPr bwMode="auto">
            <a:xfrm flipV="1">
              <a:off x="750" y="1956"/>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4" name="Line 33"/>
            <p:cNvSpPr>
              <a:spLocks noChangeShapeType="1"/>
            </p:cNvSpPr>
            <p:nvPr/>
          </p:nvSpPr>
          <p:spPr bwMode="auto">
            <a:xfrm>
              <a:off x="847" y="1956"/>
              <a:ext cx="103" cy="3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5" name="Line 34"/>
            <p:cNvSpPr>
              <a:spLocks noChangeShapeType="1"/>
            </p:cNvSpPr>
            <p:nvPr/>
          </p:nvSpPr>
          <p:spPr bwMode="auto">
            <a:xfrm>
              <a:off x="950" y="1993"/>
              <a:ext cx="102" cy="9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6" name="Line 35"/>
            <p:cNvSpPr>
              <a:spLocks noChangeShapeType="1"/>
            </p:cNvSpPr>
            <p:nvPr/>
          </p:nvSpPr>
          <p:spPr bwMode="auto">
            <a:xfrm flipV="1">
              <a:off x="1052" y="1558"/>
              <a:ext cx="98" cy="5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7" name="Line 36"/>
            <p:cNvSpPr>
              <a:spLocks noChangeShapeType="1"/>
            </p:cNvSpPr>
            <p:nvPr/>
          </p:nvSpPr>
          <p:spPr bwMode="auto">
            <a:xfrm>
              <a:off x="1150" y="1558"/>
              <a:ext cx="102" cy="8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8" name="Line 37"/>
            <p:cNvSpPr>
              <a:spLocks noChangeShapeType="1"/>
            </p:cNvSpPr>
            <p:nvPr/>
          </p:nvSpPr>
          <p:spPr bwMode="auto">
            <a:xfrm>
              <a:off x="1252" y="1645"/>
              <a:ext cx="103" cy="13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09" name="Line 38"/>
            <p:cNvSpPr>
              <a:spLocks noChangeShapeType="1"/>
            </p:cNvSpPr>
            <p:nvPr/>
          </p:nvSpPr>
          <p:spPr bwMode="auto">
            <a:xfrm>
              <a:off x="1355" y="1780"/>
              <a:ext cx="97" cy="8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0" name="Line 39"/>
            <p:cNvSpPr>
              <a:spLocks noChangeShapeType="1"/>
            </p:cNvSpPr>
            <p:nvPr/>
          </p:nvSpPr>
          <p:spPr bwMode="auto">
            <a:xfrm>
              <a:off x="1452" y="1868"/>
              <a:ext cx="102"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1" name="Line 40"/>
            <p:cNvSpPr>
              <a:spLocks noChangeShapeType="1"/>
            </p:cNvSpPr>
            <p:nvPr/>
          </p:nvSpPr>
          <p:spPr bwMode="auto">
            <a:xfrm>
              <a:off x="1554" y="1895"/>
              <a:ext cx="103" cy="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2" name="Line 41"/>
            <p:cNvSpPr>
              <a:spLocks noChangeShapeType="1"/>
            </p:cNvSpPr>
            <p:nvPr/>
          </p:nvSpPr>
          <p:spPr bwMode="auto">
            <a:xfrm>
              <a:off x="1657" y="1905"/>
              <a:ext cx="97" cy="14"/>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3" name="Line 42"/>
            <p:cNvSpPr>
              <a:spLocks noChangeShapeType="1"/>
            </p:cNvSpPr>
            <p:nvPr/>
          </p:nvSpPr>
          <p:spPr bwMode="auto">
            <a:xfrm>
              <a:off x="1754" y="1919"/>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4" name="Line 43"/>
            <p:cNvSpPr>
              <a:spLocks noChangeShapeType="1"/>
            </p:cNvSpPr>
            <p:nvPr/>
          </p:nvSpPr>
          <p:spPr bwMode="auto">
            <a:xfrm>
              <a:off x="1857" y="1928"/>
              <a:ext cx="102" cy="2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5" name="Line 44"/>
            <p:cNvSpPr>
              <a:spLocks noChangeShapeType="1"/>
            </p:cNvSpPr>
            <p:nvPr/>
          </p:nvSpPr>
          <p:spPr bwMode="auto">
            <a:xfrm>
              <a:off x="1959" y="1956"/>
              <a:ext cx="98" cy="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6" name="Line 45"/>
            <p:cNvSpPr>
              <a:spLocks noChangeShapeType="1"/>
            </p:cNvSpPr>
            <p:nvPr/>
          </p:nvSpPr>
          <p:spPr bwMode="auto">
            <a:xfrm>
              <a:off x="2057" y="1974"/>
              <a:ext cx="102" cy="1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7" name="Line 46"/>
            <p:cNvSpPr>
              <a:spLocks noChangeShapeType="1"/>
            </p:cNvSpPr>
            <p:nvPr/>
          </p:nvSpPr>
          <p:spPr bwMode="auto">
            <a:xfrm>
              <a:off x="21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8" name="Line 47"/>
            <p:cNvSpPr>
              <a:spLocks noChangeShapeType="1"/>
            </p:cNvSpPr>
            <p:nvPr/>
          </p:nvSpPr>
          <p:spPr bwMode="auto">
            <a:xfrm flipV="1">
              <a:off x="2262" y="1993"/>
              <a:ext cx="97"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19" name="Line 48"/>
            <p:cNvSpPr>
              <a:spLocks noChangeShapeType="1"/>
            </p:cNvSpPr>
            <p:nvPr/>
          </p:nvSpPr>
          <p:spPr bwMode="auto">
            <a:xfrm>
              <a:off x="2359" y="1993"/>
              <a:ext cx="103" cy="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820" name="Rectangle 49"/>
            <p:cNvSpPr>
              <a:spLocks noChangeArrowheads="1"/>
            </p:cNvSpPr>
            <p:nvPr/>
          </p:nvSpPr>
          <p:spPr bwMode="auto">
            <a:xfrm>
              <a:off x="611"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1" name="Rectangle 50"/>
            <p:cNvSpPr>
              <a:spLocks noChangeArrowheads="1"/>
            </p:cNvSpPr>
            <p:nvPr/>
          </p:nvSpPr>
          <p:spPr bwMode="auto">
            <a:xfrm>
              <a:off x="714" y="2011"/>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2" name="Rectangle 51"/>
            <p:cNvSpPr>
              <a:spLocks noChangeArrowheads="1"/>
            </p:cNvSpPr>
            <p:nvPr/>
          </p:nvSpPr>
          <p:spPr bwMode="auto">
            <a:xfrm>
              <a:off x="811"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3" name="Rectangle 52"/>
            <p:cNvSpPr>
              <a:spLocks noChangeArrowheads="1"/>
            </p:cNvSpPr>
            <p:nvPr/>
          </p:nvSpPr>
          <p:spPr bwMode="auto">
            <a:xfrm>
              <a:off x="914" y="1960"/>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4" name="Rectangle 53"/>
            <p:cNvSpPr>
              <a:spLocks noChangeArrowheads="1"/>
            </p:cNvSpPr>
            <p:nvPr/>
          </p:nvSpPr>
          <p:spPr bwMode="auto">
            <a:xfrm>
              <a:off x="1016" y="2057"/>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5" name="Rectangle 54"/>
            <p:cNvSpPr>
              <a:spLocks noChangeArrowheads="1"/>
            </p:cNvSpPr>
            <p:nvPr/>
          </p:nvSpPr>
          <p:spPr bwMode="auto">
            <a:xfrm>
              <a:off x="1114" y="1525"/>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6" name="Rectangle 55"/>
            <p:cNvSpPr>
              <a:spLocks noChangeArrowheads="1"/>
            </p:cNvSpPr>
            <p:nvPr/>
          </p:nvSpPr>
          <p:spPr bwMode="auto">
            <a:xfrm>
              <a:off x="1216" y="1613"/>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7" name="Rectangle 56"/>
            <p:cNvSpPr>
              <a:spLocks noChangeArrowheads="1"/>
            </p:cNvSpPr>
            <p:nvPr/>
          </p:nvSpPr>
          <p:spPr bwMode="auto">
            <a:xfrm>
              <a:off x="1319" y="1747"/>
              <a:ext cx="66"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8" name="Rectangle 57"/>
            <p:cNvSpPr>
              <a:spLocks noChangeArrowheads="1"/>
            </p:cNvSpPr>
            <p:nvPr/>
          </p:nvSpPr>
          <p:spPr bwMode="auto">
            <a:xfrm>
              <a:off x="1416" y="1835"/>
              <a:ext cx="67" cy="60"/>
            </a:xfrm>
            <a:prstGeom prst="rect">
              <a:avLst/>
            </a:prstGeom>
            <a:solidFill>
              <a:schemeClr val="hlink"/>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29" name="Rectangle 58"/>
            <p:cNvSpPr>
              <a:spLocks noChangeArrowheads="1"/>
            </p:cNvSpPr>
            <p:nvPr/>
          </p:nvSpPr>
          <p:spPr bwMode="auto">
            <a:xfrm>
              <a:off x="1519" y="1863"/>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0" name="Rectangle 59"/>
            <p:cNvSpPr>
              <a:spLocks noChangeArrowheads="1"/>
            </p:cNvSpPr>
            <p:nvPr/>
          </p:nvSpPr>
          <p:spPr bwMode="auto">
            <a:xfrm>
              <a:off x="1621" y="1872"/>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1" name="Rectangle 60"/>
            <p:cNvSpPr>
              <a:spLocks noChangeArrowheads="1"/>
            </p:cNvSpPr>
            <p:nvPr/>
          </p:nvSpPr>
          <p:spPr bwMode="auto">
            <a:xfrm>
              <a:off x="1718" y="1886"/>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2" name="Rectangle 61"/>
            <p:cNvSpPr>
              <a:spLocks noChangeArrowheads="1"/>
            </p:cNvSpPr>
            <p:nvPr/>
          </p:nvSpPr>
          <p:spPr bwMode="auto">
            <a:xfrm>
              <a:off x="1821" y="1895"/>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3" name="Rectangle 62"/>
            <p:cNvSpPr>
              <a:spLocks noChangeArrowheads="1"/>
            </p:cNvSpPr>
            <p:nvPr/>
          </p:nvSpPr>
          <p:spPr bwMode="auto">
            <a:xfrm>
              <a:off x="1923" y="1923"/>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4" name="Rectangle 63"/>
            <p:cNvSpPr>
              <a:spLocks noChangeArrowheads="1"/>
            </p:cNvSpPr>
            <p:nvPr/>
          </p:nvSpPr>
          <p:spPr bwMode="auto">
            <a:xfrm>
              <a:off x="2021" y="1942"/>
              <a:ext cx="66"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5" name="Rectangle 64"/>
            <p:cNvSpPr>
              <a:spLocks noChangeArrowheads="1"/>
            </p:cNvSpPr>
            <p:nvPr/>
          </p:nvSpPr>
          <p:spPr bwMode="auto">
            <a:xfrm>
              <a:off x="21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6" name="Rectangle 65"/>
            <p:cNvSpPr>
              <a:spLocks noChangeArrowheads="1"/>
            </p:cNvSpPr>
            <p:nvPr/>
          </p:nvSpPr>
          <p:spPr bwMode="auto">
            <a:xfrm>
              <a:off x="2226" y="1969"/>
              <a:ext cx="67"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7" name="Rectangle 66"/>
            <p:cNvSpPr>
              <a:spLocks noChangeArrowheads="1"/>
            </p:cNvSpPr>
            <p:nvPr/>
          </p:nvSpPr>
          <p:spPr bwMode="auto">
            <a:xfrm>
              <a:off x="2323" y="1960"/>
              <a:ext cx="67" cy="60"/>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8" name="Rectangle 67"/>
            <p:cNvSpPr>
              <a:spLocks noChangeArrowheads="1"/>
            </p:cNvSpPr>
            <p:nvPr/>
          </p:nvSpPr>
          <p:spPr bwMode="auto">
            <a:xfrm>
              <a:off x="2426" y="1969"/>
              <a:ext cx="66" cy="61"/>
            </a:xfrm>
            <a:prstGeom prst="rect">
              <a:avLst/>
            </a:prstGeom>
            <a:solidFill>
              <a:srgbClr val="0000CC"/>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839" name="Rectangle 68"/>
            <p:cNvSpPr>
              <a:spLocks noChangeArrowheads="1"/>
            </p:cNvSpPr>
            <p:nvPr/>
          </p:nvSpPr>
          <p:spPr bwMode="auto">
            <a:xfrm>
              <a:off x="463" y="2830"/>
              <a:ext cx="62" cy="13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0" name="Rectangle 69"/>
            <p:cNvSpPr>
              <a:spLocks noChangeArrowheads="1"/>
            </p:cNvSpPr>
            <p:nvPr/>
          </p:nvSpPr>
          <p:spPr bwMode="auto">
            <a:xfrm>
              <a:off x="406" y="238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50</a:t>
              </a:r>
              <a:endParaRPr lang="en-US" altLang="en-US" sz="2400">
                <a:latin typeface="Times New Roman" pitchFamily="18" charset="0"/>
              </a:endParaRPr>
            </a:p>
          </p:txBody>
        </p:sp>
        <p:sp>
          <p:nvSpPr>
            <p:cNvPr id="25841" name="Rectangle 70"/>
            <p:cNvSpPr>
              <a:spLocks noChangeArrowheads="1"/>
            </p:cNvSpPr>
            <p:nvPr/>
          </p:nvSpPr>
          <p:spPr bwMode="auto">
            <a:xfrm>
              <a:off x="349" y="195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842" name="Rectangle 71"/>
            <p:cNvSpPr>
              <a:spLocks noChangeArrowheads="1"/>
            </p:cNvSpPr>
            <p:nvPr/>
          </p:nvSpPr>
          <p:spPr bwMode="auto">
            <a:xfrm>
              <a:off x="349" y="1507"/>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150</a:t>
              </a:r>
              <a:endParaRPr lang="en-US" altLang="en-US" sz="2400" dirty="0">
                <a:latin typeface="Times New Roman" pitchFamily="18" charset="0"/>
              </a:endParaRPr>
            </a:p>
          </p:txBody>
        </p:sp>
        <p:sp>
          <p:nvSpPr>
            <p:cNvPr id="25843" name="Rectangle 72"/>
            <p:cNvSpPr>
              <a:spLocks noChangeArrowheads="1"/>
            </p:cNvSpPr>
            <p:nvPr/>
          </p:nvSpPr>
          <p:spPr bwMode="auto">
            <a:xfrm>
              <a:off x="349" y="106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200</a:t>
              </a:r>
              <a:endParaRPr lang="en-US" altLang="en-US" sz="2400" dirty="0">
                <a:latin typeface="Times New Roman" pitchFamily="18" charset="0"/>
              </a:endParaRPr>
            </a:p>
          </p:txBody>
        </p:sp>
        <p:sp>
          <p:nvSpPr>
            <p:cNvPr id="25844" name="Rectangle 73"/>
            <p:cNvSpPr>
              <a:spLocks noChangeArrowheads="1"/>
            </p:cNvSpPr>
            <p:nvPr/>
          </p:nvSpPr>
          <p:spPr bwMode="auto">
            <a:xfrm>
              <a:off x="621" y="2958"/>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845" name="Rectangle 74"/>
            <p:cNvSpPr>
              <a:spLocks noChangeArrowheads="1"/>
            </p:cNvSpPr>
            <p:nvPr/>
          </p:nvSpPr>
          <p:spPr bwMode="auto">
            <a:xfrm>
              <a:off x="1196" y="295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60</a:t>
              </a:r>
              <a:endParaRPr lang="en-US" altLang="en-US" sz="2400">
                <a:latin typeface="Times New Roman" pitchFamily="18" charset="0"/>
              </a:endParaRPr>
            </a:p>
          </p:txBody>
        </p:sp>
        <p:sp>
          <p:nvSpPr>
            <p:cNvPr id="25846" name="Rectangle 75"/>
            <p:cNvSpPr>
              <a:spLocks noChangeArrowheads="1"/>
            </p:cNvSpPr>
            <p:nvPr/>
          </p:nvSpPr>
          <p:spPr bwMode="auto">
            <a:xfrm>
              <a:off x="1774" y="2958"/>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120</a:t>
              </a:r>
              <a:endParaRPr lang="en-US" altLang="en-US" sz="2400">
                <a:latin typeface="Times New Roman" pitchFamily="18" charset="0"/>
              </a:endParaRPr>
            </a:p>
          </p:txBody>
        </p:sp>
        <p:sp>
          <p:nvSpPr>
            <p:cNvPr id="25847" name="Rectangle 76"/>
            <p:cNvSpPr>
              <a:spLocks noChangeArrowheads="1"/>
            </p:cNvSpPr>
            <p:nvPr/>
          </p:nvSpPr>
          <p:spPr bwMode="auto">
            <a:xfrm>
              <a:off x="2380" y="2958"/>
              <a:ext cx="185"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180</a:t>
              </a:r>
              <a:endParaRPr lang="en-US" altLang="en-US" sz="2400">
                <a:latin typeface="Times New Roman" pitchFamily="18" charset="0"/>
              </a:endParaRPr>
            </a:p>
          </p:txBody>
        </p:sp>
        <p:sp>
          <p:nvSpPr>
            <p:cNvPr id="25848" name="Rectangle 77"/>
            <p:cNvSpPr>
              <a:spLocks noChangeArrowheads="1"/>
            </p:cNvSpPr>
            <p:nvPr/>
          </p:nvSpPr>
          <p:spPr bwMode="auto">
            <a:xfrm>
              <a:off x="1308" y="3107"/>
              <a:ext cx="695" cy="15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600" b="1" dirty="0">
                  <a:solidFill>
                    <a:srgbClr val="FFFFFF"/>
                  </a:solidFill>
                  <a:latin typeface="Microsoft Sans Serif" pitchFamily="34" charset="0"/>
                  <a:cs typeface="Microsoft Sans Serif" pitchFamily="34" charset="0"/>
                </a:rPr>
                <a:t>Time (min)</a:t>
              </a:r>
              <a:endParaRPr lang="en-US" altLang="en-US" sz="2400" dirty="0">
                <a:latin typeface="Microsoft Sans Serif" pitchFamily="34" charset="0"/>
                <a:cs typeface="Microsoft Sans Serif" pitchFamily="34" charset="0"/>
              </a:endParaRPr>
            </a:p>
          </p:txBody>
        </p:sp>
        <p:sp>
          <p:nvSpPr>
            <p:cNvPr id="25849" name="Rectangle 78"/>
            <p:cNvSpPr>
              <a:spLocks noChangeArrowheads="1"/>
            </p:cNvSpPr>
            <p:nvPr/>
          </p:nvSpPr>
          <p:spPr bwMode="auto">
            <a:xfrm rot="16200000">
              <a:off x="-299" y="2006"/>
              <a:ext cx="1096"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 of Basal DA Output</a:t>
              </a:r>
              <a:endParaRPr lang="en-US" altLang="en-US" sz="1400" dirty="0">
                <a:latin typeface="Microsoft Sans Serif" pitchFamily="34" charset="0"/>
                <a:cs typeface="Microsoft Sans Serif" pitchFamily="34" charset="0"/>
              </a:endParaRPr>
            </a:p>
          </p:txBody>
        </p:sp>
        <p:sp>
          <p:nvSpPr>
            <p:cNvPr id="25850" name="Rectangle 79"/>
            <p:cNvSpPr>
              <a:spLocks noChangeArrowheads="1"/>
            </p:cNvSpPr>
            <p:nvPr/>
          </p:nvSpPr>
          <p:spPr bwMode="auto">
            <a:xfrm>
              <a:off x="1674" y="1220"/>
              <a:ext cx="614" cy="31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600" b="1" dirty="0" err="1">
                  <a:solidFill>
                    <a:srgbClr val="FFFFFF"/>
                  </a:solidFill>
                  <a:latin typeface="Microsoft Sans Serif" pitchFamily="34" charset="0"/>
                  <a:cs typeface="Microsoft Sans Serif" pitchFamily="34" charset="0"/>
                </a:rPr>
                <a:t>NAc</a:t>
              </a:r>
              <a:r>
                <a:rPr lang="en-US" altLang="en-US" sz="1600" b="1" dirty="0">
                  <a:solidFill>
                    <a:srgbClr val="FFFFFF"/>
                  </a:solidFill>
                  <a:latin typeface="Microsoft Sans Serif" pitchFamily="34" charset="0"/>
                  <a:cs typeface="Microsoft Sans Serif" pitchFamily="34" charset="0"/>
                </a:rPr>
                <a:t> shell</a:t>
              </a:r>
              <a:br>
                <a:rPr lang="en-US" altLang="en-US" sz="1600" b="1" dirty="0">
                  <a:solidFill>
                    <a:srgbClr val="FFFFFF"/>
                  </a:solidFill>
                  <a:latin typeface="Microsoft Sans Serif" pitchFamily="34" charset="0"/>
                  <a:cs typeface="Microsoft Sans Serif" pitchFamily="34" charset="0"/>
                </a:rPr>
              </a:br>
              <a:endParaRPr lang="en-US" altLang="en-US" sz="1600" dirty="0">
                <a:latin typeface="Microsoft Sans Serif" pitchFamily="34" charset="0"/>
                <a:cs typeface="Microsoft Sans Serif" pitchFamily="34" charset="0"/>
              </a:endParaRPr>
            </a:p>
          </p:txBody>
        </p:sp>
        <p:sp>
          <p:nvSpPr>
            <p:cNvPr id="25851" name="Line 80"/>
            <p:cNvSpPr>
              <a:spLocks noChangeShapeType="1"/>
            </p:cNvSpPr>
            <p:nvPr/>
          </p:nvSpPr>
          <p:spPr bwMode="auto">
            <a:xfrm>
              <a:off x="652" y="2439"/>
              <a:ext cx="851"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2" name="Line 81"/>
            <p:cNvSpPr>
              <a:spLocks noChangeShapeType="1"/>
            </p:cNvSpPr>
            <p:nvPr/>
          </p:nvSpPr>
          <p:spPr bwMode="auto">
            <a:xfrm>
              <a:off x="652"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3" name="Line 82"/>
            <p:cNvSpPr>
              <a:spLocks noChangeShapeType="1"/>
            </p:cNvSpPr>
            <p:nvPr/>
          </p:nvSpPr>
          <p:spPr bwMode="auto">
            <a:xfrm>
              <a:off x="1503"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4" name="Line 83"/>
            <p:cNvSpPr>
              <a:spLocks noChangeShapeType="1"/>
            </p:cNvSpPr>
            <p:nvPr/>
          </p:nvSpPr>
          <p:spPr bwMode="auto">
            <a:xfrm>
              <a:off x="1050" y="2385"/>
              <a:ext cx="0" cy="107"/>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855" name="Rectangle 84"/>
            <p:cNvSpPr>
              <a:spLocks noChangeArrowheads="1"/>
            </p:cNvSpPr>
            <p:nvPr/>
          </p:nvSpPr>
          <p:spPr bwMode="auto">
            <a:xfrm>
              <a:off x="660" y="2283"/>
              <a:ext cx="360"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Empty</a:t>
              </a:r>
              <a:endParaRPr lang="en-US" altLang="en-US" sz="2400" dirty="0">
                <a:latin typeface="Microsoft Sans Serif" pitchFamily="34" charset="0"/>
                <a:cs typeface="Microsoft Sans Serif" pitchFamily="34" charset="0"/>
              </a:endParaRPr>
            </a:p>
          </p:txBody>
        </p:sp>
        <p:sp>
          <p:nvSpPr>
            <p:cNvPr id="25856" name="Rectangle 85"/>
            <p:cNvSpPr>
              <a:spLocks noChangeArrowheads="1"/>
            </p:cNvSpPr>
            <p:nvPr/>
          </p:nvSpPr>
          <p:spPr bwMode="auto">
            <a:xfrm>
              <a:off x="733" y="2470"/>
              <a:ext cx="21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Box</a:t>
              </a:r>
              <a:endParaRPr lang="en-US" altLang="en-US" sz="2400" dirty="0">
                <a:latin typeface="Microsoft Sans Serif" pitchFamily="34" charset="0"/>
                <a:cs typeface="Microsoft Sans Serif" pitchFamily="34" charset="0"/>
              </a:endParaRPr>
            </a:p>
          </p:txBody>
        </p:sp>
        <p:sp>
          <p:nvSpPr>
            <p:cNvPr id="25857" name="Rectangle 86"/>
            <p:cNvSpPr>
              <a:spLocks noChangeArrowheads="1"/>
            </p:cNvSpPr>
            <p:nvPr/>
          </p:nvSpPr>
          <p:spPr bwMode="auto">
            <a:xfrm>
              <a:off x="1042" y="2470"/>
              <a:ext cx="459" cy="13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Feeding</a:t>
              </a:r>
              <a:endParaRPr lang="en-US" altLang="en-US" sz="2400" dirty="0">
                <a:latin typeface="Microsoft Sans Serif" pitchFamily="34" charset="0"/>
                <a:cs typeface="Microsoft Sans Serif" pitchFamily="34" charset="0"/>
              </a:endParaRPr>
            </a:p>
          </p:txBody>
        </p:sp>
        <p:sp>
          <p:nvSpPr>
            <p:cNvPr id="3" name="Rectangle 87"/>
            <p:cNvSpPr>
              <a:spLocks noChangeArrowheads="1"/>
            </p:cNvSpPr>
            <p:nvPr/>
          </p:nvSpPr>
          <p:spPr bwMode="auto">
            <a:xfrm>
              <a:off x="1035" y="3792"/>
              <a:ext cx="1013"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smtClean="0">
                  <a:solidFill>
                    <a:srgbClr val="FFFF00"/>
                  </a:solidFill>
                  <a:latin typeface="Microsoft Sans Serif" pitchFamily="34" charset="0"/>
                  <a:cs typeface="Microsoft Sans Serif" pitchFamily="34" charset="0"/>
                </a:rPr>
                <a:t>Di </a:t>
              </a:r>
              <a:r>
                <a:rPr lang="en-US" altLang="en-US" sz="1400" dirty="0" err="1">
                  <a:solidFill>
                    <a:srgbClr val="FFFF00"/>
                  </a:solidFill>
                  <a:latin typeface="Microsoft Sans Serif" pitchFamily="34" charset="0"/>
                  <a:cs typeface="Microsoft Sans Serif" pitchFamily="34" charset="0"/>
                </a:rPr>
                <a:t>Chiara</a:t>
              </a:r>
              <a:r>
                <a:rPr lang="en-US" altLang="en-US" sz="1400" dirty="0">
                  <a:solidFill>
                    <a:srgbClr val="FFFF00"/>
                  </a:solidFill>
                  <a:latin typeface="Microsoft Sans Serif" pitchFamily="34" charset="0"/>
                  <a:cs typeface="Microsoft Sans Serif" pitchFamily="34" charset="0"/>
                </a:rPr>
                <a:t> </a:t>
              </a:r>
              <a:r>
                <a:rPr lang="en-US" altLang="en-US" sz="1400" dirty="0" smtClean="0">
                  <a:solidFill>
                    <a:srgbClr val="FFFF00"/>
                  </a:solidFill>
                  <a:latin typeface="Microsoft Sans Serif" pitchFamily="34" charset="0"/>
                  <a:cs typeface="Microsoft Sans Serif" pitchFamily="34" charset="0"/>
                </a:rPr>
                <a:t>2007</a:t>
              </a:r>
              <a:endParaRPr lang="en-US" altLang="en-US" sz="1400" dirty="0">
                <a:solidFill>
                  <a:srgbClr val="FFFF00"/>
                </a:solidFill>
                <a:latin typeface="Microsoft Sans Serif" pitchFamily="34" charset="0"/>
                <a:cs typeface="Microsoft Sans Serif" pitchFamily="34" charset="0"/>
              </a:endParaRPr>
            </a:p>
          </p:txBody>
        </p:sp>
        <p:sp>
          <p:nvSpPr>
            <p:cNvPr id="25858" name="Text Box 88"/>
            <p:cNvSpPr txBox="1">
              <a:spLocks noChangeArrowheads="1"/>
            </p:cNvSpPr>
            <p:nvPr/>
          </p:nvSpPr>
          <p:spPr bwMode="auto">
            <a:xfrm>
              <a:off x="1008" y="777"/>
              <a:ext cx="863"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FOOD</a:t>
              </a:r>
            </a:p>
          </p:txBody>
        </p:sp>
      </p:grpSp>
      <p:grpSp>
        <p:nvGrpSpPr>
          <p:cNvPr id="5" name="Group 89"/>
          <p:cNvGrpSpPr>
            <a:grpSpLocks/>
          </p:cNvGrpSpPr>
          <p:nvPr/>
        </p:nvGrpSpPr>
        <p:grpSpPr bwMode="auto">
          <a:xfrm>
            <a:off x="3995738" y="1066800"/>
            <a:ext cx="5013325" cy="5638800"/>
            <a:chOff x="2832" y="672"/>
            <a:chExt cx="3552" cy="3552"/>
          </a:xfrm>
        </p:grpSpPr>
        <p:sp>
          <p:nvSpPr>
            <p:cNvPr id="25606" name="Rectangle 90"/>
            <p:cNvSpPr>
              <a:spLocks noChangeArrowheads="1"/>
            </p:cNvSpPr>
            <p:nvPr/>
          </p:nvSpPr>
          <p:spPr bwMode="auto">
            <a:xfrm>
              <a:off x="2832" y="672"/>
              <a:ext cx="3552" cy="355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7" name="Rectangle 91"/>
            <p:cNvSpPr>
              <a:spLocks noChangeArrowheads="1"/>
            </p:cNvSpPr>
            <p:nvPr/>
          </p:nvSpPr>
          <p:spPr bwMode="auto">
            <a:xfrm>
              <a:off x="5213" y="2906"/>
              <a:ext cx="815" cy="235"/>
            </a:xfrm>
            <a:prstGeom prst="rect">
              <a:avLst/>
            </a:prstGeom>
            <a:solidFill>
              <a:srgbClr val="0000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08" name="Line 92"/>
            <p:cNvSpPr>
              <a:spLocks noChangeShapeType="1"/>
            </p:cNvSpPr>
            <p:nvPr/>
          </p:nvSpPr>
          <p:spPr bwMode="auto">
            <a:xfrm>
              <a:off x="3501" y="1771"/>
              <a:ext cx="1" cy="107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09" name="Line 93"/>
            <p:cNvSpPr>
              <a:spLocks noChangeShapeType="1"/>
            </p:cNvSpPr>
            <p:nvPr/>
          </p:nvSpPr>
          <p:spPr bwMode="auto">
            <a:xfrm>
              <a:off x="3626" y="1392"/>
              <a:ext cx="1" cy="1458"/>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0" name="Line 94"/>
            <p:cNvSpPr>
              <a:spLocks noChangeShapeType="1"/>
            </p:cNvSpPr>
            <p:nvPr/>
          </p:nvSpPr>
          <p:spPr bwMode="auto">
            <a:xfrm>
              <a:off x="4917" y="1798"/>
              <a:ext cx="1" cy="1052"/>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1" name="Line 95"/>
            <p:cNvSpPr>
              <a:spLocks noChangeShapeType="1"/>
            </p:cNvSpPr>
            <p:nvPr/>
          </p:nvSpPr>
          <p:spPr bwMode="auto">
            <a:xfrm>
              <a:off x="5027" y="1823"/>
              <a:ext cx="1" cy="102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2" name="Line 96"/>
            <p:cNvSpPr>
              <a:spLocks noChangeShapeType="1"/>
            </p:cNvSpPr>
            <p:nvPr/>
          </p:nvSpPr>
          <p:spPr bwMode="auto">
            <a:xfrm>
              <a:off x="5211" y="1763"/>
              <a:ext cx="1" cy="108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3" name="Line 97"/>
            <p:cNvSpPr>
              <a:spLocks noChangeShapeType="1"/>
            </p:cNvSpPr>
            <p:nvPr/>
          </p:nvSpPr>
          <p:spPr bwMode="auto">
            <a:xfrm>
              <a:off x="5327" y="1643"/>
              <a:ext cx="0" cy="120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4" name="Line 98"/>
            <p:cNvSpPr>
              <a:spLocks noChangeShapeType="1"/>
            </p:cNvSpPr>
            <p:nvPr/>
          </p:nvSpPr>
          <p:spPr bwMode="auto">
            <a:xfrm>
              <a:off x="3353" y="1101"/>
              <a:ext cx="0" cy="88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5" name="Line 99"/>
            <p:cNvSpPr>
              <a:spLocks noChangeShapeType="1"/>
            </p:cNvSpPr>
            <p:nvPr/>
          </p:nvSpPr>
          <p:spPr bwMode="auto">
            <a:xfrm>
              <a:off x="3327" y="1546"/>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6" name="Line 100"/>
            <p:cNvSpPr>
              <a:spLocks noChangeShapeType="1"/>
            </p:cNvSpPr>
            <p:nvPr/>
          </p:nvSpPr>
          <p:spPr bwMode="auto">
            <a:xfrm>
              <a:off x="3327" y="1101"/>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7" name="Line 101"/>
            <p:cNvSpPr>
              <a:spLocks noChangeShapeType="1"/>
            </p:cNvSpPr>
            <p:nvPr/>
          </p:nvSpPr>
          <p:spPr bwMode="auto">
            <a:xfrm flipV="1">
              <a:off x="3427" y="1546"/>
              <a:ext cx="143" cy="39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8" name="Line 102"/>
            <p:cNvSpPr>
              <a:spLocks noChangeShapeType="1"/>
            </p:cNvSpPr>
            <p:nvPr/>
          </p:nvSpPr>
          <p:spPr bwMode="auto">
            <a:xfrm flipV="1">
              <a:off x="3570" y="1101"/>
              <a:ext cx="147" cy="4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19" name="Line 103"/>
            <p:cNvSpPr>
              <a:spLocks noChangeShapeType="1"/>
            </p:cNvSpPr>
            <p:nvPr/>
          </p:nvSpPr>
          <p:spPr bwMode="auto">
            <a:xfrm>
              <a:off x="3717" y="1101"/>
              <a:ext cx="142" cy="17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0" name="Line 104"/>
            <p:cNvSpPr>
              <a:spLocks noChangeShapeType="1"/>
            </p:cNvSpPr>
            <p:nvPr/>
          </p:nvSpPr>
          <p:spPr bwMode="auto">
            <a:xfrm>
              <a:off x="3859" y="1279"/>
              <a:ext cx="143" cy="10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1" name="Line 105"/>
            <p:cNvSpPr>
              <a:spLocks noChangeShapeType="1"/>
            </p:cNvSpPr>
            <p:nvPr/>
          </p:nvSpPr>
          <p:spPr bwMode="auto">
            <a:xfrm flipV="1">
              <a:off x="4002" y="1339"/>
              <a:ext cx="147" cy="4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2" name="Line 106"/>
            <p:cNvSpPr>
              <a:spLocks noChangeShapeType="1"/>
            </p:cNvSpPr>
            <p:nvPr/>
          </p:nvSpPr>
          <p:spPr bwMode="auto">
            <a:xfrm>
              <a:off x="4149" y="1339"/>
              <a:ext cx="143" cy="11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3" name="Line 107"/>
            <p:cNvSpPr>
              <a:spLocks noChangeShapeType="1"/>
            </p:cNvSpPr>
            <p:nvPr/>
          </p:nvSpPr>
          <p:spPr bwMode="auto">
            <a:xfrm flipV="1">
              <a:off x="4292" y="1445"/>
              <a:ext cx="147" cy="1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4" name="Line 108"/>
            <p:cNvSpPr>
              <a:spLocks noChangeShapeType="1"/>
            </p:cNvSpPr>
            <p:nvPr/>
          </p:nvSpPr>
          <p:spPr bwMode="auto">
            <a:xfrm>
              <a:off x="4578" y="1481"/>
              <a:ext cx="98" cy="5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5" name="Line 109"/>
            <p:cNvSpPr>
              <a:spLocks noChangeShapeType="1"/>
            </p:cNvSpPr>
            <p:nvPr/>
          </p:nvSpPr>
          <p:spPr bwMode="auto">
            <a:xfrm>
              <a:off x="4676" y="1533"/>
              <a:ext cx="147" cy="21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6" name="Line 110"/>
            <p:cNvSpPr>
              <a:spLocks noChangeShapeType="1"/>
            </p:cNvSpPr>
            <p:nvPr/>
          </p:nvSpPr>
          <p:spPr bwMode="auto">
            <a:xfrm>
              <a:off x="4823" y="1748"/>
              <a:ext cx="142"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7" name="Line 111"/>
            <p:cNvSpPr>
              <a:spLocks noChangeShapeType="1"/>
            </p:cNvSpPr>
            <p:nvPr/>
          </p:nvSpPr>
          <p:spPr bwMode="auto">
            <a:xfrm>
              <a:off x="4965" y="1808"/>
              <a:ext cx="143" cy="2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8" name="Line 112"/>
            <p:cNvSpPr>
              <a:spLocks noChangeShapeType="1"/>
            </p:cNvSpPr>
            <p:nvPr/>
          </p:nvSpPr>
          <p:spPr bwMode="auto">
            <a:xfrm flipV="1">
              <a:off x="5108" y="1719"/>
              <a:ext cx="147" cy="11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29" name="Line 113"/>
            <p:cNvSpPr>
              <a:spLocks noChangeShapeType="1"/>
            </p:cNvSpPr>
            <p:nvPr/>
          </p:nvSpPr>
          <p:spPr bwMode="auto">
            <a:xfrm flipV="1">
              <a:off x="5255" y="1562"/>
              <a:ext cx="143" cy="15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0" name="Line 114"/>
            <p:cNvSpPr>
              <a:spLocks noChangeShapeType="1"/>
            </p:cNvSpPr>
            <p:nvPr/>
          </p:nvSpPr>
          <p:spPr bwMode="auto">
            <a:xfrm>
              <a:off x="5398" y="1562"/>
              <a:ext cx="147" cy="20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1" name="Line 115"/>
            <p:cNvSpPr>
              <a:spLocks noChangeShapeType="1"/>
            </p:cNvSpPr>
            <p:nvPr/>
          </p:nvSpPr>
          <p:spPr bwMode="auto">
            <a:xfrm flipV="1">
              <a:off x="5545" y="1748"/>
              <a:ext cx="143" cy="1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2" name="Line 116"/>
            <p:cNvSpPr>
              <a:spLocks noChangeShapeType="1"/>
            </p:cNvSpPr>
            <p:nvPr/>
          </p:nvSpPr>
          <p:spPr bwMode="auto">
            <a:xfrm>
              <a:off x="5688" y="1748"/>
              <a:ext cx="143" cy="6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33" name="Rectangle 117"/>
            <p:cNvSpPr>
              <a:spLocks noChangeArrowheads="1"/>
            </p:cNvSpPr>
            <p:nvPr/>
          </p:nvSpPr>
          <p:spPr bwMode="auto">
            <a:xfrm>
              <a:off x="3397" y="191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4" name="Rectangle 118"/>
            <p:cNvSpPr>
              <a:spLocks noChangeArrowheads="1"/>
            </p:cNvSpPr>
            <p:nvPr/>
          </p:nvSpPr>
          <p:spPr bwMode="auto">
            <a:xfrm>
              <a:off x="3539" y="1517"/>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5" name="Rectangle 119"/>
            <p:cNvSpPr>
              <a:spLocks noChangeArrowheads="1"/>
            </p:cNvSpPr>
            <p:nvPr/>
          </p:nvSpPr>
          <p:spPr bwMode="auto">
            <a:xfrm>
              <a:off x="3686" y="1073"/>
              <a:ext cx="57"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6" name="Rectangle 120"/>
            <p:cNvSpPr>
              <a:spLocks noChangeArrowheads="1"/>
            </p:cNvSpPr>
            <p:nvPr/>
          </p:nvSpPr>
          <p:spPr bwMode="auto">
            <a:xfrm>
              <a:off x="3829" y="125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7" name="Rectangle 121"/>
            <p:cNvSpPr>
              <a:spLocks noChangeArrowheads="1"/>
            </p:cNvSpPr>
            <p:nvPr/>
          </p:nvSpPr>
          <p:spPr bwMode="auto">
            <a:xfrm>
              <a:off x="3972" y="135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8" name="Rectangle 122"/>
            <p:cNvSpPr>
              <a:spLocks noChangeArrowheads="1"/>
            </p:cNvSpPr>
            <p:nvPr/>
          </p:nvSpPr>
          <p:spPr bwMode="auto">
            <a:xfrm>
              <a:off x="4119" y="131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39" name="Rectangle 123"/>
            <p:cNvSpPr>
              <a:spLocks noChangeArrowheads="1"/>
            </p:cNvSpPr>
            <p:nvPr/>
          </p:nvSpPr>
          <p:spPr bwMode="auto">
            <a:xfrm>
              <a:off x="4262" y="1428"/>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0" name="Rectangle 124"/>
            <p:cNvSpPr>
              <a:spLocks noChangeArrowheads="1"/>
            </p:cNvSpPr>
            <p:nvPr/>
          </p:nvSpPr>
          <p:spPr bwMode="auto">
            <a:xfrm>
              <a:off x="4409" y="1416"/>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1" name="Rectangle 125"/>
            <p:cNvSpPr>
              <a:spLocks noChangeArrowheads="1"/>
            </p:cNvSpPr>
            <p:nvPr/>
          </p:nvSpPr>
          <p:spPr bwMode="auto">
            <a:xfrm>
              <a:off x="4645" y="1505"/>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2" name="Rectangle 126"/>
            <p:cNvSpPr>
              <a:spLocks noChangeArrowheads="1"/>
            </p:cNvSpPr>
            <p:nvPr/>
          </p:nvSpPr>
          <p:spPr bwMode="auto">
            <a:xfrm>
              <a:off x="4792" y="1719"/>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3" name="Rectangle 127"/>
            <p:cNvSpPr>
              <a:spLocks noChangeArrowheads="1"/>
            </p:cNvSpPr>
            <p:nvPr/>
          </p:nvSpPr>
          <p:spPr bwMode="auto">
            <a:xfrm>
              <a:off x="4935" y="178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4" name="Rectangle 128"/>
            <p:cNvSpPr>
              <a:spLocks noChangeArrowheads="1"/>
            </p:cNvSpPr>
            <p:nvPr/>
          </p:nvSpPr>
          <p:spPr bwMode="auto">
            <a:xfrm>
              <a:off x="5078" y="1800"/>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5" name="Rectangle 129"/>
            <p:cNvSpPr>
              <a:spLocks noChangeArrowheads="1"/>
            </p:cNvSpPr>
            <p:nvPr/>
          </p:nvSpPr>
          <p:spPr bwMode="auto">
            <a:xfrm>
              <a:off x="5225" y="1691"/>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6" name="Rectangle 130"/>
            <p:cNvSpPr>
              <a:spLocks noChangeArrowheads="1"/>
            </p:cNvSpPr>
            <p:nvPr/>
          </p:nvSpPr>
          <p:spPr bwMode="auto">
            <a:xfrm>
              <a:off x="5368" y="1533"/>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7" name="Rectangle 131"/>
            <p:cNvSpPr>
              <a:spLocks noChangeArrowheads="1"/>
            </p:cNvSpPr>
            <p:nvPr/>
          </p:nvSpPr>
          <p:spPr bwMode="auto">
            <a:xfrm>
              <a:off x="5515" y="1736"/>
              <a:ext cx="56" cy="52"/>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8" name="Rectangle 132"/>
            <p:cNvSpPr>
              <a:spLocks noChangeArrowheads="1"/>
            </p:cNvSpPr>
            <p:nvPr/>
          </p:nvSpPr>
          <p:spPr bwMode="auto">
            <a:xfrm>
              <a:off x="5658" y="1719"/>
              <a:ext cx="56"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49" name="Rectangle 133"/>
            <p:cNvSpPr>
              <a:spLocks noChangeArrowheads="1"/>
            </p:cNvSpPr>
            <p:nvPr/>
          </p:nvSpPr>
          <p:spPr bwMode="auto">
            <a:xfrm>
              <a:off x="5800" y="1780"/>
              <a:ext cx="57" cy="53"/>
            </a:xfrm>
            <a:prstGeom prst="rect">
              <a:avLst/>
            </a:prstGeom>
            <a:solidFill>
              <a:srgbClr val="FF9966"/>
            </a:solidFill>
            <a:ln w="9525">
              <a:solidFill>
                <a:srgbClr val="FF9966"/>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50" name="Rectangle 134"/>
            <p:cNvSpPr>
              <a:spLocks noChangeArrowheads="1"/>
            </p:cNvSpPr>
            <p:nvPr/>
          </p:nvSpPr>
          <p:spPr bwMode="auto">
            <a:xfrm>
              <a:off x="3146" y="1942"/>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100</a:t>
              </a:r>
              <a:endParaRPr lang="en-US" altLang="en-US" sz="2400">
                <a:latin typeface="Times New Roman" pitchFamily="18" charset="0"/>
              </a:endParaRPr>
            </a:p>
          </p:txBody>
        </p:sp>
        <p:sp>
          <p:nvSpPr>
            <p:cNvPr id="25651" name="Rectangle 135"/>
            <p:cNvSpPr>
              <a:spLocks noChangeArrowheads="1"/>
            </p:cNvSpPr>
            <p:nvPr/>
          </p:nvSpPr>
          <p:spPr bwMode="auto">
            <a:xfrm>
              <a:off x="3146" y="1501"/>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150</a:t>
              </a:r>
              <a:endParaRPr lang="en-US" altLang="en-US" sz="2400">
                <a:latin typeface="Times New Roman" pitchFamily="18" charset="0"/>
              </a:endParaRPr>
            </a:p>
          </p:txBody>
        </p:sp>
        <p:sp>
          <p:nvSpPr>
            <p:cNvPr id="25652" name="Rectangle 136"/>
            <p:cNvSpPr>
              <a:spLocks noChangeArrowheads="1"/>
            </p:cNvSpPr>
            <p:nvPr/>
          </p:nvSpPr>
          <p:spPr bwMode="auto">
            <a:xfrm>
              <a:off x="3146" y="1056"/>
              <a:ext cx="186"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200</a:t>
              </a:r>
              <a:endParaRPr lang="en-US" altLang="en-US" sz="2400">
                <a:latin typeface="Times New Roman" pitchFamily="18" charset="0"/>
              </a:endParaRPr>
            </a:p>
          </p:txBody>
        </p:sp>
        <p:sp>
          <p:nvSpPr>
            <p:cNvPr id="25653" name="Rectangle 137"/>
            <p:cNvSpPr>
              <a:spLocks noChangeArrowheads="1"/>
            </p:cNvSpPr>
            <p:nvPr/>
          </p:nvSpPr>
          <p:spPr bwMode="auto">
            <a:xfrm rot="16200000">
              <a:off x="2250" y="1802"/>
              <a:ext cx="1562" cy="15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FFFFFF"/>
                  </a:solidFill>
                  <a:latin typeface="Microsoft Sans Serif" pitchFamily="34" charset="0"/>
                  <a:cs typeface="Microsoft Sans Serif" pitchFamily="34" charset="0"/>
                </a:rPr>
                <a:t>DA Concentration (% Baseline)</a:t>
              </a:r>
              <a:endParaRPr lang="en-US" altLang="en-US" sz="1400" dirty="0">
                <a:latin typeface="Microsoft Sans Serif" pitchFamily="34" charset="0"/>
                <a:cs typeface="Microsoft Sans Serif" pitchFamily="34" charset="0"/>
              </a:endParaRPr>
            </a:p>
          </p:txBody>
        </p:sp>
        <p:grpSp>
          <p:nvGrpSpPr>
            <p:cNvPr id="6" name="Group 138"/>
            <p:cNvGrpSpPr>
              <a:grpSpLocks/>
            </p:cNvGrpSpPr>
            <p:nvPr/>
          </p:nvGrpSpPr>
          <p:grpSpPr bwMode="auto">
            <a:xfrm>
              <a:off x="4323" y="3408"/>
              <a:ext cx="729" cy="322"/>
              <a:chOff x="509" y="3092"/>
              <a:chExt cx="1011" cy="478"/>
            </a:xfrm>
          </p:grpSpPr>
          <p:sp>
            <p:nvSpPr>
              <p:cNvPr id="25768" name="Rectangle 139"/>
              <p:cNvSpPr>
                <a:spLocks noChangeArrowheads="1"/>
              </p:cNvSpPr>
              <p:nvPr/>
            </p:nvSpPr>
            <p:spPr bwMode="auto">
              <a:xfrm>
                <a:off x="509" y="3121"/>
                <a:ext cx="73" cy="7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69" name="Rectangle 140"/>
              <p:cNvSpPr>
                <a:spLocks noChangeArrowheads="1"/>
              </p:cNvSpPr>
              <p:nvPr/>
            </p:nvSpPr>
            <p:spPr bwMode="auto">
              <a:xfrm>
                <a:off x="629" y="3092"/>
                <a:ext cx="494"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Mounts</a:t>
                </a:r>
                <a:endParaRPr lang="en-US" altLang="en-US" sz="1200" dirty="0">
                  <a:latin typeface="Microsoft Sans Serif" pitchFamily="34" charset="0"/>
                  <a:cs typeface="Microsoft Sans Serif" pitchFamily="34" charset="0"/>
                </a:endParaRPr>
              </a:p>
            </p:txBody>
          </p:sp>
          <p:sp>
            <p:nvSpPr>
              <p:cNvPr id="25770" name="Rectangle 141"/>
              <p:cNvSpPr>
                <a:spLocks noChangeArrowheads="1"/>
              </p:cNvSpPr>
              <p:nvPr/>
            </p:nvSpPr>
            <p:spPr bwMode="auto">
              <a:xfrm>
                <a:off x="510" y="3275"/>
                <a:ext cx="72" cy="72"/>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1" name="Rectangle 142"/>
              <p:cNvSpPr>
                <a:spLocks noChangeArrowheads="1"/>
              </p:cNvSpPr>
              <p:nvPr/>
            </p:nvSpPr>
            <p:spPr bwMode="auto">
              <a:xfrm>
                <a:off x="629" y="3245"/>
                <a:ext cx="891"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Intromissions</a:t>
                </a:r>
                <a:endParaRPr lang="en-US" altLang="en-US" sz="1200" dirty="0">
                  <a:latin typeface="Microsoft Sans Serif" pitchFamily="34" charset="0"/>
                  <a:cs typeface="Microsoft Sans Serif" pitchFamily="34" charset="0"/>
                </a:endParaRPr>
              </a:p>
            </p:txBody>
          </p:sp>
          <p:sp>
            <p:nvSpPr>
              <p:cNvPr id="25772" name="Rectangle 143"/>
              <p:cNvSpPr>
                <a:spLocks noChangeArrowheads="1"/>
              </p:cNvSpPr>
              <p:nvPr/>
            </p:nvSpPr>
            <p:spPr bwMode="auto">
              <a:xfrm>
                <a:off x="509" y="3420"/>
                <a:ext cx="73" cy="7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73" name="Rectangle 144"/>
              <p:cNvSpPr>
                <a:spLocks noChangeArrowheads="1"/>
              </p:cNvSpPr>
              <p:nvPr/>
            </p:nvSpPr>
            <p:spPr bwMode="auto">
              <a:xfrm>
                <a:off x="629" y="3397"/>
                <a:ext cx="816" cy="17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Ejaculations</a:t>
                </a:r>
                <a:endParaRPr lang="en-US" altLang="en-US" sz="1200" dirty="0">
                  <a:latin typeface="Microsoft Sans Serif" pitchFamily="34" charset="0"/>
                  <a:cs typeface="Microsoft Sans Serif" pitchFamily="34" charset="0"/>
                </a:endParaRPr>
              </a:p>
            </p:txBody>
          </p:sp>
        </p:grpSp>
        <p:sp>
          <p:nvSpPr>
            <p:cNvPr id="25655" name="Line 145"/>
            <p:cNvSpPr>
              <a:spLocks noChangeShapeType="1"/>
            </p:cNvSpPr>
            <p:nvPr/>
          </p:nvSpPr>
          <p:spPr bwMode="auto">
            <a:xfrm>
              <a:off x="3327" y="1986"/>
              <a:ext cx="26"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6" name="Rectangle 146"/>
            <p:cNvSpPr>
              <a:spLocks noChangeArrowheads="1"/>
            </p:cNvSpPr>
            <p:nvPr/>
          </p:nvSpPr>
          <p:spPr bwMode="auto">
            <a:xfrm>
              <a:off x="6040" y="2000"/>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dirty="0">
                  <a:solidFill>
                    <a:srgbClr val="FFFFFF"/>
                  </a:solidFill>
                  <a:latin typeface="Arial" pitchFamily="34" charset="0"/>
                </a:rPr>
                <a:t>15</a:t>
              </a:r>
              <a:endParaRPr lang="en-US" altLang="en-US" sz="2400" dirty="0">
                <a:latin typeface="Times New Roman" pitchFamily="18" charset="0"/>
              </a:endParaRPr>
            </a:p>
          </p:txBody>
        </p:sp>
        <p:sp>
          <p:nvSpPr>
            <p:cNvPr id="25657" name="Line 147"/>
            <p:cNvSpPr>
              <a:spLocks noChangeShapeType="1"/>
            </p:cNvSpPr>
            <p:nvPr/>
          </p:nvSpPr>
          <p:spPr bwMode="auto">
            <a:xfrm>
              <a:off x="4612" y="3144"/>
              <a:ext cx="130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8" name="Line 148"/>
            <p:cNvSpPr>
              <a:spLocks noChangeShapeType="1"/>
            </p:cNvSpPr>
            <p:nvPr/>
          </p:nvSpPr>
          <p:spPr bwMode="auto">
            <a:xfrm flipV="1">
              <a:off x="3356"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59" name="Line 149"/>
            <p:cNvSpPr>
              <a:spLocks noChangeShapeType="1"/>
            </p:cNvSpPr>
            <p:nvPr/>
          </p:nvSpPr>
          <p:spPr bwMode="auto">
            <a:xfrm flipV="1">
              <a:off x="350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0" name="Line 150"/>
            <p:cNvSpPr>
              <a:spLocks noChangeShapeType="1"/>
            </p:cNvSpPr>
            <p:nvPr/>
          </p:nvSpPr>
          <p:spPr bwMode="auto">
            <a:xfrm flipV="1">
              <a:off x="364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1" name="Line 151"/>
            <p:cNvSpPr>
              <a:spLocks noChangeShapeType="1"/>
            </p:cNvSpPr>
            <p:nvPr/>
          </p:nvSpPr>
          <p:spPr bwMode="auto">
            <a:xfrm flipV="1">
              <a:off x="379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2" name="Line 152"/>
            <p:cNvSpPr>
              <a:spLocks noChangeShapeType="1"/>
            </p:cNvSpPr>
            <p:nvPr/>
          </p:nvSpPr>
          <p:spPr bwMode="auto">
            <a:xfrm flipV="1">
              <a:off x="393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3" name="Line 153"/>
            <p:cNvSpPr>
              <a:spLocks noChangeShapeType="1"/>
            </p:cNvSpPr>
            <p:nvPr/>
          </p:nvSpPr>
          <p:spPr bwMode="auto">
            <a:xfrm flipV="1">
              <a:off x="4082"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4" name="Line 154"/>
            <p:cNvSpPr>
              <a:spLocks noChangeShapeType="1"/>
            </p:cNvSpPr>
            <p:nvPr/>
          </p:nvSpPr>
          <p:spPr bwMode="auto">
            <a:xfrm flipV="1">
              <a:off x="4225"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5" name="Line 155"/>
            <p:cNvSpPr>
              <a:spLocks noChangeShapeType="1"/>
            </p:cNvSpPr>
            <p:nvPr/>
          </p:nvSpPr>
          <p:spPr bwMode="auto">
            <a:xfrm flipV="1">
              <a:off x="4368"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7" name="Group 156"/>
            <p:cNvGrpSpPr>
              <a:grpSpLocks/>
            </p:cNvGrpSpPr>
            <p:nvPr/>
          </p:nvGrpSpPr>
          <p:grpSpPr bwMode="auto">
            <a:xfrm>
              <a:off x="4515" y="2844"/>
              <a:ext cx="96" cy="323"/>
              <a:chOff x="3073" y="3931"/>
              <a:chExt cx="134" cy="36"/>
            </a:xfrm>
          </p:grpSpPr>
          <p:sp>
            <p:nvSpPr>
              <p:cNvPr id="25766" name="Line 157"/>
              <p:cNvSpPr>
                <a:spLocks noChangeShapeType="1"/>
              </p:cNvSpPr>
              <p:nvPr/>
            </p:nvSpPr>
            <p:spPr bwMode="auto">
              <a:xfrm flipV="1">
                <a:off x="3073"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67" name="Line 158"/>
              <p:cNvSpPr>
                <a:spLocks noChangeShapeType="1"/>
              </p:cNvSpPr>
              <p:nvPr/>
            </p:nvSpPr>
            <p:spPr bwMode="auto">
              <a:xfrm flipV="1">
                <a:off x="3206" y="3931"/>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25667" name="Line 159"/>
            <p:cNvSpPr>
              <a:spLocks noChangeShapeType="1"/>
            </p:cNvSpPr>
            <p:nvPr/>
          </p:nvSpPr>
          <p:spPr bwMode="auto">
            <a:xfrm flipV="1">
              <a:off x="4758"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8" name="Line 160"/>
            <p:cNvSpPr>
              <a:spLocks noChangeShapeType="1"/>
            </p:cNvSpPr>
            <p:nvPr/>
          </p:nvSpPr>
          <p:spPr bwMode="auto">
            <a:xfrm flipV="1">
              <a:off x="4901"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69" name="Line 161"/>
            <p:cNvSpPr>
              <a:spLocks noChangeShapeType="1"/>
            </p:cNvSpPr>
            <p:nvPr/>
          </p:nvSpPr>
          <p:spPr bwMode="auto">
            <a:xfrm flipV="1">
              <a:off x="504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0" name="Line 162"/>
            <p:cNvSpPr>
              <a:spLocks noChangeShapeType="1"/>
            </p:cNvSpPr>
            <p:nvPr/>
          </p:nvSpPr>
          <p:spPr bwMode="auto">
            <a:xfrm flipV="1">
              <a:off x="519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1" name="Line 163"/>
            <p:cNvSpPr>
              <a:spLocks noChangeShapeType="1"/>
            </p:cNvSpPr>
            <p:nvPr/>
          </p:nvSpPr>
          <p:spPr bwMode="auto">
            <a:xfrm flipV="1">
              <a:off x="533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2" name="Line 164"/>
            <p:cNvSpPr>
              <a:spLocks noChangeShapeType="1"/>
            </p:cNvSpPr>
            <p:nvPr/>
          </p:nvSpPr>
          <p:spPr bwMode="auto">
            <a:xfrm flipV="1">
              <a:off x="548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3" name="Line 165"/>
            <p:cNvSpPr>
              <a:spLocks noChangeShapeType="1"/>
            </p:cNvSpPr>
            <p:nvPr/>
          </p:nvSpPr>
          <p:spPr bwMode="auto">
            <a:xfrm flipV="1">
              <a:off x="5623"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4" name="Line 166"/>
            <p:cNvSpPr>
              <a:spLocks noChangeShapeType="1"/>
            </p:cNvSpPr>
            <p:nvPr/>
          </p:nvSpPr>
          <p:spPr bwMode="auto">
            <a:xfrm flipV="1">
              <a:off x="5770" y="3143"/>
              <a:ext cx="1"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5" name="Line 167"/>
            <p:cNvSpPr>
              <a:spLocks noChangeShapeType="1"/>
            </p:cNvSpPr>
            <p:nvPr/>
          </p:nvSpPr>
          <p:spPr bwMode="auto">
            <a:xfrm flipV="1">
              <a:off x="5913" y="3143"/>
              <a:ext cx="0" cy="24"/>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6" name="Line 168"/>
            <p:cNvSpPr>
              <a:spLocks noChangeShapeType="1"/>
            </p:cNvSpPr>
            <p:nvPr/>
          </p:nvSpPr>
          <p:spPr bwMode="auto">
            <a:xfrm>
              <a:off x="3356" y="3144"/>
              <a:ext cx="116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7" name="Line 169"/>
            <p:cNvSpPr>
              <a:spLocks noChangeShapeType="1"/>
            </p:cNvSpPr>
            <p:nvPr/>
          </p:nvSpPr>
          <p:spPr bwMode="auto">
            <a:xfrm>
              <a:off x="4436" y="1442"/>
              <a:ext cx="8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8" name="Line 170"/>
            <p:cNvSpPr>
              <a:spLocks noChangeShapeType="1"/>
            </p:cNvSpPr>
            <p:nvPr/>
          </p:nvSpPr>
          <p:spPr bwMode="auto">
            <a:xfrm flipH="1">
              <a:off x="4492" y="1440"/>
              <a:ext cx="46"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79" name="Line 171"/>
            <p:cNvSpPr>
              <a:spLocks noChangeShapeType="1"/>
            </p:cNvSpPr>
            <p:nvPr/>
          </p:nvSpPr>
          <p:spPr bwMode="auto">
            <a:xfrm flipH="1">
              <a:off x="4553" y="1448"/>
              <a:ext cx="45" cy="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680" name="Rectangle 172"/>
            <p:cNvSpPr>
              <a:spLocks noChangeArrowheads="1"/>
            </p:cNvSpPr>
            <p:nvPr/>
          </p:nvSpPr>
          <p:spPr bwMode="auto">
            <a:xfrm>
              <a:off x="3667" y="2587"/>
              <a:ext cx="30" cy="263"/>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1" name="Rectangle 173"/>
            <p:cNvSpPr>
              <a:spLocks noChangeArrowheads="1"/>
            </p:cNvSpPr>
            <p:nvPr/>
          </p:nvSpPr>
          <p:spPr bwMode="auto">
            <a:xfrm>
              <a:off x="3810" y="2708"/>
              <a:ext cx="35" cy="142"/>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2" name="Rectangle 174"/>
            <p:cNvSpPr>
              <a:spLocks noChangeArrowheads="1"/>
            </p:cNvSpPr>
            <p:nvPr/>
          </p:nvSpPr>
          <p:spPr bwMode="auto">
            <a:xfrm>
              <a:off x="3958" y="2615"/>
              <a:ext cx="31" cy="235"/>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3" name="Rectangle 175"/>
            <p:cNvSpPr>
              <a:spLocks noChangeArrowheads="1"/>
            </p:cNvSpPr>
            <p:nvPr/>
          </p:nvSpPr>
          <p:spPr bwMode="auto">
            <a:xfrm>
              <a:off x="4102" y="2684"/>
              <a:ext cx="30" cy="166"/>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4" name="Rectangle 176"/>
            <p:cNvSpPr>
              <a:spLocks noChangeArrowheads="1"/>
            </p:cNvSpPr>
            <p:nvPr/>
          </p:nvSpPr>
          <p:spPr bwMode="auto">
            <a:xfrm>
              <a:off x="4245" y="2562"/>
              <a:ext cx="31" cy="288"/>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5" name="Rectangle 177"/>
            <p:cNvSpPr>
              <a:spLocks noChangeArrowheads="1"/>
            </p:cNvSpPr>
            <p:nvPr/>
          </p:nvSpPr>
          <p:spPr bwMode="auto">
            <a:xfrm>
              <a:off x="4389" y="2740"/>
              <a:ext cx="31" cy="11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6" name="Rectangle 178"/>
            <p:cNvSpPr>
              <a:spLocks noChangeArrowheads="1"/>
            </p:cNvSpPr>
            <p:nvPr/>
          </p:nvSpPr>
          <p:spPr bwMode="auto">
            <a:xfrm>
              <a:off x="5443" y="2510"/>
              <a:ext cx="30" cy="3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7" name="Rectangle 179"/>
            <p:cNvSpPr>
              <a:spLocks noChangeArrowheads="1"/>
            </p:cNvSpPr>
            <p:nvPr/>
          </p:nvSpPr>
          <p:spPr bwMode="auto">
            <a:xfrm>
              <a:off x="5586" y="2720"/>
              <a:ext cx="30" cy="13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8" name="Rectangle 180"/>
            <p:cNvSpPr>
              <a:spLocks noChangeArrowheads="1"/>
            </p:cNvSpPr>
            <p:nvPr/>
          </p:nvSpPr>
          <p:spPr bwMode="auto">
            <a:xfrm>
              <a:off x="5730" y="2773"/>
              <a:ext cx="34" cy="77"/>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89" name="Rectangle 181"/>
            <p:cNvSpPr>
              <a:spLocks noChangeArrowheads="1"/>
            </p:cNvSpPr>
            <p:nvPr/>
          </p:nvSpPr>
          <p:spPr bwMode="auto">
            <a:xfrm>
              <a:off x="5877" y="2810"/>
              <a:ext cx="31" cy="40"/>
            </a:xfrm>
            <a:prstGeom prst="rect">
              <a:avLst/>
            </a:prstGeom>
            <a:solidFill>
              <a:srgbClr val="00CC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0" name="Rectangle 182"/>
            <p:cNvSpPr>
              <a:spLocks noChangeArrowheads="1"/>
            </p:cNvSpPr>
            <p:nvPr/>
          </p:nvSpPr>
          <p:spPr bwMode="auto">
            <a:xfrm>
              <a:off x="3697" y="2064"/>
              <a:ext cx="35" cy="786"/>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1" name="Rectangle 183"/>
            <p:cNvSpPr>
              <a:spLocks noChangeArrowheads="1"/>
            </p:cNvSpPr>
            <p:nvPr/>
          </p:nvSpPr>
          <p:spPr bwMode="auto">
            <a:xfrm>
              <a:off x="3845" y="2433"/>
              <a:ext cx="30"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2" name="Rectangle 184"/>
            <p:cNvSpPr>
              <a:spLocks noChangeArrowheads="1"/>
            </p:cNvSpPr>
            <p:nvPr/>
          </p:nvSpPr>
          <p:spPr bwMode="auto">
            <a:xfrm>
              <a:off x="3989" y="2380"/>
              <a:ext cx="34" cy="47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3" name="Rectangle 185"/>
            <p:cNvSpPr>
              <a:spLocks noChangeArrowheads="1"/>
            </p:cNvSpPr>
            <p:nvPr/>
          </p:nvSpPr>
          <p:spPr bwMode="auto">
            <a:xfrm>
              <a:off x="4132" y="2639"/>
              <a:ext cx="35" cy="211"/>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4" name="Rectangle 186"/>
            <p:cNvSpPr>
              <a:spLocks noChangeArrowheads="1"/>
            </p:cNvSpPr>
            <p:nvPr/>
          </p:nvSpPr>
          <p:spPr bwMode="auto">
            <a:xfrm>
              <a:off x="4276" y="2457"/>
              <a:ext cx="35" cy="39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5" name="Rectangle 187"/>
            <p:cNvSpPr>
              <a:spLocks noChangeArrowheads="1"/>
            </p:cNvSpPr>
            <p:nvPr/>
          </p:nvSpPr>
          <p:spPr bwMode="auto">
            <a:xfrm>
              <a:off x="4420" y="2587"/>
              <a:ext cx="34" cy="263"/>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6" name="Rectangle 188"/>
            <p:cNvSpPr>
              <a:spLocks noChangeArrowheads="1"/>
            </p:cNvSpPr>
            <p:nvPr/>
          </p:nvSpPr>
          <p:spPr bwMode="auto">
            <a:xfrm>
              <a:off x="5473" y="2433"/>
              <a:ext cx="35" cy="41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7" name="Rectangle 189"/>
            <p:cNvSpPr>
              <a:spLocks noChangeArrowheads="1"/>
            </p:cNvSpPr>
            <p:nvPr/>
          </p:nvSpPr>
          <p:spPr bwMode="auto">
            <a:xfrm>
              <a:off x="5616" y="2773"/>
              <a:ext cx="35" cy="77"/>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8" name="Rectangle 190"/>
            <p:cNvSpPr>
              <a:spLocks noChangeArrowheads="1"/>
            </p:cNvSpPr>
            <p:nvPr/>
          </p:nvSpPr>
          <p:spPr bwMode="auto">
            <a:xfrm>
              <a:off x="5764" y="2760"/>
              <a:ext cx="31" cy="9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699" name="Rectangle 191"/>
            <p:cNvSpPr>
              <a:spLocks noChangeArrowheads="1"/>
            </p:cNvSpPr>
            <p:nvPr/>
          </p:nvSpPr>
          <p:spPr bwMode="auto">
            <a:xfrm>
              <a:off x="5908" y="2810"/>
              <a:ext cx="35" cy="40"/>
            </a:xfrm>
            <a:prstGeom prst="rect">
              <a:avLst/>
            </a:prstGeom>
            <a:solidFill>
              <a:srgbClr val="FFFF99"/>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0" name="Rectangle 192"/>
            <p:cNvSpPr>
              <a:spLocks noChangeArrowheads="1"/>
            </p:cNvSpPr>
            <p:nvPr/>
          </p:nvSpPr>
          <p:spPr bwMode="auto">
            <a:xfrm>
              <a:off x="3732" y="2798"/>
              <a:ext cx="30" cy="5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1" name="Rectangle 193"/>
            <p:cNvSpPr>
              <a:spLocks noChangeArrowheads="1"/>
            </p:cNvSpPr>
            <p:nvPr/>
          </p:nvSpPr>
          <p:spPr bwMode="auto">
            <a:xfrm>
              <a:off x="3875" y="2785"/>
              <a:ext cx="36" cy="65"/>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2" name="Rectangle 194"/>
            <p:cNvSpPr>
              <a:spLocks noChangeArrowheads="1"/>
            </p:cNvSpPr>
            <p:nvPr/>
          </p:nvSpPr>
          <p:spPr bwMode="auto">
            <a:xfrm>
              <a:off x="4023" y="2810"/>
              <a:ext cx="31"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3" name="Rectangle 195"/>
            <p:cNvSpPr>
              <a:spLocks noChangeArrowheads="1"/>
            </p:cNvSpPr>
            <p:nvPr/>
          </p:nvSpPr>
          <p:spPr bwMode="auto">
            <a:xfrm>
              <a:off x="4167" y="2826"/>
              <a:ext cx="31" cy="24"/>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4" name="Rectangle 196"/>
            <p:cNvSpPr>
              <a:spLocks noChangeArrowheads="1"/>
            </p:cNvSpPr>
            <p:nvPr/>
          </p:nvSpPr>
          <p:spPr bwMode="auto">
            <a:xfrm>
              <a:off x="4311" y="2810"/>
              <a:ext cx="30" cy="40"/>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5" name="Rectangle 197"/>
            <p:cNvSpPr>
              <a:spLocks noChangeArrowheads="1"/>
            </p:cNvSpPr>
            <p:nvPr/>
          </p:nvSpPr>
          <p:spPr bwMode="auto">
            <a:xfrm>
              <a:off x="4454" y="2838"/>
              <a:ext cx="31"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6" name="Rectangle 198"/>
            <p:cNvSpPr>
              <a:spLocks noChangeArrowheads="1"/>
            </p:cNvSpPr>
            <p:nvPr/>
          </p:nvSpPr>
          <p:spPr bwMode="auto">
            <a:xfrm>
              <a:off x="5508" y="2838"/>
              <a:ext cx="30" cy="12"/>
            </a:xfrm>
            <a:prstGeom prst="rect">
              <a:avLst/>
            </a:prstGeom>
            <a:solidFill>
              <a:srgbClr val="00FFFF"/>
            </a:solidFill>
            <a:ln>
              <a:noFill/>
            </a:ln>
            <a:effectLst>
              <a:outerShdw dist="35921" dir="270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07" name="Line 199"/>
            <p:cNvSpPr>
              <a:spLocks noChangeShapeType="1"/>
            </p:cNvSpPr>
            <p:nvPr/>
          </p:nvSpPr>
          <p:spPr bwMode="auto">
            <a:xfrm>
              <a:off x="3358" y="2850"/>
              <a:ext cx="114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8" name="Line 200"/>
            <p:cNvSpPr>
              <a:spLocks noChangeShapeType="1"/>
            </p:cNvSpPr>
            <p:nvPr/>
          </p:nvSpPr>
          <p:spPr bwMode="auto">
            <a:xfrm>
              <a:off x="5973" y="2050"/>
              <a:ext cx="0" cy="8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09" name="Rectangle 201"/>
            <p:cNvSpPr>
              <a:spLocks noChangeArrowheads="1"/>
            </p:cNvSpPr>
            <p:nvPr/>
          </p:nvSpPr>
          <p:spPr bwMode="auto">
            <a:xfrm>
              <a:off x="6040" y="2786"/>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0</a:t>
              </a:r>
              <a:endParaRPr lang="en-US" altLang="en-US" sz="2400">
                <a:latin typeface="Times New Roman" pitchFamily="18" charset="0"/>
              </a:endParaRPr>
            </a:p>
          </p:txBody>
        </p:sp>
        <p:sp>
          <p:nvSpPr>
            <p:cNvPr id="25710" name="Line 202"/>
            <p:cNvSpPr>
              <a:spLocks noChangeShapeType="1"/>
            </p:cNvSpPr>
            <p:nvPr/>
          </p:nvSpPr>
          <p:spPr bwMode="auto">
            <a:xfrm>
              <a:off x="5977" y="20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1" name="Rectangle 203"/>
            <p:cNvSpPr>
              <a:spLocks noChangeArrowheads="1"/>
            </p:cNvSpPr>
            <p:nvPr/>
          </p:nvSpPr>
          <p:spPr bwMode="auto">
            <a:xfrm>
              <a:off x="6040" y="2529"/>
              <a:ext cx="62"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5</a:t>
              </a:r>
              <a:endParaRPr lang="en-US" altLang="en-US" sz="2400">
                <a:latin typeface="Times New Roman" pitchFamily="18" charset="0"/>
              </a:endParaRPr>
            </a:p>
          </p:txBody>
        </p:sp>
        <p:sp>
          <p:nvSpPr>
            <p:cNvPr id="25712" name="Rectangle 204"/>
            <p:cNvSpPr>
              <a:spLocks noChangeArrowheads="1"/>
            </p:cNvSpPr>
            <p:nvPr/>
          </p:nvSpPr>
          <p:spPr bwMode="auto">
            <a:xfrm>
              <a:off x="6040" y="2248"/>
              <a:ext cx="124" cy="13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400" b="1">
                  <a:solidFill>
                    <a:srgbClr val="FFFFFF"/>
                  </a:solidFill>
                  <a:latin typeface="Arial" pitchFamily="34" charset="0"/>
                </a:rPr>
                <a:t>10</a:t>
              </a:r>
              <a:endParaRPr lang="en-US" altLang="en-US" sz="2400">
                <a:latin typeface="Times New Roman" pitchFamily="18" charset="0"/>
              </a:endParaRPr>
            </a:p>
          </p:txBody>
        </p:sp>
        <p:sp>
          <p:nvSpPr>
            <p:cNvPr id="25713" name="Line 205"/>
            <p:cNvSpPr>
              <a:spLocks noChangeShapeType="1"/>
            </p:cNvSpPr>
            <p:nvPr/>
          </p:nvSpPr>
          <p:spPr bwMode="auto">
            <a:xfrm>
              <a:off x="5977" y="2297"/>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4" name="Line 206"/>
            <p:cNvSpPr>
              <a:spLocks noChangeShapeType="1"/>
            </p:cNvSpPr>
            <p:nvPr/>
          </p:nvSpPr>
          <p:spPr bwMode="auto">
            <a:xfrm>
              <a:off x="5977" y="2572"/>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5" name="Line 207"/>
            <p:cNvSpPr>
              <a:spLocks noChangeShapeType="1"/>
            </p:cNvSpPr>
            <p:nvPr/>
          </p:nvSpPr>
          <p:spPr bwMode="auto">
            <a:xfrm>
              <a:off x="5977" y="2849"/>
              <a:ext cx="49"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6" name="Rectangle 208"/>
            <p:cNvSpPr>
              <a:spLocks noChangeArrowheads="1"/>
            </p:cNvSpPr>
            <p:nvPr/>
          </p:nvSpPr>
          <p:spPr bwMode="auto">
            <a:xfrm rot="5400000">
              <a:off x="5784" y="2367"/>
              <a:ext cx="945" cy="1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rgbClr val="FFFFFF"/>
                  </a:solidFill>
                  <a:latin typeface="Microsoft Sans Serif" pitchFamily="34" charset="0"/>
                  <a:cs typeface="Microsoft Sans Serif" pitchFamily="34" charset="0"/>
                </a:rPr>
                <a:t>Copulation Frequency</a:t>
              </a:r>
              <a:endParaRPr lang="en-US" altLang="en-US" sz="1200" dirty="0">
                <a:latin typeface="Microsoft Sans Serif" pitchFamily="34" charset="0"/>
                <a:cs typeface="Microsoft Sans Serif" pitchFamily="34" charset="0"/>
              </a:endParaRPr>
            </a:p>
          </p:txBody>
        </p:sp>
        <p:sp>
          <p:nvSpPr>
            <p:cNvPr id="25717" name="Line 209"/>
            <p:cNvSpPr>
              <a:spLocks noChangeShapeType="1"/>
            </p:cNvSpPr>
            <p:nvPr/>
          </p:nvSpPr>
          <p:spPr bwMode="auto">
            <a:xfrm>
              <a:off x="4604" y="2850"/>
              <a:ext cx="1370"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8" name="Line 210"/>
            <p:cNvSpPr>
              <a:spLocks noChangeShapeType="1"/>
            </p:cNvSpPr>
            <p:nvPr/>
          </p:nvSpPr>
          <p:spPr bwMode="auto">
            <a:xfrm flipH="1">
              <a:off x="4477" y="2804"/>
              <a:ext cx="46" cy="82"/>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19" name="Line 211"/>
            <p:cNvSpPr>
              <a:spLocks noChangeShapeType="1"/>
            </p:cNvSpPr>
            <p:nvPr/>
          </p:nvSpPr>
          <p:spPr bwMode="auto">
            <a:xfrm flipH="1">
              <a:off x="4577" y="2806"/>
              <a:ext cx="45" cy="83"/>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20" name="Rectangle 212"/>
            <p:cNvSpPr>
              <a:spLocks noChangeArrowheads="1"/>
            </p:cNvSpPr>
            <p:nvPr/>
          </p:nvSpPr>
          <p:spPr bwMode="auto">
            <a:xfrm>
              <a:off x="2928" y="3199"/>
              <a:ext cx="362" cy="2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Sample</a:t>
              </a:r>
            </a:p>
            <a:p>
              <a:pPr algn="ctr">
                <a:spcBef>
                  <a:spcPct val="0"/>
                </a:spcBef>
                <a:buClrTx/>
                <a:buSzTx/>
                <a:buFontTx/>
                <a:buNone/>
              </a:pPr>
              <a:r>
                <a:rPr lang="en-US" altLang="en-US" sz="1200" b="1">
                  <a:solidFill>
                    <a:srgbClr val="FFFFFF"/>
                  </a:solidFill>
                  <a:latin typeface="Arial" pitchFamily="34" charset="0"/>
                </a:rPr>
                <a:t>Number</a:t>
              </a:r>
              <a:endParaRPr lang="en-US" altLang="en-US" sz="2400">
                <a:latin typeface="Times New Roman" pitchFamily="18" charset="0"/>
              </a:endParaRPr>
            </a:p>
          </p:txBody>
        </p:sp>
        <p:sp>
          <p:nvSpPr>
            <p:cNvPr id="25721" name="Rectangle 213"/>
            <p:cNvSpPr>
              <a:spLocks noChangeArrowheads="1"/>
            </p:cNvSpPr>
            <p:nvPr/>
          </p:nvSpPr>
          <p:spPr bwMode="auto">
            <a:xfrm>
              <a:off x="3328"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a:t>
              </a:r>
              <a:endParaRPr lang="en-US" altLang="en-US" sz="2400">
                <a:latin typeface="Times New Roman" pitchFamily="18" charset="0"/>
              </a:endParaRPr>
            </a:p>
          </p:txBody>
        </p:sp>
        <p:sp>
          <p:nvSpPr>
            <p:cNvPr id="25722" name="Rectangle 214"/>
            <p:cNvSpPr>
              <a:spLocks noChangeArrowheads="1"/>
            </p:cNvSpPr>
            <p:nvPr/>
          </p:nvSpPr>
          <p:spPr bwMode="auto">
            <a:xfrm>
              <a:off x="3477"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2</a:t>
              </a:r>
              <a:endParaRPr lang="en-US" altLang="en-US" sz="2400">
                <a:latin typeface="Times New Roman" pitchFamily="18" charset="0"/>
              </a:endParaRPr>
            </a:p>
          </p:txBody>
        </p:sp>
        <p:sp>
          <p:nvSpPr>
            <p:cNvPr id="25723" name="Rectangle 215"/>
            <p:cNvSpPr>
              <a:spLocks noChangeArrowheads="1"/>
            </p:cNvSpPr>
            <p:nvPr/>
          </p:nvSpPr>
          <p:spPr bwMode="auto">
            <a:xfrm>
              <a:off x="3624"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3</a:t>
              </a:r>
              <a:endParaRPr lang="en-US" altLang="en-US" sz="2400">
                <a:latin typeface="Times New Roman" pitchFamily="18" charset="0"/>
              </a:endParaRPr>
            </a:p>
          </p:txBody>
        </p:sp>
        <p:sp>
          <p:nvSpPr>
            <p:cNvPr id="25724" name="Rectangle 216"/>
            <p:cNvSpPr>
              <a:spLocks noChangeArrowheads="1"/>
            </p:cNvSpPr>
            <p:nvPr/>
          </p:nvSpPr>
          <p:spPr bwMode="auto">
            <a:xfrm>
              <a:off x="3765"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4</a:t>
              </a:r>
              <a:endParaRPr lang="en-US" altLang="en-US" sz="2400">
                <a:latin typeface="Times New Roman" pitchFamily="18" charset="0"/>
              </a:endParaRPr>
            </a:p>
          </p:txBody>
        </p:sp>
        <p:sp>
          <p:nvSpPr>
            <p:cNvPr id="25725" name="Rectangle 217"/>
            <p:cNvSpPr>
              <a:spLocks noChangeArrowheads="1"/>
            </p:cNvSpPr>
            <p:nvPr/>
          </p:nvSpPr>
          <p:spPr bwMode="auto">
            <a:xfrm>
              <a:off x="3909"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5</a:t>
              </a:r>
              <a:endParaRPr lang="en-US" altLang="en-US" sz="2400">
                <a:latin typeface="Times New Roman" pitchFamily="18" charset="0"/>
              </a:endParaRPr>
            </a:p>
          </p:txBody>
        </p:sp>
        <p:sp>
          <p:nvSpPr>
            <p:cNvPr id="25726" name="Rectangle 218"/>
            <p:cNvSpPr>
              <a:spLocks noChangeArrowheads="1"/>
            </p:cNvSpPr>
            <p:nvPr/>
          </p:nvSpPr>
          <p:spPr bwMode="auto">
            <a:xfrm>
              <a:off x="406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6</a:t>
              </a:r>
              <a:endParaRPr lang="en-US" altLang="en-US" sz="2400">
                <a:latin typeface="Times New Roman" pitchFamily="18" charset="0"/>
              </a:endParaRPr>
            </a:p>
          </p:txBody>
        </p:sp>
        <p:sp>
          <p:nvSpPr>
            <p:cNvPr id="25727" name="Rectangle 219"/>
            <p:cNvSpPr>
              <a:spLocks noChangeArrowheads="1"/>
            </p:cNvSpPr>
            <p:nvPr/>
          </p:nvSpPr>
          <p:spPr bwMode="auto">
            <a:xfrm>
              <a:off x="4201"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7</a:t>
              </a:r>
              <a:endParaRPr lang="en-US" altLang="en-US" sz="2400">
                <a:latin typeface="Times New Roman" pitchFamily="18" charset="0"/>
              </a:endParaRPr>
            </a:p>
          </p:txBody>
        </p:sp>
        <p:sp>
          <p:nvSpPr>
            <p:cNvPr id="25728" name="Rectangle 220"/>
            <p:cNvSpPr>
              <a:spLocks noChangeArrowheads="1"/>
            </p:cNvSpPr>
            <p:nvPr/>
          </p:nvSpPr>
          <p:spPr bwMode="auto">
            <a:xfrm>
              <a:off x="4342" y="3199"/>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8</a:t>
              </a:r>
              <a:endParaRPr lang="en-US" altLang="en-US" sz="2400">
                <a:latin typeface="Times New Roman" pitchFamily="18" charset="0"/>
              </a:endParaRPr>
            </a:p>
          </p:txBody>
        </p:sp>
        <p:sp>
          <p:nvSpPr>
            <p:cNvPr id="25729" name="Rectangle 221"/>
            <p:cNvSpPr>
              <a:spLocks noChangeArrowheads="1"/>
            </p:cNvSpPr>
            <p:nvPr/>
          </p:nvSpPr>
          <p:spPr bwMode="auto">
            <a:xfrm>
              <a:off x="4738" y="3200"/>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9</a:t>
              </a:r>
              <a:endParaRPr lang="en-US" altLang="en-US" sz="2400">
                <a:latin typeface="Times New Roman" pitchFamily="18" charset="0"/>
              </a:endParaRPr>
            </a:p>
          </p:txBody>
        </p:sp>
        <p:sp>
          <p:nvSpPr>
            <p:cNvPr id="25730" name="Rectangle 222"/>
            <p:cNvSpPr>
              <a:spLocks noChangeArrowheads="1"/>
            </p:cNvSpPr>
            <p:nvPr/>
          </p:nvSpPr>
          <p:spPr bwMode="auto">
            <a:xfrm>
              <a:off x="484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10</a:t>
              </a:r>
              <a:endParaRPr lang="en-US" altLang="en-US" sz="2400">
                <a:latin typeface="Times New Roman" pitchFamily="18" charset="0"/>
              </a:endParaRPr>
            </a:p>
          </p:txBody>
        </p:sp>
        <p:sp>
          <p:nvSpPr>
            <p:cNvPr id="25731" name="Rectangle 223"/>
            <p:cNvSpPr>
              <a:spLocks noChangeArrowheads="1"/>
            </p:cNvSpPr>
            <p:nvPr/>
          </p:nvSpPr>
          <p:spPr bwMode="auto">
            <a:xfrm>
              <a:off x="4994"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11</a:t>
              </a:r>
              <a:endParaRPr lang="en-US" altLang="en-US" sz="2400">
                <a:latin typeface="Times New Roman" pitchFamily="18" charset="0"/>
              </a:endParaRPr>
            </a:p>
          </p:txBody>
        </p:sp>
        <p:sp>
          <p:nvSpPr>
            <p:cNvPr id="25732" name="Rectangle 224"/>
            <p:cNvSpPr>
              <a:spLocks noChangeArrowheads="1"/>
            </p:cNvSpPr>
            <p:nvPr/>
          </p:nvSpPr>
          <p:spPr bwMode="auto">
            <a:xfrm>
              <a:off x="514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12</a:t>
              </a:r>
              <a:endParaRPr lang="en-US" altLang="en-US" sz="2400">
                <a:latin typeface="Times New Roman" pitchFamily="18" charset="0"/>
              </a:endParaRPr>
            </a:p>
          </p:txBody>
        </p:sp>
        <p:sp>
          <p:nvSpPr>
            <p:cNvPr id="25733" name="Rectangle 225"/>
            <p:cNvSpPr>
              <a:spLocks noChangeArrowheads="1"/>
            </p:cNvSpPr>
            <p:nvPr/>
          </p:nvSpPr>
          <p:spPr bwMode="auto">
            <a:xfrm>
              <a:off x="528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13</a:t>
              </a:r>
              <a:endParaRPr lang="en-US" altLang="en-US" sz="2400">
                <a:latin typeface="Times New Roman" pitchFamily="18" charset="0"/>
              </a:endParaRPr>
            </a:p>
          </p:txBody>
        </p:sp>
        <p:sp>
          <p:nvSpPr>
            <p:cNvPr id="25734" name="Rectangle 226"/>
            <p:cNvSpPr>
              <a:spLocks noChangeArrowheads="1"/>
            </p:cNvSpPr>
            <p:nvPr/>
          </p:nvSpPr>
          <p:spPr bwMode="auto">
            <a:xfrm>
              <a:off x="5429"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14</a:t>
              </a:r>
              <a:endParaRPr lang="en-US" altLang="en-US" sz="2400">
                <a:latin typeface="Times New Roman" pitchFamily="18" charset="0"/>
              </a:endParaRPr>
            </a:p>
          </p:txBody>
        </p:sp>
        <p:sp>
          <p:nvSpPr>
            <p:cNvPr id="25735" name="Rectangle 227"/>
            <p:cNvSpPr>
              <a:spLocks noChangeArrowheads="1"/>
            </p:cNvSpPr>
            <p:nvPr/>
          </p:nvSpPr>
          <p:spPr bwMode="auto">
            <a:xfrm>
              <a:off x="557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15</a:t>
              </a:r>
              <a:endParaRPr lang="en-US" altLang="en-US" sz="2400">
                <a:latin typeface="Times New Roman" pitchFamily="18" charset="0"/>
              </a:endParaRPr>
            </a:p>
          </p:txBody>
        </p:sp>
        <p:sp>
          <p:nvSpPr>
            <p:cNvPr id="25736" name="Rectangle 228"/>
            <p:cNvSpPr>
              <a:spLocks noChangeArrowheads="1"/>
            </p:cNvSpPr>
            <p:nvPr/>
          </p:nvSpPr>
          <p:spPr bwMode="auto">
            <a:xfrm>
              <a:off x="5721"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16</a:t>
              </a:r>
              <a:endParaRPr lang="en-US" altLang="en-US" sz="2400">
                <a:latin typeface="Times New Roman" pitchFamily="18" charset="0"/>
              </a:endParaRPr>
            </a:p>
          </p:txBody>
        </p:sp>
        <p:sp>
          <p:nvSpPr>
            <p:cNvPr id="25737" name="Rectangle 229"/>
            <p:cNvSpPr>
              <a:spLocks noChangeArrowheads="1"/>
            </p:cNvSpPr>
            <p:nvPr/>
          </p:nvSpPr>
          <p:spPr bwMode="auto">
            <a:xfrm>
              <a:off x="5862" y="3200"/>
              <a:ext cx="106"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17</a:t>
              </a:r>
              <a:endParaRPr lang="en-US" altLang="en-US" sz="2400">
                <a:latin typeface="Times New Roman" pitchFamily="18" charset="0"/>
              </a:endParaRPr>
            </a:p>
          </p:txBody>
        </p:sp>
        <p:sp>
          <p:nvSpPr>
            <p:cNvPr id="25738" name="Rectangle 230"/>
            <p:cNvSpPr>
              <a:spLocks noChangeArrowheads="1"/>
            </p:cNvSpPr>
            <p:nvPr/>
          </p:nvSpPr>
          <p:spPr bwMode="auto">
            <a:xfrm>
              <a:off x="3343" y="2903"/>
              <a:ext cx="1174" cy="242"/>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39" name="Rectangle 231"/>
            <p:cNvSpPr>
              <a:spLocks noChangeArrowheads="1"/>
            </p:cNvSpPr>
            <p:nvPr/>
          </p:nvSpPr>
          <p:spPr bwMode="auto">
            <a:xfrm>
              <a:off x="4610" y="2905"/>
              <a:ext cx="1421" cy="238"/>
            </a:xfrm>
            <a:prstGeom prst="rect">
              <a:avLst/>
            </a:prstGeom>
            <a:noFill/>
            <a:ln w="19050">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5740" name="Line 232"/>
            <p:cNvSpPr>
              <a:spLocks noChangeShapeType="1"/>
            </p:cNvSpPr>
            <p:nvPr/>
          </p:nvSpPr>
          <p:spPr bwMode="auto">
            <a:xfrm>
              <a:off x="3338" y="3025"/>
              <a:ext cx="1174"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1" name="Line 233"/>
            <p:cNvSpPr>
              <a:spLocks noChangeShapeType="1"/>
            </p:cNvSpPr>
            <p:nvPr/>
          </p:nvSpPr>
          <p:spPr bwMode="auto">
            <a:xfrm>
              <a:off x="4609" y="3025"/>
              <a:ext cx="1423"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2" name="Line 234"/>
            <p:cNvSpPr>
              <a:spLocks noChangeShapeType="1"/>
            </p:cNvSpPr>
            <p:nvPr/>
          </p:nvSpPr>
          <p:spPr bwMode="auto">
            <a:xfrm flipH="1">
              <a:off x="3482" y="2847"/>
              <a:ext cx="20"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3" name="Line 235"/>
            <p:cNvSpPr>
              <a:spLocks noChangeShapeType="1"/>
            </p:cNvSpPr>
            <p:nvPr/>
          </p:nvSpPr>
          <p:spPr bwMode="auto">
            <a:xfrm>
              <a:off x="3625" y="2847"/>
              <a:ext cx="9"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4" name="Line 236"/>
            <p:cNvSpPr>
              <a:spLocks noChangeShapeType="1"/>
            </p:cNvSpPr>
            <p:nvPr/>
          </p:nvSpPr>
          <p:spPr bwMode="auto">
            <a:xfrm flipH="1">
              <a:off x="4912" y="2845"/>
              <a:ext cx="7" cy="59"/>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5" name="Line 237"/>
            <p:cNvSpPr>
              <a:spLocks noChangeShapeType="1"/>
            </p:cNvSpPr>
            <p:nvPr/>
          </p:nvSpPr>
          <p:spPr bwMode="auto">
            <a:xfrm>
              <a:off x="5029" y="2851"/>
              <a:ext cx="37" cy="51"/>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6" name="Line 238"/>
            <p:cNvSpPr>
              <a:spLocks noChangeShapeType="1"/>
            </p:cNvSpPr>
            <p:nvPr/>
          </p:nvSpPr>
          <p:spPr bwMode="auto">
            <a:xfrm flipH="1">
              <a:off x="5211" y="2853"/>
              <a:ext cx="2" cy="55"/>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7" name="Line 239"/>
            <p:cNvSpPr>
              <a:spLocks noChangeShapeType="1"/>
            </p:cNvSpPr>
            <p:nvPr/>
          </p:nvSpPr>
          <p:spPr bwMode="auto">
            <a:xfrm>
              <a:off x="5327" y="2845"/>
              <a:ext cx="28" cy="57"/>
            </a:xfrm>
            <a:prstGeom prst="line">
              <a:avLst/>
            </a:prstGeom>
            <a:noFill/>
            <a:ln w="0">
              <a:solidFill>
                <a:srgbClr val="C0C0C0"/>
              </a:solidFill>
              <a:prstDash val="sysDot"/>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5748" name="Line 240"/>
            <p:cNvSpPr>
              <a:spLocks noChangeShapeType="1"/>
            </p:cNvSpPr>
            <p:nvPr/>
          </p:nvSpPr>
          <p:spPr bwMode="auto">
            <a:xfrm>
              <a:off x="3480" y="2904"/>
              <a:ext cx="0" cy="243"/>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49" name="Line 241"/>
            <p:cNvSpPr>
              <a:spLocks noChangeShapeType="1"/>
            </p:cNvSpPr>
            <p:nvPr/>
          </p:nvSpPr>
          <p:spPr bwMode="auto">
            <a:xfrm>
              <a:off x="3630" y="2900"/>
              <a:ext cx="0" cy="12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0" name="Line 242"/>
            <p:cNvSpPr>
              <a:spLocks noChangeShapeType="1"/>
            </p:cNvSpPr>
            <p:nvPr/>
          </p:nvSpPr>
          <p:spPr bwMode="auto">
            <a:xfrm>
              <a:off x="4082" y="3094"/>
              <a:ext cx="430"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1" name="Line 243"/>
            <p:cNvSpPr>
              <a:spLocks noChangeShapeType="1"/>
            </p:cNvSpPr>
            <p:nvPr/>
          </p:nvSpPr>
          <p:spPr bwMode="auto">
            <a:xfrm>
              <a:off x="4609" y="3094"/>
              <a:ext cx="567"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2" name="Rectangle 244"/>
            <p:cNvSpPr>
              <a:spLocks noChangeArrowheads="1"/>
            </p:cNvSpPr>
            <p:nvPr/>
          </p:nvSpPr>
          <p:spPr bwMode="auto">
            <a:xfrm>
              <a:off x="3335"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3" name="Rectangle 245"/>
            <p:cNvSpPr>
              <a:spLocks noChangeArrowheads="1"/>
            </p:cNvSpPr>
            <p:nvPr/>
          </p:nvSpPr>
          <p:spPr bwMode="auto">
            <a:xfrm>
              <a:off x="3483"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4" name="Rectangle 246"/>
            <p:cNvSpPr>
              <a:spLocks noChangeArrowheads="1"/>
            </p:cNvSpPr>
            <p:nvPr/>
          </p:nvSpPr>
          <p:spPr bwMode="auto">
            <a:xfrm>
              <a:off x="3326" y="3045"/>
              <a:ext cx="175"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Bas</a:t>
              </a:r>
              <a:endParaRPr lang="en-US" altLang="en-US" sz="2400">
                <a:latin typeface="Times New Roman" pitchFamily="18" charset="0"/>
              </a:endParaRPr>
            </a:p>
          </p:txBody>
        </p:sp>
        <p:sp>
          <p:nvSpPr>
            <p:cNvPr id="25755" name="Rectangle 247"/>
            <p:cNvSpPr>
              <a:spLocks noChangeArrowheads="1"/>
            </p:cNvSpPr>
            <p:nvPr/>
          </p:nvSpPr>
          <p:spPr bwMode="auto">
            <a:xfrm>
              <a:off x="3501"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1 Present</a:t>
              </a:r>
              <a:endParaRPr lang="en-US" altLang="en-US" sz="1000">
                <a:latin typeface="Times New Roman" pitchFamily="18" charset="0"/>
              </a:endParaRPr>
            </a:p>
          </p:txBody>
        </p:sp>
        <p:sp>
          <p:nvSpPr>
            <p:cNvPr id="25756" name="Rectangle 248"/>
            <p:cNvSpPr>
              <a:spLocks noChangeArrowheads="1"/>
            </p:cNvSpPr>
            <p:nvPr/>
          </p:nvSpPr>
          <p:spPr bwMode="auto">
            <a:xfrm>
              <a:off x="4917" y="2930"/>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57" name="Rectangle 249"/>
            <p:cNvSpPr>
              <a:spLocks noChangeArrowheads="1"/>
            </p:cNvSpPr>
            <p:nvPr/>
          </p:nvSpPr>
          <p:spPr bwMode="auto">
            <a:xfrm>
              <a:off x="5277" y="3045"/>
              <a:ext cx="654" cy="9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000" b="1">
                  <a:solidFill>
                    <a:srgbClr val="FFFFFF"/>
                  </a:solidFill>
                  <a:latin typeface="Arial" pitchFamily="34" charset="0"/>
                </a:rPr>
                <a:t>Female 2 Present</a:t>
              </a:r>
              <a:endParaRPr lang="en-US" altLang="en-US" sz="1000">
                <a:latin typeface="Times New Roman" pitchFamily="18" charset="0"/>
              </a:endParaRPr>
            </a:p>
          </p:txBody>
        </p:sp>
        <p:sp>
          <p:nvSpPr>
            <p:cNvPr id="25758" name="Line 250"/>
            <p:cNvSpPr>
              <a:spLocks noChangeShapeType="1"/>
            </p:cNvSpPr>
            <p:nvPr/>
          </p:nvSpPr>
          <p:spPr bwMode="auto">
            <a:xfrm>
              <a:off x="5846" y="3094"/>
              <a:ext cx="173" cy="0"/>
            </a:xfrm>
            <a:prstGeom prst="line">
              <a:avLst/>
            </a:prstGeom>
            <a:noFill/>
            <a:ln w="19050">
              <a:solidFill>
                <a:srgbClr val="FFFFFF"/>
              </a:solidFill>
              <a:round/>
              <a:headEnd/>
              <a:tailEnd type="arrow"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59" name="Rectangle 251"/>
            <p:cNvSpPr>
              <a:spLocks noChangeArrowheads="1"/>
            </p:cNvSpPr>
            <p:nvPr/>
          </p:nvSpPr>
          <p:spPr bwMode="auto">
            <a:xfrm>
              <a:off x="5215" y="2932"/>
              <a:ext cx="154"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rgbClr val="FFFFFF"/>
                  </a:solidFill>
                  <a:latin typeface="Arial" pitchFamily="34" charset="0"/>
                </a:rPr>
                <a:t>Scr</a:t>
              </a:r>
              <a:endParaRPr lang="en-US" altLang="en-US" sz="2400">
                <a:latin typeface="Times New Roman" pitchFamily="18" charset="0"/>
              </a:endParaRPr>
            </a:p>
          </p:txBody>
        </p:sp>
        <p:sp>
          <p:nvSpPr>
            <p:cNvPr id="25760" name="Line 252"/>
            <p:cNvSpPr>
              <a:spLocks noChangeShapeType="1"/>
            </p:cNvSpPr>
            <p:nvPr/>
          </p:nvSpPr>
          <p:spPr bwMode="auto">
            <a:xfrm>
              <a:off x="4912" y="2908"/>
              <a:ext cx="0" cy="11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1" name="Line 253"/>
            <p:cNvSpPr>
              <a:spLocks noChangeShapeType="1"/>
            </p:cNvSpPr>
            <p:nvPr/>
          </p:nvSpPr>
          <p:spPr bwMode="auto">
            <a:xfrm>
              <a:off x="5068" y="2906"/>
              <a:ext cx="0" cy="12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2" name="Line 254"/>
            <p:cNvSpPr>
              <a:spLocks noChangeShapeType="1"/>
            </p:cNvSpPr>
            <p:nvPr/>
          </p:nvSpPr>
          <p:spPr bwMode="auto">
            <a:xfrm>
              <a:off x="5213" y="2906"/>
              <a:ext cx="0" cy="23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763" name="Line 255"/>
            <p:cNvSpPr>
              <a:spLocks noChangeShapeType="1"/>
            </p:cNvSpPr>
            <p:nvPr/>
          </p:nvSpPr>
          <p:spPr bwMode="auto">
            <a:xfrm>
              <a:off x="5366" y="2906"/>
              <a:ext cx="0" cy="119"/>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 name="Rectangle 256"/>
            <p:cNvSpPr>
              <a:spLocks noChangeArrowheads="1"/>
            </p:cNvSpPr>
            <p:nvPr/>
          </p:nvSpPr>
          <p:spPr bwMode="auto">
            <a:xfrm>
              <a:off x="3984" y="3792"/>
              <a:ext cx="836" cy="19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400" dirty="0" err="1" smtClean="0">
                  <a:solidFill>
                    <a:srgbClr val="FFFF00"/>
                  </a:solidFill>
                  <a:latin typeface="Microsoft Sans Serif" pitchFamily="34" charset="0"/>
                  <a:cs typeface="Microsoft Sans Serif" pitchFamily="34" charset="0"/>
                </a:rPr>
                <a:t>Fiorino</a:t>
              </a:r>
              <a:r>
                <a:rPr lang="en-US" altLang="en-US" sz="1400" dirty="0" smtClean="0">
                  <a:solidFill>
                    <a:srgbClr val="FFFF00"/>
                  </a:solidFill>
                  <a:latin typeface="Microsoft Sans Serif" pitchFamily="34" charset="0"/>
                  <a:cs typeface="Microsoft Sans Serif" pitchFamily="34" charset="0"/>
                </a:rPr>
                <a:t> 1999</a:t>
              </a:r>
              <a:endParaRPr lang="en-US" altLang="en-US" sz="1400" dirty="0">
                <a:solidFill>
                  <a:srgbClr val="FFFF00"/>
                </a:solidFill>
                <a:latin typeface="Microsoft Sans Serif" pitchFamily="34" charset="0"/>
                <a:cs typeface="Microsoft Sans Serif" pitchFamily="34" charset="0"/>
              </a:endParaRPr>
            </a:p>
          </p:txBody>
        </p:sp>
        <p:sp>
          <p:nvSpPr>
            <p:cNvPr id="25764" name="Text Box 257"/>
            <p:cNvSpPr txBox="1">
              <a:spLocks noChangeArrowheads="1"/>
            </p:cNvSpPr>
            <p:nvPr/>
          </p:nvSpPr>
          <p:spPr bwMode="auto">
            <a:xfrm>
              <a:off x="4344" y="780"/>
              <a:ext cx="642" cy="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800" b="1" dirty="0">
                  <a:solidFill>
                    <a:srgbClr val="FFFF00"/>
                  </a:solidFill>
                  <a:latin typeface="Microsoft Sans Serif" pitchFamily="34" charset="0"/>
                  <a:cs typeface="Microsoft Sans Serif" pitchFamily="34" charset="0"/>
                </a:rPr>
                <a:t>SEX</a:t>
              </a:r>
            </a:p>
          </p:txBody>
        </p:sp>
      </p:grpSp>
      <p:sp>
        <p:nvSpPr>
          <p:cNvPr id="772354" name="Rectangle 258"/>
          <p:cNvSpPr>
            <a:spLocks noChangeArrowheads="1"/>
          </p:cNvSpPr>
          <p:nvPr/>
        </p:nvSpPr>
        <p:spPr bwMode="auto">
          <a:xfrm>
            <a:off x="0" y="76200"/>
            <a:ext cx="91440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defRPr/>
            </a:pPr>
            <a:r>
              <a:rPr kumimoji="1" lang="en-US" sz="4000" b="1" dirty="0">
                <a:solidFill>
                  <a:srgbClr val="FFFF00"/>
                </a:solidFill>
                <a:latin typeface="Microsoft Sans Serif" pitchFamily="34" charset="0"/>
                <a:cs typeface="Microsoft Sans Serif" pitchFamily="34" charset="0"/>
              </a:rPr>
              <a:t>Natural Rewards </a:t>
            </a:r>
            <a:r>
              <a:rPr kumimoji="1" lang="en-US" sz="4000" b="1" dirty="0" smtClean="0">
                <a:solidFill>
                  <a:srgbClr val="FFFF00"/>
                </a:solidFill>
                <a:latin typeface="Microsoft Sans Serif" pitchFamily="34" charset="0"/>
                <a:cs typeface="Microsoft Sans Serif" pitchFamily="34" charset="0"/>
              </a:rPr>
              <a:t>and Dopamine</a:t>
            </a:r>
            <a:endParaRPr kumimoji="1" lang="en-US" sz="4000" b="1"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3855331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2354"/>
                                        </p:tgtEl>
                                        <p:attrNameLst>
                                          <p:attrName>style.visibility</p:attrName>
                                        </p:attrNameLst>
                                      </p:cBhvr>
                                      <p:to>
                                        <p:strVal val="visible"/>
                                      </p:to>
                                    </p:set>
                                    <p:animEffect transition="in" filter="dissolve">
                                      <p:cBhvr>
                                        <p:cTn id="7" dur="500"/>
                                        <p:tgtEl>
                                          <p:spTgt spid="7723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nodeType="afterGroup">
                            <p:stCondLst>
                              <p:cond delay="1000"/>
                            </p:stCondLst>
                            <p:childTnLst>
                              <p:par>
                                <p:cTn id="13" presetID="4" presetClass="entr" presetSubtype="32"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35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125"/>
            <a:ext cx="9144000" cy="1143000"/>
          </a:xfrm>
        </p:spPr>
        <p:txBody>
          <a:bodyPr>
            <a:normAutofit fontScale="90000"/>
          </a:bodyPr>
          <a:lstStyle/>
          <a:p>
            <a:r>
              <a:rPr lang="en-US" sz="4000" b="1" dirty="0" smtClean="0">
                <a:solidFill>
                  <a:srgbClr val="FFFF00"/>
                </a:solidFill>
                <a:latin typeface="Microsoft Sans Serif" pitchFamily="34" charset="0"/>
                <a:cs typeface="Microsoft Sans Serif" pitchFamily="34" charset="0"/>
              </a:rPr>
              <a:t>Why Do Prevention and Early Intervention in Juvenile Justice Settings?</a:t>
            </a:r>
            <a:endParaRPr lang="en-US" sz="4000" b="1" dirty="0">
              <a:solidFill>
                <a:srgbClr val="FFFF00"/>
              </a:solidFill>
              <a:latin typeface="Microsoft Sans Serif" pitchFamily="34" charset="0"/>
              <a:cs typeface="Microsoft Sans Serif" pitchFamily="34" charset="0"/>
            </a:endParaRPr>
          </a:p>
        </p:txBody>
      </p:sp>
      <p:pic>
        <p:nvPicPr>
          <p:cNvPr id="140290" name="Picture 2" descr="http://juvenilecourt.nashville.gov/wp-content/uploads/2015/03/juvenile-j-c.jpg"/>
          <p:cNvPicPr>
            <a:picLocks noChangeAspect="1" noChangeArrowheads="1"/>
          </p:cNvPicPr>
          <p:nvPr/>
        </p:nvPicPr>
        <p:blipFill>
          <a:blip r:embed="rId3" cstate="print"/>
          <a:srcRect/>
          <a:stretch>
            <a:fillRect/>
          </a:stretch>
        </p:blipFill>
        <p:spPr bwMode="auto">
          <a:xfrm>
            <a:off x="5257800" y="2590800"/>
            <a:ext cx="3612443" cy="2438400"/>
          </a:xfrm>
          <a:prstGeom prst="rect">
            <a:avLst/>
          </a:prstGeom>
          <a:noFill/>
        </p:spPr>
      </p:pic>
      <p:sp>
        <p:nvSpPr>
          <p:cNvPr id="8" name="Content Placeholder 2"/>
          <p:cNvSpPr>
            <a:spLocks noGrp="1"/>
          </p:cNvSpPr>
          <p:nvPr>
            <p:ph idx="1"/>
          </p:nvPr>
        </p:nvSpPr>
        <p:spPr>
          <a:xfrm>
            <a:off x="0" y="1600200"/>
            <a:ext cx="5105400" cy="5257800"/>
          </a:xfrm>
        </p:spPr>
        <p:txBody>
          <a:bodyPr>
            <a:normAutofit fontScale="40000" lnSpcReduction="20000"/>
          </a:bodyPr>
          <a:lstStyle/>
          <a:p>
            <a:r>
              <a:rPr lang="en-US" sz="5500" dirty="0" smtClean="0">
                <a:latin typeface="Microsoft Sans Serif" pitchFamily="34" charset="0"/>
                <a:cs typeface="Microsoft Sans Serif" pitchFamily="34" charset="0"/>
              </a:rPr>
              <a:t>Studies show that 25-67% of juvenile offenders meet diagnostic criteria for SUD</a:t>
            </a:r>
          </a:p>
          <a:p>
            <a:pPr>
              <a:buNone/>
            </a:pPr>
            <a:endParaRPr lang="en-US" sz="4600" dirty="0" smtClean="0">
              <a:latin typeface="Microsoft Sans Serif" pitchFamily="34" charset="0"/>
              <a:cs typeface="Microsoft Sans Serif" pitchFamily="34" charset="0"/>
            </a:endParaRPr>
          </a:p>
          <a:p>
            <a:r>
              <a:rPr lang="en-US" sz="5500" dirty="0" smtClean="0">
                <a:latin typeface="Microsoft Sans Serif" pitchFamily="34" charset="0"/>
                <a:cs typeface="Microsoft Sans Serif" pitchFamily="34" charset="0"/>
              </a:rPr>
              <a:t>Substance use among juvenile offenders associated with other problems </a:t>
            </a:r>
          </a:p>
          <a:p>
            <a:pPr lvl="1"/>
            <a:r>
              <a:rPr lang="en-US" sz="5500" dirty="0" smtClean="0">
                <a:latin typeface="Microsoft Sans Serif" pitchFamily="34" charset="0"/>
                <a:cs typeface="Microsoft Sans Serif" pitchFamily="34" charset="0"/>
              </a:rPr>
              <a:t>Sexual risk behaviors</a:t>
            </a:r>
          </a:p>
          <a:p>
            <a:pPr lvl="1"/>
            <a:r>
              <a:rPr lang="en-US" sz="5500" dirty="0" smtClean="0">
                <a:latin typeface="Microsoft Sans Serif" pitchFamily="34" charset="0"/>
                <a:cs typeface="Microsoft Sans Serif" pitchFamily="34" charset="0"/>
              </a:rPr>
              <a:t>Violence and accidents</a:t>
            </a:r>
          </a:p>
          <a:p>
            <a:pPr lvl="1"/>
            <a:r>
              <a:rPr lang="en-US" sz="5500" dirty="0" smtClean="0">
                <a:latin typeface="Microsoft Sans Serif" pitchFamily="34" charset="0"/>
                <a:cs typeface="Microsoft Sans Serif" pitchFamily="34" charset="0"/>
              </a:rPr>
              <a:t>Less positive educational, occupational, psychological outcomes</a:t>
            </a:r>
          </a:p>
          <a:p>
            <a:pPr lvl="1">
              <a:buNone/>
            </a:pPr>
            <a:endParaRPr lang="en-US" sz="3200" dirty="0" smtClean="0">
              <a:latin typeface="Microsoft Sans Serif" pitchFamily="34" charset="0"/>
              <a:cs typeface="Microsoft Sans Serif" pitchFamily="34" charset="0"/>
            </a:endParaRPr>
          </a:p>
          <a:p>
            <a:r>
              <a:rPr lang="en-US" sz="5500" dirty="0" smtClean="0">
                <a:latin typeface="Microsoft Sans Serif" pitchFamily="34" charset="0"/>
                <a:cs typeface="Microsoft Sans Serif" pitchFamily="34" charset="0"/>
              </a:rPr>
              <a:t>Strongly associated with recidivism among adolescents</a:t>
            </a:r>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a:p>
            <a:r>
              <a:rPr lang="en-US" sz="5500" dirty="0" smtClean="0">
                <a:latin typeface="Microsoft Sans Serif" pitchFamily="34" charset="0"/>
                <a:cs typeface="Microsoft Sans Serif" pitchFamily="34" charset="0"/>
              </a:rPr>
              <a:t>Encounter with justice system a potential “teachable moment”</a:t>
            </a:r>
          </a:p>
          <a:p>
            <a:endParaRPr lang="en-US" dirty="0" smtClean="0">
              <a:latin typeface="Microsoft Sans Serif" pitchFamily="34" charset="0"/>
              <a:cs typeface="Microsoft Sans Serif" pitchFamily="34" charset="0"/>
            </a:endParaRPr>
          </a:p>
          <a:p>
            <a:pPr lvl="1"/>
            <a:endParaRPr lang="en-US" sz="2400" dirty="0">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40</a:t>
            </a:fld>
            <a:endParaRPr lang="en-US" dirty="0"/>
          </a:p>
        </p:txBody>
      </p:sp>
      <p:sp>
        <p:nvSpPr>
          <p:cNvPr id="6" name="TextBox 5"/>
          <p:cNvSpPr txBox="1"/>
          <p:nvPr/>
        </p:nvSpPr>
        <p:spPr>
          <a:xfrm>
            <a:off x="4800600" y="6033184"/>
            <a:ext cx="4003534" cy="646331"/>
          </a:xfrm>
          <a:prstGeom prst="rect">
            <a:avLst/>
          </a:prstGeom>
          <a:noFill/>
        </p:spPr>
        <p:txBody>
          <a:bodyPr wrap="square" rtlCol="0">
            <a:spAutoFit/>
          </a:bodyPr>
          <a:lstStyle/>
          <a:p>
            <a:r>
              <a:rPr lang="en-US" sz="1200" dirty="0" err="1" smtClean="0">
                <a:solidFill>
                  <a:srgbClr val="FFFF00"/>
                </a:solidFill>
                <a:latin typeface="Microsoft Sans Serif" pitchFamily="34" charset="0"/>
                <a:cs typeface="Microsoft Sans Serif" pitchFamily="34" charset="0"/>
              </a:rPr>
              <a:t>Chassin</a:t>
            </a:r>
            <a:r>
              <a:rPr lang="en-US" sz="1200" dirty="0" smtClean="0">
                <a:solidFill>
                  <a:srgbClr val="FFFF00"/>
                </a:solidFill>
                <a:latin typeface="Microsoft Sans Serif" pitchFamily="34" charset="0"/>
                <a:cs typeface="Microsoft Sans Serif" pitchFamily="34" charset="0"/>
              </a:rPr>
              <a:t> 2008, </a:t>
            </a:r>
            <a:r>
              <a:rPr lang="en-US" sz="1200" dirty="0" err="1" smtClean="0">
                <a:solidFill>
                  <a:srgbClr val="FFFF00"/>
                </a:solidFill>
                <a:latin typeface="Microsoft Sans Serif" pitchFamily="34" charset="0"/>
                <a:cs typeface="Microsoft Sans Serif" pitchFamily="34" charset="0"/>
              </a:rPr>
              <a:t>Stoolmiller</a:t>
            </a:r>
            <a:r>
              <a:rPr lang="en-US" sz="1200" dirty="0" smtClean="0">
                <a:solidFill>
                  <a:srgbClr val="FFFF00"/>
                </a:solidFill>
                <a:latin typeface="Microsoft Sans Serif" pitchFamily="34" charset="0"/>
                <a:cs typeface="Microsoft Sans Serif" pitchFamily="34" charset="0"/>
              </a:rPr>
              <a:t> 2005, Benner 2010; Substance Abuse and Mental Health Services Administration 2016</a:t>
            </a:r>
            <a:endParaRPr lang="en-US" sz="1200" dirty="0">
              <a:solidFill>
                <a:srgbClr val="FFFF00"/>
              </a:solidFill>
              <a:latin typeface="Microsoft Sans Serif" pitchFamily="34" charset="0"/>
              <a:cs typeface="Microsoft Sans Serif" pitchFamily="34" charset="0"/>
            </a:endParaRPr>
          </a:p>
        </p:txBody>
      </p:sp>
    </p:spTree>
    <p:extLst>
      <p:ext uri="{BB962C8B-B14F-4D97-AF65-F5344CB8AC3E}">
        <p14:creationId xmlns:p14="http://schemas.microsoft.com/office/powerpoint/2010/main" val="2262426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61120" cy="869950"/>
          </a:xfrm>
        </p:spPr>
        <p:txBody>
          <a:bodyPr>
            <a:noAutofit/>
          </a:bodyPr>
          <a:lstStyle/>
          <a:p>
            <a:pPr algn="ctr"/>
            <a:r>
              <a:rPr lang="en-US" sz="3600" dirty="0" smtClean="0">
                <a:solidFill>
                  <a:srgbClr val="FFFF00"/>
                </a:solidFill>
                <a:latin typeface="Microsoft Sans Serif" pitchFamily="34" charset="0"/>
                <a:cs typeface="Microsoft Sans Serif" pitchFamily="34" charset="0"/>
              </a:rPr>
              <a:t>The Juvenile Justice System is Good At Getting Adolescents into Treatment! </a:t>
            </a:r>
            <a:endParaRPr lang="en-US" sz="3600" dirty="0">
              <a:solidFill>
                <a:srgbClr val="FFFF00"/>
              </a:solidFill>
              <a:latin typeface="Microsoft Sans Serif" pitchFamily="34" charset="0"/>
              <a:cs typeface="Microsoft Sans Serif" pitchFamily="34" charset="0"/>
            </a:endParaRPr>
          </a:p>
        </p:txBody>
      </p:sp>
      <p:pic>
        <p:nvPicPr>
          <p:cNvPr id="4" name="Picture 3"/>
          <p:cNvPicPr/>
          <p:nvPr/>
        </p:nvPicPr>
        <p:blipFill rotWithShape="1">
          <a:blip r:embed="rId3" cstate="email">
            <a:extLst>
              <a:ext uri="{28A0092B-C50C-407E-A947-70E740481C1C}">
                <a14:useLocalDpi xmlns:a14="http://schemas.microsoft.com/office/drawing/2010/main"/>
              </a:ext>
            </a:extLst>
          </a:blip>
          <a:srcRect l="4128" r="2544"/>
          <a:stretch/>
        </p:blipFill>
        <p:spPr>
          <a:xfrm>
            <a:off x="1828800" y="1524000"/>
            <a:ext cx="5486400" cy="3733800"/>
          </a:xfrm>
          <a:prstGeom prst="rect">
            <a:avLst/>
          </a:prstGeom>
        </p:spPr>
      </p:pic>
      <p:sp>
        <p:nvSpPr>
          <p:cNvPr id="6" name="TextBox 5"/>
          <p:cNvSpPr txBox="1"/>
          <p:nvPr/>
        </p:nvSpPr>
        <p:spPr>
          <a:xfrm>
            <a:off x="0" y="5791200"/>
            <a:ext cx="9144000" cy="1384995"/>
          </a:xfrm>
          <a:prstGeom prst="rect">
            <a:avLst/>
          </a:prstGeom>
          <a:noFill/>
        </p:spPr>
        <p:txBody>
          <a:bodyPr wrap="square" rtlCol="0">
            <a:spAutoFit/>
          </a:bodyPr>
          <a:lstStyle/>
          <a:p>
            <a:pPr algn="ctr"/>
            <a:r>
              <a:rPr lang="en-US" sz="2800" dirty="0" smtClean="0">
                <a:latin typeface="Microsoft Sans Serif" pitchFamily="34" charset="0"/>
                <a:cs typeface="Microsoft Sans Serif" pitchFamily="34" charset="0"/>
              </a:rPr>
              <a:t>This is notable because most other providers have a </a:t>
            </a:r>
            <a:r>
              <a:rPr lang="en-US" sz="2800" u="sng" dirty="0" smtClean="0">
                <a:latin typeface="Microsoft Sans Serif" pitchFamily="34" charset="0"/>
                <a:cs typeface="Microsoft Sans Serif" pitchFamily="34" charset="0"/>
              </a:rPr>
              <a:t>lot</a:t>
            </a:r>
            <a:r>
              <a:rPr lang="en-US" sz="2800" dirty="0" smtClean="0">
                <a:latin typeface="Microsoft Sans Serif" pitchFamily="34" charset="0"/>
                <a:cs typeface="Microsoft Sans Serif" pitchFamily="34" charset="0"/>
              </a:rPr>
              <a:t> of trouble with this!</a:t>
            </a:r>
          </a:p>
          <a:p>
            <a:pPr>
              <a:buFont typeface="Arial" pitchFamily="34" charset="0"/>
              <a:buChar char="•"/>
            </a:pPr>
            <a:endParaRPr lang="en-US" sz="2800" dirty="0">
              <a:latin typeface="Microsoft Sans Serif" pitchFamily="34" charset="0"/>
              <a:cs typeface="Microsoft Sans Serif" pitchFamily="34" charset="0"/>
            </a:endParaRPr>
          </a:p>
        </p:txBody>
      </p:sp>
      <p:sp>
        <p:nvSpPr>
          <p:cNvPr id="5" name="Slide Number Placeholder 4"/>
          <p:cNvSpPr>
            <a:spLocks noGrp="1"/>
          </p:cNvSpPr>
          <p:nvPr>
            <p:ph type="sldNum" sz="quarter" idx="12"/>
          </p:nvPr>
        </p:nvSpPr>
        <p:spPr/>
        <p:txBody>
          <a:bodyPr/>
          <a:lstStyle/>
          <a:p>
            <a:fld id="{7BB5887B-BB3E-4BA5-8A1E-2508AB54A26D}" type="slidenum">
              <a:rPr lang="en-US" smtClean="0"/>
              <a:pPr/>
              <a:t>41</a:t>
            </a:fld>
            <a:endParaRPr lang="en-US"/>
          </a:p>
        </p:txBody>
      </p:sp>
    </p:spTree>
    <p:extLst>
      <p:ext uri="{BB962C8B-B14F-4D97-AF65-F5344CB8AC3E}">
        <p14:creationId xmlns:p14="http://schemas.microsoft.com/office/powerpoint/2010/main" val="21192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icrosoft Sans Serif" pitchFamily="34" charset="0"/>
                <a:cs typeface="Microsoft Sans Serif" pitchFamily="34" charset="0"/>
              </a:rPr>
              <a:t>SBIRT:</a:t>
            </a:r>
            <a:br>
              <a:rPr lang="en-US" b="1" dirty="0" smtClean="0">
                <a:solidFill>
                  <a:srgbClr val="FFFF00"/>
                </a:solidFill>
                <a:latin typeface="Microsoft Sans Serif" pitchFamily="34" charset="0"/>
                <a:cs typeface="Microsoft Sans Serif" pitchFamily="34" charset="0"/>
              </a:rPr>
            </a:br>
            <a:r>
              <a:rPr lang="en-US" b="1" dirty="0" smtClean="0">
                <a:solidFill>
                  <a:srgbClr val="FFFF00"/>
                </a:solidFill>
                <a:latin typeface="Microsoft Sans Serif" pitchFamily="34" charset="0"/>
                <a:cs typeface="Microsoft Sans Serif" pitchFamily="34" charset="0"/>
              </a:rPr>
              <a:t>A Population Approach to Prevention/Early Intervention</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endParaRPr lang="en-US" b="1" dirty="0" smtClean="0">
              <a:solidFill>
                <a:srgbClr val="FFFF00"/>
              </a:solidFill>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Screening </a:t>
            </a:r>
            <a:r>
              <a:rPr lang="en-US" dirty="0" smtClean="0">
                <a:latin typeface="Microsoft Sans Serif" pitchFamily="34" charset="0"/>
                <a:cs typeface="Microsoft Sans Serif" pitchFamily="34" charset="0"/>
              </a:rPr>
              <a:t>a population to identify individuals who are using substances in a risky or unhealthy way </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Brief Intervention </a:t>
            </a:r>
            <a:r>
              <a:rPr lang="en-US" dirty="0" smtClean="0">
                <a:latin typeface="Microsoft Sans Serif" pitchFamily="34" charset="0"/>
                <a:cs typeface="Microsoft Sans Serif" pitchFamily="34" charset="0"/>
              </a:rPr>
              <a:t>to change behaviors and attitudes of individuals who are putting their health at risk with substance use. </a:t>
            </a:r>
          </a:p>
          <a:p>
            <a:pPr lvl="1"/>
            <a:r>
              <a:rPr lang="en-US" dirty="0" smtClean="0">
                <a:latin typeface="Microsoft Sans Serif" pitchFamily="34" charset="0"/>
                <a:cs typeface="Microsoft Sans Serif" pitchFamily="34" charset="0"/>
              </a:rPr>
              <a:t>Sometimes this is one intervention, sometimes a few sessions</a:t>
            </a:r>
          </a:p>
          <a:p>
            <a:endParaRPr lang="en-US" dirty="0" smtClean="0">
              <a:latin typeface="Microsoft Sans Serif" pitchFamily="34" charset="0"/>
              <a:cs typeface="Microsoft Sans Serif" pitchFamily="34" charset="0"/>
            </a:endParaRPr>
          </a:p>
          <a:p>
            <a:r>
              <a:rPr lang="en-US" dirty="0" smtClean="0">
                <a:solidFill>
                  <a:srgbClr val="FFFF00"/>
                </a:solidFill>
                <a:latin typeface="Microsoft Sans Serif" pitchFamily="34" charset="0"/>
                <a:cs typeface="Microsoft Sans Serif" pitchFamily="34" charset="0"/>
              </a:rPr>
              <a:t>Referral to Treatment </a:t>
            </a:r>
            <a:r>
              <a:rPr lang="en-US" dirty="0" smtClean="0">
                <a:latin typeface="Microsoft Sans Serif" pitchFamily="34" charset="0"/>
                <a:cs typeface="Microsoft Sans Serif" pitchFamily="34" charset="0"/>
              </a:rPr>
              <a:t>for individuals who require specialty care (behavioral, pharmacological treatments)</a:t>
            </a:r>
            <a:endParaRPr lang="en-US"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42</a:t>
            </a:fld>
            <a:endParaRPr lang="en-US"/>
          </a:p>
        </p:txBody>
      </p:sp>
    </p:spTree>
    <p:extLst>
      <p:ext uri="{BB962C8B-B14F-4D97-AF65-F5344CB8AC3E}">
        <p14:creationId xmlns:p14="http://schemas.microsoft.com/office/powerpoint/2010/main" val="1326642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BC23E4-D7EC-4817-A67E-E796776F627E}" type="slidenum">
              <a:rPr lang="en-US" smtClean="0">
                <a:solidFill>
                  <a:srgbClr val="DBF5F9">
                    <a:shade val="90000"/>
                  </a:srgbClr>
                </a:solidFill>
              </a:rPr>
              <a:pPr>
                <a:defRPr/>
              </a:pPr>
              <a:t>43</a:t>
            </a:fld>
            <a:endParaRPr lang="en-US">
              <a:solidFill>
                <a:srgbClr val="DBF5F9">
                  <a:shade val="90000"/>
                </a:srgbClr>
              </a:solidFill>
            </a:endParaRPr>
          </a:p>
        </p:txBody>
      </p:sp>
      <p:graphicFrame>
        <p:nvGraphicFramePr>
          <p:cNvPr id="6" name="Diagram 5"/>
          <p:cNvGraphicFramePr/>
          <p:nvPr>
            <p:extLst/>
          </p:nvPr>
        </p:nvGraphicFramePr>
        <p:xfrm>
          <a:off x="304800" y="1600200"/>
          <a:ext cx="533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
          <p:cNvGrpSpPr/>
          <p:nvPr/>
        </p:nvGrpSpPr>
        <p:grpSpPr>
          <a:xfrm>
            <a:off x="4191006" y="1142892"/>
            <a:ext cx="4952994" cy="5866497"/>
            <a:chOff x="4103196" y="518041"/>
            <a:chExt cx="5021608" cy="6453146"/>
          </a:xfrm>
        </p:grpSpPr>
        <p:grpSp>
          <p:nvGrpSpPr>
            <p:cNvPr id="4" name="Group 8"/>
            <p:cNvGrpSpPr>
              <a:grpSpLocks/>
            </p:cNvGrpSpPr>
            <p:nvPr/>
          </p:nvGrpSpPr>
          <p:grpSpPr bwMode="auto">
            <a:xfrm>
              <a:off x="4103196" y="518041"/>
              <a:ext cx="4712592" cy="2766179"/>
              <a:chOff x="6008050" y="604408"/>
              <a:chExt cx="4713999" cy="2598532"/>
            </a:xfrm>
          </p:grpSpPr>
          <p:sp>
            <p:nvSpPr>
              <p:cNvPr id="16" name="Right Brace 15"/>
              <p:cNvSpPr/>
              <p:nvPr/>
            </p:nvSpPr>
            <p:spPr>
              <a:xfrm>
                <a:off x="6008050" y="1234440"/>
                <a:ext cx="309114" cy="1968500"/>
              </a:xfrm>
              <a:prstGeom prst="rightBrace">
                <a:avLst>
                  <a:gd name="adj1" fmla="val 8333"/>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7" name="TextBox 7"/>
              <p:cNvSpPr txBox="1">
                <a:spLocks noChangeArrowheads="1"/>
              </p:cNvSpPr>
              <p:nvPr/>
            </p:nvSpPr>
            <p:spPr bwMode="auto">
              <a:xfrm>
                <a:off x="6317164" y="604408"/>
                <a:ext cx="4404885" cy="20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Identify adolescents with SUD and link them with specialty care</a:t>
                </a:r>
                <a:r>
                  <a:rPr lang="en-US" dirty="0">
                    <a:solidFill>
                      <a:srgbClr val="FFFFFF"/>
                    </a:solidFill>
                    <a:latin typeface="Microsoft Sans Serif" pitchFamily="34" charset="0"/>
                    <a:cs typeface="Microsoft Sans Serif" pitchFamily="34" charset="0"/>
                  </a:rPr>
                  <a:t> </a:t>
                </a:r>
                <a:r>
                  <a:rPr lang="en-US" dirty="0" smtClean="0">
                    <a:solidFill>
                      <a:srgbClr val="FFFFFF"/>
                    </a:solidFill>
                    <a:latin typeface="Microsoft Sans Serif" pitchFamily="34" charset="0"/>
                    <a:cs typeface="Microsoft Sans Serif" pitchFamily="34" charset="0"/>
                  </a:rPr>
                  <a:t>(about 5% of adolescents)</a:t>
                </a: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nvGrpSpPr>
            <p:cNvPr id="5" name="Group 9"/>
            <p:cNvGrpSpPr>
              <a:grpSpLocks/>
            </p:cNvGrpSpPr>
            <p:nvPr/>
          </p:nvGrpSpPr>
          <p:grpSpPr bwMode="auto">
            <a:xfrm>
              <a:off x="5416536" y="3032760"/>
              <a:ext cx="3708268" cy="3938427"/>
              <a:chOff x="5873705" y="1340739"/>
              <a:chExt cx="3708459" cy="3052281"/>
            </a:xfrm>
          </p:grpSpPr>
          <p:sp>
            <p:nvSpPr>
              <p:cNvPr id="14" name="Right Brace 13"/>
              <p:cNvSpPr/>
              <p:nvPr/>
            </p:nvSpPr>
            <p:spPr>
              <a:xfrm>
                <a:off x="5873705" y="1340739"/>
                <a:ext cx="309038" cy="1842516"/>
              </a:xfrm>
              <a:prstGeom prst="rightBrace">
                <a:avLst>
                  <a:gd name="adj1" fmla="val 3961"/>
                  <a:gd name="adj2" fmla="val 50553"/>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FFFFFF"/>
                  </a:solidFill>
                </a:endParaRPr>
              </a:p>
            </p:txBody>
          </p:sp>
          <p:sp>
            <p:nvSpPr>
              <p:cNvPr id="15" name="TextBox 11"/>
              <p:cNvSpPr txBox="1">
                <a:spLocks noChangeArrowheads="1"/>
              </p:cNvSpPr>
              <p:nvPr/>
            </p:nvSpPr>
            <p:spPr bwMode="auto">
              <a:xfrm>
                <a:off x="6260002" y="1795463"/>
                <a:ext cx="3322162" cy="259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dirty="0" smtClean="0">
                    <a:solidFill>
                      <a:srgbClr val="FFFFFF"/>
                    </a:solidFill>
                    <a:latin typeface="Microsoft Sans Serif" pitchFamily="34" charset="0"/>
                    <a:cs typeface="Microsoft Sans Serif" pitchFamily="34" charset="0"/>
                  </a:rPr>
                  <a:t>Educate adolescents who are using substances </a:t>
                </a:r>
                <a:r>
                  <a:rPr lang="en-US" dirty="0">
                    <a:solidFill>
                      <a:srgbClr val="FFFFFF"/>
                    </a:solidFill>
                    <a:latin typeface="Microsoft Sans Serif" pitchFamily="34" charset="0"/>
                    <a:cs typeface="Microsoft Sans Serif" pitchFamily="34" charset="0"/>
                  </a:rPr>
                  <a:t>(</a:t>
                </a:r>
                <a:r>
                  <a:rPr lang="en-US" dirty="0" err="1">
                    <a:solidFill>
                      <a:srgbClr val="FFFFFF"/>
                    </a:solidFill>
                    <a:latin typeface="Microsoft Sans Serif" pitchFamily="34" charset="0"/>
                    <a:cs typeface="Microsoft Sans Serif" pitchFamily="34" charset="0"/>
                  </a:rPr>
                  <a:t>approx</a:t>
                </a:r>
                <a:r>
                  <a:rPr lang="en-US" dirty="0">
                    <a:solidFill>
                      <a:srgbClr val="FFFFFF"/>
                    </a:solidFill>
                    <a:latin typeface="Microsoft Sans Serif" pitchFamily="34" charset="0"/>
                    <a:cs typeface="Microsoft Sans Serif" pitchFamily="34" charset="0"/>
                  </a:rPr>
                  <a:t> 11.5% using alcohol, 9.4% using drugs) motivate behavior </a:t>
                </a:r>
                <a:r>
                  <a:rPr lang="en-US" dirty="0" smtClean="0">
                    <a:solidFill>
                      <a:srgbClr val="FFFFFF"/>
                    </a:solidFill>
                    <a:latin typeface="Microsoft Sans Serif" pitchFamily="34" charset="0"/>
                    <a:cs typeface="Microsoft Sans Serif" pitchFamily="34" charset="0"/>
                  </a:rPr>
                  <a:t>change)</a:t>
                </a:r>
                <a:endParaRPr lang="en-US" dirty="0">
                  <a:solidFill>
                    <a:srgbClr val="FFFFFF"/>
                  </a:solidFill>
                  <a:latin typeface="Microsoft Sans Serif" pitchFamily="34" charset="0"/>
                  <a:cs typeface="Microsoft Sans Serif" pitchFamily="34" charset="0"/>
                </a:endParaRPr>
              </a:p>
              <a:p>
                <a:pPr algn="ctr" eaLnBrk="1" hangingPunct="1"/>
                <a:endParaRPr lang="en-US" dirty="0" smtClean="0">
                  <a:solidFill>
                    <a:srgbClr val="FFFFFF"/>
                  </a:solidFill>
                  <a:latin typeface="Microsoft Sans Serif" pitchFamily="34" charset="0"/>
                  <a:cs typeface="Microsoft Sans Serif" pitchFamily="34" charset="0"/>
                </a:endParaRPr>
              </a:p>
            </p:txBody>
          </p:sp>
        </p:grpSp>
      </p:grpSp>
      <p:sp>
        <p:nvSpPr>
          <p:cNvPr id="18" name="TextBox 17"/>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FFF00"/>
                </a:solidFill>
                <a:latin typeface="Microsoft Sans Serif" pitchFamily="34" charset="0"/>
                <a:cs typeface="Microsoft Sans Serif" pitchFamily="34" charset="0"/>
              </a:rPr>
              <a:t>What SBIRT Can Accomplish</a:t>
            </a:r>
          </a:p>
        </p:txBody>
      </p:sp>
    </p:spTree>
    <p:extLst>
      <p:ext uri="{BB962C8B-B14F-4D97-AF65-F5344CB8AC3E}">
        <p14:creationId xmlns:p14="http://schemas.microsoft.com/office/powerpoint/2010/main" val="2788606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solidFill>
                  <a:srgbClr val="FFFF00"/>
                </a:solidFill>
                <a:latin typeface="Microsoft Sans Serif" pitchFamily="34" charset="0"/>
                <a:cs typeface="Microsoft Sans Serif" pitchFamily="34" charset="0"/>
              </a:rPr>
              <a:t>Take Away Points</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295400"/>
            <a:ext cx="9144000" cy="5410200"/>
          </a:xfrm>
        </p:spPr>
        <p:txBody>
          <a:bodyPr>
            <a:normAutofit fontScale="62500" lnSpcReduction="20000"/>
          </a:bodyPr>
          <a:lstStyle/>
          <a:p>
            <a:pPr marL="514350" indent="-514350">
              <a:buAutoNum type="arabicPeriod"/>
            </a:pPr>
            <a:r>
              <a:rPr lang="en-US" dirty="0" smtClean="0">
                <a:latin typeface="Microsoft Sans Serif" pitchFamily="34" charset="0"/>
                <a:cs typeface="Microsoft Sans Serif" pitchFamily="34" charset="0"/>
              </a:rPr>
              <a:t>Adolescents are vulnerable to impacts of psychoactive substances </a:t>
            </a:r>
          </a:p>
          <a:p>
            <a:pPr marL="514350" indent="-514350">
              <a:buAutoNum type="arabicPeriod"/>
            </a:pPr>
            <a:endParaRPr lang="en-US" dirty="0" smtClean="0">
              <a:latin typeface="Microsoft Sans Serif" pitchFamily="34" charset="0"/>
              <a:cs typeface="Microsoft Sans Serif" pitchFamily="34" charset="0"/>
            </a:endParaRPr>
          </a:p>
          <a:p>
            <a:pPr marL="514350" indent="-514350">
              <a:buAutoNum type="arabicPeriod"/>
            </a:pPr>
            <a:r>
              <a:rPr lang="en-US" dirty="0">
                <a:latin typeface="Microsoft Sans Serif" pitchFamily="34" charset="0"/>
                <a:cs typeface="Microsoft Sans Serif" pitchFamily="34" charset="0"/>
              </a:rPr>
              <a:t>Prevention and early intervention for SUD is about </a:t>
            </a:r>
            <a:r>
              <a:rPr lang="en-US" u="sng" dirty="0">
                <a:latin typeface="Microsoft Sans Serif" pitchFamily="34" charset="0"/>
                <a:cs typeface="Microsoft Sans Serif" pitchFamily="34" charset="0"/>
              </a:rPr>
              <a:t>more than just substance use</a:t>
            </a:r>
          </a:p>
          <a:p>
            <a:pPr lvl="1">
              <a:defRPr/>
            </a:pPr>
            <a:r>
              <a:rPr lang="en-US" dirty="0">
                <a:latin typeface="Microsoft Sans Serif" pitchFamily="34" charset="0"/>
                <a:cs typeface="Microsoft Sans Serif" pitchFamily="34" charset="0"/>
              </a:rPr>
              <a:t>Reducing risky behaviors and consequences</a:t>
            </a:r>
          </a:p>
          <a:p>
            <a:pPr lvl="1">
              <a:defRPr/>
            </a:pPr>
            <a:r>
              <a:rPr lang="en-US" dirty="0">
                <a:latin typeface="Microsoft Sans Serif" pitchFamily="34" charset="0"/>
                <a:cs typeface="Microsoft Sans Serif" pitchFamily="34" charset="0"/>
              </a:rPr>
              <a:t>Reducing mental health and physical problems associated with substance </a:t>
            </a:r>
            <a:r>
              <a:rPr lang="en-US" dirty="0" smtClean="0">
                <a:latin typeface="Microsoft Sans Serif" pitchFamily="34" charset="0"/>
                <a:cs typeface="Microsoft Sans Serif" pitchFamily="34" charset="0"/>
              </a:rPr>
              <a:t>use</a:t>
            </a:r>
          </a:p>
          <a:p>
            <a:pPr marL="514350" indent="-514350">
              <a:buAutoNum type="arabicPeriod"/>
            </a:pPr>
            <a:endParaRPr lang="en-US" dirty="0">
              <a:latin typeface="Microsoft Sans Serif" pitchFamily="34" charset="0"/>
              <a:cs typeface="Microsoft Sans Serif" pitchFamily="34" charset="0"/>
            </a:endParaRPr>
          </a:p>
          <a:p>
            <a:pPr marL="514350" indent="-514350">
              <a:buAutoNum type="arabicPeriod"/>
            </a:pPr>
            <a:r>
              <a:rPr lang="en-US" dirty="0" smtClean="0">
                <a:latin typeface="Microsoft Sans Serif" pitchFamily="34" charset="0"/>
                <a:cs typeface="Microsoft Sans Serif" pitchFamily="34" charset="0"/>
              </a:rPr>
              <a:t>Decreasing substance use in adolescence can decrease prevalence of SUD in entire US population</a:t>
            </a:r>
          </a:p>
          <a:p>
            <a:pPr marL="514350" indent="-514350">
              <a:buAutoNum type="arabicPeriod"/>
            </a:pPr>
            <a:endParaRPr lang="en-US" dirty="0" smtClean="0">
              <a:latin typeface="Microsoft Sans Serif" pitchFamily="34" charset="0"/>
              <a:cs typeface="Microsoft Sans Serif" pitchFamily="34" charset="0"/>
            </a:endParaRPr>
          </a:p>
          <a:p>
            <a:pPr lvl="1">
              <a:defRPr/>
            </a:pPr>
            <a:endParaRPr lang="en-US" dirty="0" smtClean="0">
              <a:latin typeface="Microsoft Sans Serif" pitchFamily="34" charset="0"/>
              <a:cs typeface="Microsoft Sans Serif" pitchFamily="34" charset="0"/>
            </a:endParaRPr>
          </a:p>
          <a:p>
            <a:pPr>
              <a:buNone/>
              <a:defRPr/>
            </a:pPr>
            <a:r>
              <a:rPr lang="en-US" dirty="0" smtClean="0">
                <a:latin typeface="Microsoft Sans Serif" pitchFamily="34" charset="0"/>
                <a:cs typeface="Microsoft Sans Serif" pitchFamily="34" charset="0"/>
              </a:rPr>
              <a:t>4. Juvenile justice providers are in prime position to deliver prevention and early intervention services to high risk youth, and help address the public health crisis of substance use</a:t>
            </a:r>
          </a:p>
          <a:p>
            <a:pPr>
              <a:buNone/>
              <a:defRPr/>
            </a:pPr>
            <a:endParaRPr lang="en-US" u="sng" dirty="0">
              <a:latin typeface="Microsoft Sans Serif" pitchFamily="34" charset="0"/>
              <a:cs typeface="Microsoft Sans Serif" pitchFamily="34" charset="0"/>
            </a:endParaRPr>
          </a:p>
          <a:p>
            <a:pPr>
              <a:buNone/>
              <a:defRPr/>
            </a:pPr>
            <a:r>
              <a:rPr lang="en-US" dirty="0">
                <a:latin typeface="Microsoft Sans Serif" pitchFamily="34" charset="0"/>
                <a:cs typeface="Microsoft Sans Serif" pitchFamily="34" charset="0"/>
              </a:rPr>
              <a:t>5. The SBIRT model can be used to identify adolescents who are using substances in a risky manner and facilitate positive change. </a:t>
            </a:r>
          </a:p>
          <a:p>
            <a:pPr>
              <a:buNone/>
              <a:defRPr/>
            </a:pPr>
            <a:endParaRPr lang="en-US" u="sng"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44</a:t>
            </a:fld>
            <a:endParaRPr lang="en-US"/>
          </a:p>
        </p:txBody>
      </p:sp>
    </p:spTree>
    <p:extLst>
      <p:ext uri="{BB962C8B-B14F-4D97-AF65-F5344CB8AC3E}">
        <p14:creationId xmlns:p14="http://schemas.microsoft.com/office/powerpoint/2010/main" val="1187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2" name="Picture 2" descr="\\isap-fs01\training\PHOTOS\People\handsraised.JPG"/>
          <p:cNvPicPr>
            <a:picLocks noChangeAspect="1" noChangeArrowheads="1"/>
          </p:cNvPicPr>
          <p:nvPr/>
        </p:nvPicPr>
        <p:blipFill>
          <a:blip r:embed="rId2" cstate="print"/>
          <a:srcRect/>
          <a:stretch>
            <a:fillRect/>
          </a:stretch>
        </p:blipFill>
        <p:spPr bwMode="auto">
          <a:xfrm>
            <a:off x="609600" y="1981200"/>
            <a:ext cx="8001920" cy="3047999"/>
          </a:xfrm>
          <a:prstGeom prst="rect">
            <a:avLst/>
          </a:prstGeom>
          <a:noFill/>
        </p:spPr>
      </p:pic>
      <p:sp>
        <p:nvSpPr>
          <p:cNvPr id="5" name="TextBox 4"/>
          <p:cNvSpPr txBox="1"/>
          <p:nvPr/>
        </p:nvSpPr>
        <p:spPr>
          <a:xfrm>
            <a:off x="0" y="609600"/>
            <a:ext cx="9144000" cy="769441"/>
          </a:xfrm>
          <a:prstGeom prst="rect">
            <a:avLst/>
          </a:prstGeom>
          <a:noFill/>
        </p:spPr>
        <p:txBody>
          <a:bodyPr wrap="square" rtlCol="0">
            <a:spAutoFit/>
          </a:bodyPr>
          <a:lstStyle/>
          <a:p>
            <a:pPr algn="ctr"/>
            <a:r>
              <a:rPr lang="en-US" sz="4400" b="1" dirty="0" smtClean="0">
                <a:solidFill>
                  <a:srgbClr val="FFFF00"/>
                </a:solidFill>
                <a:latin typeface="Microsoft Sans Serif" pitchFamily="34" charset="0"/>
                <a:cs typeface="Microsoft Sans Serif" pitchFamily="34" charset="0"/>
              </a:rPr>
              <a:t>Questions? Comments?</a:t>
            </a:r>
            <a:endParaRPr lang="en-US" sz="4400" b="1" dirty="0">
              <a:solidFill>
                <a:srgbClr val="FFFF00"/>
              </a:solidFill>
              <a:latin typeface="Microsoft Sans Serif" pitchFamily="34" charset="0"/>
              <a:cs typeface="Microsoft Sans Serif" pitchFamily="34" charset="0"/>
            </a:endParaRPr>
          </a:p>
        </p:txBody>
      </p:sp>
      <p:sp>
        <p:nvSpPr>
          <p:cNvPr id="4" name="Slide Number Placeholder 3"/>
          <p:cNvSpPr>
            <a:spLocks noGrp="1"/>
          </p:cNvSpPr>
          <p:nvPr>
            <p:ph type="sldNum" sz="quarter" idx="12"/>
          </p:nvPr>
        </p:nvSpPr>
        <p:spPr/>
        <p:txBody>
          <a:bodyPr/>
          <a:lstStyle/>
          <a:p>
            <a:fld id="{7BB5887B-BB3E-4BA5-8A1E-2508AB54A26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381000"/>
          </a:xfrm>
        </p:spPr>
        <p:txBody>
          <a:bodyPr>
            <a:noAutofit/>
          </a:bodyPr>
          <a:lstStyle/>
          <a:p>
            <a:r>
              <a:rPr lang="en-US" sz="3200" b="1" dirty="0" smtClean="0">
                <a:solidFill>
                  <a:srgbClr val="FFFF00"/>
                </a:solidFill>
                <a:latin typeface="Microsoft Sans Serif" pitchFamily="34" charset="0"/>
                <a:cs typeface="Microsoft Sans Serif" pitchFamily="34" charset="0"/>
              </a:rPr>
              <a:t>WORKS CITED</a:t>
            </a:r>
            <a:endParaRPr lang="en-US" sz="32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152400" y="356419"/>
            <a:ext cx="9296400" cy="5638800"/>
          </a:xfrm>
        </p:spPr>
        <p:txBody>
          <a:bodyPr>
            <a:normAutofit fontScale="25000" lnSpcReduction="20000"/>
          </a:bodyPr>
          <a:lstStyle/>
          <a:p>
            <a:r>
              <a:rPr lang="en-US" sz="4800" dirty="0">
                <a:latin typeface="Microsoft Sans Serif" pitchFamily="34" charset="0"/>
                <a:cs typeface="Microsoft Sans Serif" pitchFamily="34" charset="0"/>
              </a:rPr>
              <a:t>Benner, G. J., Stage, S. A., Nelson, J. R., </a:t>
            </a:r>
            <a:r>
              <a:rPr lang="en-US" sz="4800" dirty="0" err="1">
                <a:latin typeface="Microsoft Sans Serif" pitchFamily="34" charset="0"/>
                <a:cs typeface="Microsoft Sans Serif" pitchFamily="34" charset="0"/>
              </a:rPr>
              <a:t>Laederich</a:t>
            </a:r>
            <a:r>
              <a:rPr lang="en-US" sz="4800" dirty="0">
                <a:latin typeface="Microsoft Sans Serif" pitchFamily="34" charset="0"/>
                <a:cs typeface="Microsoft Sans Serif" pitchFamily="34" charset="0"/>
              </a:rPr>
              <a:t>, M., &amp; Ralston, N. C. (2010). Predicting the cumulative recidivism of juvenile detainees. </a:t>
            </a:r>
            <a:r>
              <a:rPr lang="en-US" sz="4800" i="1" dirty="0">
                <a:latin typeface="Microsoft Sans Serif" pitchFamily="34" charset="0"/>
                <a:cs typeface="Microsoft Sans Serif" pitchFamily="34" charset="0"/>
              </a:rPr>
              <a:t>The Journal of Behavior Analysis of Offender and Victim Treatment and Prevention</a:t>
            </a:r>
            <a:r>
              <a:rPr lang="en-US" sz="4800" dirty="0">
                <a:latin typeface="Microsoft Sans Serif" pitchFamily="34" charset="0"/>
                <a:cs typeface="Microsoft Sans Serif" pitchFamily="34" charset="0"/>
              </a:rPr>
              <a:t>, </a:t>
            </a:r>
            <a:r>
              <a:rPr lang="en-US" sz="4800" i="1" dirty="0">
                <a:latin typeface="Microsoft Sans Serif" pitchFamily="34" charset="0"/>
                <a:cs typeface="Microsoft Sans Serif" pitchFamily="34" charset="0"/>
              </a:rPr>
              <a:t>2</a:t>
            </a:r>
            <a:r>
              <a:rPr lang="en-US" sz="4800" dirty="0">
                <a:latin typeface="Microsoft Sans Serif" pitchFamily="34" charset="0"/>
                <a:cs typeface="Microsoft Sans Serif" pitchFamily="34" charset="0"/>
              </a:rPr>
              <a:t>(1), </a:t>
            </a:r>
            <a:r>
              <a:rPr lang="en-US" sz="4800" dirty="0" smtClean="0">
                <a:latin typeface="Microsoft Sans Serif" pitchFamily="34" charset="0"/>
                <a:cs typeface="Microsoft Sans Serif" pitchFamily="34" charset="0"/>
              </a:rPr>
              <a:t>51-62</a:t>
            </a:r>
            <a:endPar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Boles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M.,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Miotto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 (2003). Substance abuse and violence: A review of the literature.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Aggression and violent behavior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155-174.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Boone MR, Cook SH, Wilson P. (2013). Substance use and sexual risk behavior in HIV-positive men who have sex with men: an episode-level analysis.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AIDS Behavior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17L1883-1887</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Bureau of Justice Statistics (ND). Drugs and Crime Facts. http://www.bjs.gov/content/dcf/duc.cfm#to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Center for Behavioral Health Statistics and Quality (2015).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Behavioral Health Trends in the United States: Results from the 2014 National Survey on Drug Use and Health.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(HHS Publication No. SMA 15-4927, NSSDUH Series H-50</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4800" dirty="0" err="1">
                <a:latin typeface="Microsoft Sans Serif" pitchFamily="34" charset="0"/>
                <a:cs typeface="Microsoft Sans Serif" pitchFamily="34" charset="0"/>
              </a:rPr>
              <a:t>Chassin</a:t>
            </a:r>
            <a:r>
              <a:rPr lang="en-US" sz="4800" dirty="0">
                <a:latin typeface="Microsoft Sans Serif" pitchFamily="34" charset="0"/>
                <a:cs typeface="Microsoft Sans Serif" pitchFamily="34" charset="0"/>
              </a:rPr>
              <a:t>, L. (2008). Juvenile justice and substance use. </a:t>
            </a:r>
            <a:r>
              <a:rPr lang="en-US" sz="4800" i="1" dirty="0">
                <a:latin typeface="Microsoft Sans Serif" pitchFamily="34" charset="0"/>
                <a:cs typeface="Microsoft Sans Serif" pitchFamily="34" charset="0"/>
              </a:rPr>
              <a:t>The Future of Children</a:t>
            </a:r>
            <a:r>
              <a:rPr lang="en-US" sz="4800" dirty="0">
                <a:latin typeface="Microsoft Sans Serif" pitchFamily="34" charset="0"/>
                <a:cs typeface="Microsoft Sans Serif" pitchFamily="34" charset="0"/>
              </a:rPr>
              <a:t>, </a:t>
            </a:r>
            <a:r>
              <a:rPr lang="en-US" sz="4800" i="1" dirty="0">
                <a:latin typeface="Microsoft Sans Serif" pitchFamily="34" charset="0"/>
                <a:cs typeface="Microsoft Sans Serif" pitchFamily="34" charset="0"/>
              </a:rPr>
              <a:t>18</a:t>
            </a:r>
            <a:r>
              <a:rPr lang="en-US" sz="4800" dirty="0">
                <a:latin typeface="Microsoft Sans Serif" pitchFamily="34" charset="0"/>
                <a:cs typeface="Microsoft Sans Serif" pitchFamily="34" charset="0"/>
              </a:rPr>
              <a:t>(2), 165-183</a:t>
            </a:r>
            <a:r>
              <a:rPr lang="en-US" sz="4800" dirty="0" smtClean="0">
                <a:latin typeface="Microsoft Sans Serif" pitchFamily="34" charset="0"/>
                <a:cs typeface="Microsoft Sans Serif" pitchFamily="34" charset="0"/>
              </a:rPr>
              <a:t>.</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Cherpitel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CJ. (2007) . Alcohol and injuries: a review of international emergency room studies since 1995.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Review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26:208-214.</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Bassareo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V. (2007) Reward system and addiction: what dopamine does and does not do.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Current Opinions in Pharmacology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7(1):69-76.</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DiChiara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Imperato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Mulas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 (1987). Preferential stimulation of dopamine release in the mesolimbic system: a common feature of drugs of abuse. In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Sanlder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Feurstein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Scatton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eds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Neurotransmitter </a:t>
            </a:r>
            <a:r>
              <a:rPr lang="en-US" sz="4800" i="1" dirty="0" err="1">
                <a:latin typeface="Microsoft Sans Serif" panose="020B0604020202020204" pitchFamily="34" charset="0"/>
                <a:ea typeface="Microsoft Sans Serif" panose="020B0604020202020204" pitchFamily="34" charset="0"/>
                <a:cs typeface="Microsoft Sans Serif" panose="020B0604020202020204" pitchFamily="34" charset="0"/>
              </a:rPr>
              <a:t>interactiosn</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 in the basal ganglia.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New York: Raven Press, p. 171-182.</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D’Onofrio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 et al. (2008). Brief intervention for hazardous and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harrmful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drinkers in the emergency department.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Annals of Emergency medicine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51(6): 742-750.</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Fiellin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(2008). Treatment of adolescent opioid dependence: no quick fix.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JAMA</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300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(17), 2057-2059.</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Fiorino</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DF, Phillips AG. (1999). Facilitation of sexual behavior and enhanced dopamine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effluc</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in the nucleus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accumbens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of male rats after D-amphetamine-induced behavioral sensitization.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Neuroscience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19(1): 456-463.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Flynn, P. M., &amp; Brown, B. S. (2008). Co-occurring disorders in substance abuse treatment: Issues and prospects.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 treatment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34</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36-47.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Gogtay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et. al. (2004). Dynamic mapping of human cortical development during childhood through early adulthood.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Proceedings of the National Academy of Sciences, 101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8174-8179.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(1997). Age at onset of alcohol use and its association with DSM-IV alcohol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103-110.</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Grant, B. F., &amp; Dawson, D. A. (1998). Age of onset of drug use and its association with DSM-IV drug abuse and dependence: results from the National Longitudinal Alcohol Epidemiologic Survey.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Journal of substance abuse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10</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163-173.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Hiller-</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Sturmhofel</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Swartzwelder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 S. (2004). Alcohol's effects on the adolescent brain: what can be learned from animal models.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Research and Health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28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213.</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Martins, S. S.,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Gorelick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A. (2011). Conditional substance abuse and dependence by diagnosis of mood or anxiety disorder or schizophrenia in the US population.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119</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28-36.</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McCoy, C. B.,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Metsch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L. R.,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Chitwood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D., &amp; Miles, C. (2001). Drug use and barriers to use of health care services.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use &amp; misuse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36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(6-7), 789-804</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McDonald AJ, Wang N, Camargo CA. (2004). US emergency department visits for alcohol-related diseases and injuries between 1992 and 2000.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 .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164:531-537.</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1"/>
            <a:ext cx="8229600" cy="457200"/>
          </a:xfrm>
        </p:spPr>
        <p:txBody>
          <a:bodyPr>
            <a:noAutofit/>
          </a:bodyPr>
          <a:lstStyle/>
          <a:p>
            <a:r>
              <a:rPr lang="en-US" sz="2400" b="1" dirty="0" smtClean="0">
                <a:solidFill>
                  <a:srgbClr val="FFFF00"/>
                </a:solidFill>
                <a:latin typeface="Microsoft Sans Serif" pitchFamily="34" charset="0"/>
                <a:cs typeface="Microsoft Sans Serif" pitchFamily="34" charset="0"/>
              </a:rPr>
              <a:t>WORKS CITED</a:t>
            </a:r>
            <a:endParaRPr lang="en-US" sz="2400"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152400" y="304800"/>
            <a:ext cx="9296400" cy="5546725"/>
          </a:xfrm>
        </p:spPr>
        <p:txBody>
          <a:bodyPr>
            <a:normAutofit fontScale="25000" lnSpcReduction="20000"/>
          </a:bodyPr>
          <a:lstStyle/>
          <a:p>
            <a:pPr lvl="0"/>
            <a:r>
              <a:rPr lang="en-US" sz="4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Mertens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Lu, Y. W.,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Parthasarathy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Moore, C.,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Weisner</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C. M. (2003). Medical and psychiatric conditions of alcohol and drug treatment patients in an HMO: comparison with matched controls.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Internal Medicine</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(20), 2511-2517.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Naimi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T. S., Lipscomb, L. E., Brewer, R. D., &amp; Gilbert, B. C. (2003). Binge drinking in the preconception period and the risk of unintended pregnancy: implications for women and their children.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Pediatrics</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111</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(Supplement 1), 1136-1141.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Alcohol Abuse and Alcoholism (2004). Alcohol’s Damaging Effects on the Brain.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Alcohol Alert 63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http://pubs.niaaa.nih.gov/publications/aa63/aa63.htm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NIDA. (2007).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Drugs Brains, and Behavior:  The Science of Addiction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(NIH Pub No. 07-5605).  Downloaded from </a:t>
            </a:r>
            <a:r>
              <a:rPr lang="en-US" sz="4800" u="sng" dirty="0">
                <a:latin typeface="Microsoft Sans Serif" panose="020B0604020202020204" pitchFamily="34" charset="0"/>
                <a:ea typeface="Microsoft Sans Serif" panose="020B0604020202020204" pitchFamily="34" charset="0"/>
                <a:cs typeface="Microsoft Sans Serif" panose="020B0604020202020204" pitchFamily="34" charset="0"/>
              </a:rPr>
              <a:t>http://www.drugabuse.gov/ScienceofAddiction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 What are Co-Occurring Disorders? https://teens.drugabuse.gov/blog/post/what-are-co-occurring-disorders. Accessed July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(2012b) Medical Consequences of Drug Abuse https://www.drugabuse.gov/related-topics/medical-consequences-drug-abuse. Accessed January 22,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Institute on Drug Abuse (2016) Brain dopamine release reduced in severe marijuana dependence. https://www.drugabuse.gov/news-events/news-releases/2016/03/brain-dopamine-release-reduced-in-severe-marijuana-dependence accessed January 10, 2017.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National Highway Traffic Safety Administration (ND).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crash risk study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http://www.nhtsa.gov/Driving+Safety/Research+&amp;+Evaluation/Alcohol+and+Drug+Use+By+Drivers Accessed December 10, 2016.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Oregon Department of Human Services, Addiction and Mental Health Division (2008)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Measuring Premature Mortality Among Oregonians.  </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Reif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S., Larson, M., Cheng, D. M.,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Allensworth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-Davies, D.,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Samet</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&amp;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Saitz</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R. (2011). Chronic disease and recent addiction treatment utilization among alcohol and drug dependent adults.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Substance abuse treatment, prevention, and policy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(1), 1.</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Robinson,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Sareen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Cox, B. J., &amp; Bolton, J. M. (2011). Role of self-medication in the development of comorbid anxiety and substance use disorders: a longitudinal investigation.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Archives of General Psychiatry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68</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(8), 800-807.</a:t>
            </a: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Shoblock</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R., Sullivan, E. B., Maisonneuve, I. M., &amp; Glick, S. D. (2003). Neurochemical and behavioral differences between d-methamphetamine and d-amphetamine in rats.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Psychopharmacology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165</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(4), 359-369.</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Smith PH,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Homish</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GO,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Leonaard</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KE, Cornelius JR. (2012). Intimate Partner Violence and Substance Use Disorders: Findings from the National Epidemiological Survey on Alcohol  and Related Conditions. Psychology of Addictive Behaviors 26(2): 236-245.</a:t>
            </a:r>
          </a:p>
          <a:p>
            <a:r>
              <a:rPr lang="en-US" sz="4800" dirty="0" err="1">
                <a:latin typeface="Microsoft Sans Serif" pitchFamily="34" charset="0"/>
                <a:cs typeface="Microsoft Sans Serif" pitchFamily="34" charset="0"/>
              </a:rPr>
              <a:t>Stoolmiller</a:t>
            </a:r>
            <a:r>
              <a:rPr lang="en-US" sz="4800" dirty="0">
                <a:latin typeface="Microsoft Sans Serif" pitchFamily="34" charset="0"/>
                <a:cs typeface="Microsoft Sans Serif" pitchFamily="34" charset="0"/>
              </a:rPr>
              <a:t>, M., &amp; </a:t>
            </a:r>
            <a:r>
              <a:rPr lang="en-US" sz="4800" dirty="0" err="1">
                <a:latin typeface="Microsoft Sans Serif" pitchFamily="34" charset="0"/>
                <a:cs typeface="Microsoft Sans Serif" pitchFamily="34" charset="0"/>
              </a:rPr>
              <a:t>Blechman</a:t>
            </a:r>
            <a:r>
              <a:rPr lang="en-US" sz="4800" dirty="0">
                <a:latin typeface="Microsoft Sans Serif" pitchFamily="34" charset="0"/>
                <a:cs typeface="Microsoft Sans Serif" pitchFamily="34" charset="0"/>
              </a:rPr>
              <a:t>, E. A. (2005). Substance use is a robust predictor of adolescent recidivism. </a:t>
            </a:r>
            <a:r>
              <a:rPr lang="en-US" sz="4800" i="1" dirty="0">
                <a:latin typeface="Microsoft Sans Serif" pitchFamily="34" charset="0"/>
                <a:cs typeface="Microsoft Sans Serif" pitchFamily="34" charset="0"/>
              </a:rPr>
              <a:t>Criminal justice and behavior</a:t>
            </a:r>
            <a:r>
              <a:rPr lang="en-US" sz="4800" dirty="0">
                <a:latin typeface="Microsoft Sans Serif" pitchFamily="34" charset="0"/>
                <a:cs typeface="Microsoft Sans Serif" pitchFamily="34" charset="0"/>
              </a:rPr>
              <a:t>, </a:t>
            </a:r>
            <a:r>
              <a:rPr lang="en-US" sz="4800" i="1" dirty="0">
                <a:latin typeface="Microsoft Sans Serif" pitchFamily="34" charset="0"/>
                <a:cs typeface="Microsoft Sans Serif" pitchFamily="34" charset="0"/>
              </a:rPr>
              <a:t>32</a:t>
            </a:r>
            <a:r>
              <a:rPr lang="en-US" sz="4800" dirty="0">
                <a:latin typeface="Microsoft Sans Serif" pitchFamily="34" charset="0"/>
                <a:cs typeface="Microsoft Sans Serif" pitchFamily="34" charset="0"/>
              </a:rPr>
              <a:t>(3), 302-328</a:t>
            </a:r>
            <a:r>
              <a:rPr lang="en-US" sz="4800" dirty="0" smtClean="0">
                <a:latin typeface="Microsoft Sans Serif" pitchFamily="34" charset="0"/>
                <a:cs typeface="Microsoft Sans Serif" pitchFamily="34" charset="0"/>
              </a:rPr>
              <a:t>.</a:t>
            </a:r>
            <a:endPar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Substance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Abuse and Mental Health Services Administration (2010)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Integrated Treatment for Co-Occurring Disorders Evidence-Based Practices (EBP) </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Available at http://</a:t>
            </a:r>
            <a:r>
              <a:rPr lang="en-US" sz="4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store.samhsa.gov/product/Integrated-Treatment-for-Co-Occurring-Disorders-Evidence-Based-Practices-EBP-KIT/SMA08-4367</a:t>
            </a:r>
          </a:p>
          <a:p>
            <a:r>
              <a:rPr lang="en-US" sz="4800" dirty="0">
                <a:latin typeface="Microsoft Sans Serif" pitchFamily="34" charset="0"/>
                <a:cs typeface="Microsoft Sans Serif" pitchFamily="34" charset="0"/>
              </a:rPr>
              <a:t>Substance Abuse and Mental Health Services Administration (2016). Criminal and Juvenile Justice. http://</a:t>
            </a:r>
            <a:r>
              <a:rPr lang="en-US" sz="4800" dirty="0" smtClean="0">
                <a:latin typeface="Microsoft Sans Serif" pitchFamily="34" charset="0"/>
                <a:cs typeface="Microsoft Sans Serif" pitchFamily="34" charset="0"/>
              </a:rPr>
              <a:t>www.samhsa.gov/criminal-juvenile-justice</a:t>
            </a: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Upadhyay</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J.,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Maleki</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N., Potter, J., Elman, I.,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Rudrauf</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Knudsen, J., ... &amp; Anderson, J. (2010). Alterations in brain structure and functional connectivity in prescription opioid-dependent patients.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Brain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133</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(7), 2098-2114.</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Vitale S, van de </a:t>
            </a:r>
            <a:r>
              <a:rPr lang="en-US" sz="4800" dirty="0" err="1">
                <a:latin typeface="Microsoft Sans Serif" panose="020B0604020202020204" pitchFamily="34" charset="0"/>
                <a:ea typeface="Microsoft Sans Serif" panose="020B0604020202020204" pitchFamily="34" charset="0"/>
                <a:cs typeface="Microsoft Sans Serif" panose="020B0604020202020204" pitchFamily="34" charset="0"/>
              </a:rPr>
              <a:t>Mheen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D. (2006). Illicit drug use and injuries: A review of emergency room studies.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Drug and Alcohol Dependence  82</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1-9. </a:t>
            </a:r>
          </a:p>
          <a:p>
            <a:pPr lvl="0"/>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Weiss, R. D., Mirin, S. M., &amp; Griffin, M. L. (1992). Methodological considerations in the diagnosis of coexisting psychiatric disorders in substance abusers.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British Journal of Addiction</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800" i="1" dirty="0">
                <a:latin typeface="Microsoft Sans Serif" panose="020B0604020202020204" pitchFamily="34" charset="0"/>
                <a:ea typeface="Microsoft Sans Serif" panose="020B0604020202020204" pitchFamily="34" charset="0"/>
                <a:cs typeface="Microsoft Sans Serif" panose="020B0604020202020204" pitchFamily="34" charset="0"/>
              </a:rPr>
              <a:t>87</a:t>
            </a:r>
            <a:r>
              <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rPr>
              <a:t>(2), 179-187.</a:t>
            </a:r>
          </a:p>
          <a:p>
            <a:pPr lvl="0"/>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47</a:t>
            </a:fld>
            <a:endParaRPr lang="en-US"/>
          </a:p>
        </p:txBody>
      </p:sp>
    </p:spTree>
    <p:extLst>
      <p:ext uri="{BB962C8B-B14F-4D97-AF65-F5344CB8AC3E}">
        <p14:creationId xmlns:p14="http://schemas.microsoft.com/office/powerpoint/2010/main" val="152386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1113" y="6550025"/>
            <a:ext cx="47974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1000" dirty="0" err="1" smtClean="0">
                <a:solidFill>
                  <a:srgbClr val="FFFF00"/>
                </a:solidFill>
                <a:latin typeface="Microsoft Sans Serif" pitchFamily="34" charset="0"/>
                <a:cs typeface="Microsoft Sans Serif" pitchFamily="34" charset="0"/>
              </a:rPr>
              <a:t>Shoblock</a:t>
            </a:r>
            <a:r>
              <a:rPr lang="en-US" altLang="en-US" sz="1000" dirty="0" smtClean="0">
                <a:solidFill>
                  <a:srgbClr val="FFFF00"/>
                </a:solidFill>
                <a:latin typeface="Microsoft Sans Serif" pitchFamily="34" charset="0"/>
                <a:cs typeface="Microsoft Sans Serif" pitchFamily="34" charset="0"/>
              </a:rPr>
              <a:t> 2003; Di </a:t>
            </a:r>
            <a:r>
              <a:rPr lang="en-US" altLang="en-US" sz="1000" dirty="0" err="1">
                <a:solidFill>
                  <a:srgbClr val="FFFF00"/>
                </a:solidFill>
                <a:latin typeface="Microsoft Sans Serif" pitchFamily="34" charset="0"/>
                <a:cs typeface="Microsoft Sans Serif" pitchFamily="34" charset="0"/>
              </a:rPr>
              <a:t>Chiara</a:t>
            </a:r>
            <a:r>
              <a:rPr lang="en-US" altLang="en-US" sz="1000" dirty="0">
                <a:solidFill>
                  <a:srgbClr val="FFFF00"/>
                </a:solidFill>
                <a:latin typeface="Microsoft Sans Serif" pitchFamily="34" charset="0"/>
                <a:cs typeface="Microsoft Sans Serif" pitchFamily="34" charset="0"/>
              </a:rPr>
              <a:t> </a:t>
            </a:r>
            <a:r>
              <a:rPr lang="en-US" altLang="en-US" sz="1000" dirty="0" smtClean="0">
                <a:solidFill>
                  <a:srgbClr val="FFFF00"/>
                </a:solidFill>
                <a:latin typeface="Microsoft Sans Serif" pitchFamily="34" charset="0"/>
                <a:cs typeface="Microsoft Sans Serif" pitchFamily="34" charset="0"/>
              </a:rPr>
              <a:t>1987</a:t>
            </a:r>
            <a:endParaRPr lang="en-US" altLang="en-US" sz="1000" dirty="0">
              <a:solidFill>
                <a:srgbClr val="FFFF00"/>
              </a:solidFill>
              <a:latin typeface="Microsoft Sans Serif" pitchFamily="34" charset="0"/>
              <a:cs typeface="Microsoft Sans Serif" pitchFamily="34" charset="0"/>
            </a:endParaRPr>
          </a:p>
        </p:txBody>
      </p:sp>
      <p:sp>
        <p:nvSpPr>
          <p:cNvPr id="773123" name="Rectangle 3"/>
          <p:cNvSpPr>
            <a:spLocks noChangeArrowheads="1"/>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p>
            <a:pPr algn="ctr">
              <a:defRPr/>
            </a:pP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Effects of </a:t>
            </a:r>
            <a:r>
              <a:rPr lang="en-US" sz="3200" b="1" dirty="0" smtClean="0">
                <a:solidFill>
                  <a:srgbClr val="FFFF00"/>
                </a:solidFill>
                <a:effectLst>
                  <a:outerShdw blurRad="38100" dist="38100" dir="2700000" algn="tl">
                    <a:srgbClr val="000000"/>
                  </a:outerShdw>
                </a:effectLst>
                <a:latin typeface="Microsoft Sans Serif" pitchFamily="34" charset="0"/>
                <a:cs typeface="Microsoft Sans Serif" pitchFamily="34" charset="0"/>
              </a:rPr>
              <a:t>Substances on </a:t>
            </a:r>
            <a:r>
              <a:rPr lang="en-US" sz="3200" b="1" dirty="0">
                <a:solidFill>
                  <a:srgbClr val="FFFF00"/>
                </a:solidFill>
                <a:effectLst>
                  <a:outerShdw blurRad="38100" dist="38100" dir="2700000" algn="tl">
                    <a:srgbClr val="000000"/>
                  </a:outerShdw>
                </a:effectLst>
                <a:latin typeface="Microsoft Sans Serif" pitchFamily="34" charset="0"/>
                <a:cs typeface="Microsoft Sans Serif" pitchFamily="34" charset="0"/>
              </a:rPr>
              <a:t>Dopamine Release</a:t>
            </a:r>
          </a:p>
        </p:txBody>
      </p:sp>
      <p:grpSp>
        <p:nvGrpSpPr>
          <p:cNvPr id="7" name="Group 4"/>
          <p:cNvGrpSpPr>
            <a:grpSpLocks/>
          </p:cNvGrpSpPr>
          <p:nvPr/>
        </p:nvGrpSpPr>
        <p:grpSpPr bwMode="auto">
          <a:xfrm>
            <a:off x="4573588" y="865188"/>
            <a:ext cx="4314825" cy="2832100"/>
            <a:chOff x="2881" y="538"/>
            <a:chExt cx="2718" cy="1784"/>
          </a:xfrm>
        </p:grpSpPr>
        <p:grpSp>
          <p:nvGrpSpPr>
            <p:cNvPr id="8" name="Group 5"/>
            <p:cNvGrpSpPr>
              <a:grpSpLocks/>
            </p:cNvGrpSpPr>
            <p:nvPr/>
          </p:nvGrpSpPr>
          <p:grpSpPr bwMode="auto">
            <a:xfrm>
              <a:off x="2881" y="538"/>
              <a:ext cx="2718" cy="1784"/>
              <a:chOff x="3264" y="488"/>
              <a:chExt cx="2928" cy="1872"/>
            </a:xfrm>
          </p:grpSpPr>
          <p:grpSp>
            <p:nvGrpSpPr>
              <p:cNvPr id="9" name="Group 6"/>
              <p:cNvGrpSpPr>
                <a:grpSpLocks/>
              </p:cNvGrpSpPr>
              <p:nvPr/>
            </p:nvGrpSpPr>
            <p:grpSpPr bwMode="auto">
              <a:xfrm>
                <a:off x="3264" y="488"/>
                <a:ext cx="2928" cy="1872"/>
                <a:chOff x="3264" y="488"/>
                <a:chExt cx="2928" cy="1872"/>
              </a:xfrm>
            </p:grpSpPr>
            <p:sp>
              <p:nvSpPr>
                <p:cNvPr id="27921" name="Rectangle 7"/>
                <p:cNvSpPr>
                  <a:spLocks noChangeArrowheads="1"/>
                </p:cNvSpPr>
                <p:nvPr/>
              </p:nvSpPr>
              <p:spPr bwMode="auto">
                <a:xfrm>
                  <a:off x="3264" y="488"/>
                  <a:ext cx="2928" cy="1872"/>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22" name="Line 8"/>
                <p:cNvSpPr>
                  <a:spLocks noChangeShapeType="1"/>
                </p:cNvSpPr>
                <p:nvPr/>
              </p:nvSpPr>
              <p:spPr bwMode="auto">
                <a:xfrm>
                  <a:off x="3760" y="768"/>
                  <a:ext cx="1" cy="1302"/>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3" name="Line 9"/>
                <p:cNvSpPr>
                  <a:spLocks noChangeShapeType="1"/>
                </p:cNvSpPr>
                <p:nvPr/>
              </p:nvSpPr>
              <p:spPr bwMode="auto">
                <a:xfrm>
                  <a:off x="3733" y="1419"/>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4" name="Line 10"/>
                <p:cNvSpPr>
                  <a:spLocks noChangeShapeType="1"/>
                </p:cNvSpPr>
                <p:nvPr/>
              </p:nvSpPr>
              <p:spPr bwMode="auto">
                <a:xfrm>
                  <a:off x="3733" y="1095"/>
                  <a:ext cx="27"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5" name="Line 11"/>
                <p:cNvSpPr>
                  <a:spLocks noChangeShapeType="1"/>
                </p:cNvSpPr>
                <p:nvPr/>
              </p:nvSpPr>
              <p:spPr bwMode="auto">
                <a:xfrm>
                  <a:off x="3733" y="768"/>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26" name="Rectangle 12"/>
                <p:cNvSpPr>
                  <a:spLocks noChangeArrowheads="1"/>
                </p:cNvSpPr>
                <p:nvPr/>
              </p:nvSpPr>
              <p:spPr bwMode="auto">
                <a:xfrm>
                  <a:off x="3644" y="2031"/>
                  <a:ext cx="57"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927" name="Rectangle 13"/>
                <p:cNvSpPr>
                  <a:spLocks noChangeArrowheads="1"/>
                </p:cNvSpPr>
                <p:nvPr/>
              </p:nvSpPr>
              <p:spPr bwMode="auto">
                <a:xfrm>
                  <a:off x="3545" y="1707"/>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928" name="Rectangle 14"/>
                <p:cNvSpPr>
                  <a:spLocks noChangeArrowheads="1"/>
                </p:cNvSpPr>
                <p:nvPr/>
              </p:nvSpPr>
              <p:spPr bwMode="auto">
                <a:xfrm>
                  <a:off x="3545" y="138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929" name="Rectangle 15"/>
                <p:cNvSpPr>
                  <a:spLocks noChangeArrowheads="1"/>
                </p:cNvSpPr>
                <p:nvPr/>
              </p:nvSpPr>
              <p:spPr bwMode="auto">
                <a:xfrm>
                  <a:off x="3545" y="1056"/>
                  <a:ext cx="171"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300</a:t>
                  </a:r>
                  <a:endParaRPr lang="en-US" altLang="en-US" sz="1200">
                    <a:latin typeface="Times New Roman" pitchFamily="18" charset="0"/>
                  </a:endParaRPr>
                </a:p>
              </p:txBody>
            </p:sp>
            <p:sp>
              <p:nvSpPr>
                <p:cNvPr id="27930" name="Rectangle 16"/>
                <p:cNvSpPr>
                  <a:spLocks noChangeArrowheads="1"/>
                </p:cNvSpPr>
                <p:nvPr/>
              </p:nvSpPr>
              <p:spPr bwMode="auto">
                <a:xfrm>
                  <a:off x="3545" y="730"/>
                  <a:ext cx="171"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400</a:t>
                  </a:r>
                  <a:endParaRPr lang="en-US" altLang="en-US" sz="1200">
                    <a:latin typeface="Times New Roman" pitchFamily="18" charset="0"/>
                  </a:endParaRPr>
                </a:p>
              </p:txBody>
            </p:sp>
            <p:sp>
              <p:nvSpPr>
                <p:cNvPr id="27931" name="Line 17"/>
                <p:cNvSpPr>
                  <a:spLocks noChangeShapeType="1"/>
                </p:cNvSpPr>
                <p:nvPr/>
              </p:nvSpPr>
              <p:spPr bwMode="auto">
                <a:xfrm>
                  <a:off x="3739" y="2070"/>
                  <a:ext cx="28"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2" name="Rectangle 18"/>
                <p:cNvSpPr>
                  <a:spLocks noChangeArrowheads="1"/>
                </p:cNvSpPr>
                <p:nvPr/>
              </p:nvSpPr>
              <p:spPr bwMode="auto">
                <a:xfrm>
                  <a:off x="4454" y="2211"/>
                  <a:ext cx="942"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Cocaine</a:t>
                  </a:r>
                  <a:endParaRPr lang="en-US" altLang="en-US" sz="1200">
                    <a:latin typeface="Times New Roman" pitchFamily="18" charset="0"/>
                  </a:endParaRPr>
                </a:p>
              </p:txBody>
            </p:sp>
            <p:sp>
              <p:nvSpPr>
                <p:cNvPr id="27933" name="Rectangle 19"/>
                <p:cNvSpPr>
                  <a:spLocks noChangeArrowheads="1"/>
                </p:cNvSpPr>
                <p:nvPr/>
              </p:nvSpPr>
              <p:spPr bwMode="auto">
                <a:xfrm rot="-5400000">
                  <a:off x="2989" y="1228"/>
                  <a:ext cx="916" cy="1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934" name="Line 20"/>
                <p:cNvSpPr>
                  <a:spLocks noChangeShapeType="1"/>
                </p:cNvSpPr>
                <p:nvPr/>
              </p:nvSpPr>
              <p:spPr bwMode="auto">
                <a:xfrm>
                  <a:off x="3849" y="1745"/>
                  <a:ext cx="27"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5" name="Line 21"/>
                <p:cNvSpPr>
                  <a:spLocks noChangeShapeType="1"/>
                </p:cNvSpPr>
                <p:nvPr/>
              </p:nvSpPr>
              <p:spPr bwMode="auto">
                <a:xfrm flipV="1">
                  <a:off x="3876" y="1362"/>
                  <a:ext cx="130" cy="38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38" name="Oval 24"/>
                <p:cNvSpPr>
                  <a:spLocks noChangeArrowheads="1"/>
                </p:cNvSpPr>
                <p:nvPr/>
              </p:nvSpPr>
              <p:spPr bwMode="auto">
                <a:xfrm>
                  <a:off x="3845" y="172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41" name="Line 27"/>
                <p:cNvSpPr>
                  <a:spLocks noChangeShapeType="1"/>
                </p:cNvSpPr>
                <p:nvPr/>
              </p:nvSpPr>
              <p:spPr bwMode="auto">
                <a:xfrm flipV="1">
                  <a:off x="4006" y="1242"/>
                  <a:ext cx="125" cy="12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2" name="Line 28"/>
                <p:cNvSpPr>
                  <a:spLocks noChangeShapeType="1"/>
                </p:cNvSpPr>
                <p:nvPr/>
              </p:nvSpPr>
              <p:spPr bwMode="auto">
                <a:xfrm flipV="1">
                  <a:off x="4131" y="1144"/>
                  <a:ext cx="131" cy="9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3" name="Line 29"/>
                <p:cNvSpPr>
                  <a:spLocks noChangeShapeType="1"/>
                </p:cNvSpPr>
                <p:nvPr/>
              </p:nvSpPr>
              <p:spPr bwMode="auto">
                <a:xfrm flipV="1">
                  <a:off x="4262" y="997"/>
                  <a:ext cx="130" cy="1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4" name="Line 30"/>
                <p:cNvSpPr>
                  <a:spLocks noChangeShapeType="1"/>
                </p:cNvSpPr>
                <p:nvPr/>
              </p:nvSpPr>
              <p:spPr bwMode="auto">
                <a:xfrm>
                  <a:off x="4392" y="997"/>
                  <a:ext cx="125"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5" name="Line 31"/>
                <p:cNvSpPr>
                  <a:spLocks noChangeShapeType="1"/>
                </p:cNvSpPr>
                <p:nvPr/>
              </p:nvSpPr>
              <p:spPr bwMode="auto">
                <a:xfrm>
                  <a:off x="4517" y="1029"/>
                  <a:ext cx="130" cy="5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6" name="Line 32"/>
                <p:cNvSpPr>
                  <a:spLocks noChangeShapeType="1"/>
                </p:cNvSpPr>
                <p:nvPr/>
              </p:nvSpPr>
              <p:spPr bwMode="auto">
                <a:xfrm>
                  <a:off x="4647" y="1080"/>
                  <a:ext cx="130" cy="7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7" name="Line 33"/>
                <p:cNvSpPr>
                  <a:spLocks noChangeShapeType="1"/>
                </p:cNvSpPr>
                <p:nvPr/>
              </p:nvSpPr>
              <p:spPr bwMode="auto">
                <a:xfrm>
                  <a:off x="4777" y="1159"/>
                  <a:ext cx="125" cy="65"/>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8" name="Line 34"/>
                <p:cNvSpPr>
                  <a:spLocks noChangeShapeType="1"/>
                </p:cNvSpPr>
                <p:nvPr/>
              </p:nvSpPr>
              <p:spPr bwMode="auto">
                <a:xfrm>
                  <a:off x="4902" y="1224"/>
                  <a:ext cx="130" cy="246"/>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49" name="Line 35"/>
                <p:cNvSpPr>
                  <a:spLocks noChangeShapeType="1"/>
                </p:cNvSpPr>
                <p:nvPr/>
              </p:nvSpPr>
              <p:spPr bwMode="auto">
                <a:xfrm>
                  <a:off x="5032" y="1470"/>
                  <a:ext cx="131"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0" name="Line 36"/>
                <p:cNvSpPr>
                  <a:spLocks noChangeShapeType="1"/>
                </p:cNvSpPr>
                <p:nvPr/>
              </p:nvSpPr>
              <p:spPr bwMode="auto">
                <a:xfrm>
                  <a:off x="5163" y="1492"/>
                  <a:ext cx="125" cy="4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1" name="Line 37"/>
                <p:cNvSpPr>
                  <a:spLocks noChangeShapeType="1"/>
                </p:cNvSpPr>
                <p:nvPr/>
              </p:nvSpPr>
              <p:spPr bwMode="auto">
                <a:xfrm>
                  <a:off x="5288" y="1535"/>
                  <a:ext cx="130" cy="3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2" name="Line 38"/>
                <p:cNvSpPr>
                  <a:spLocks noChangeShapeType="1"/>
                </p:cNvSpPr>
                <p:nvPr/>
              </p:nvSpPr>
              <p:spPr bwMode="auto">
                <a:xfrm>
                  <a:off x="5418" y="1568"/>
                  <a:ext cx="130"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3" name="Line 39"/>
                <p:cNvSpPr>
                  <a:spLocks noChangeShapeType="1"/>
                </p:cNvSpPr>
                <p:nvPr/>
              </p:nvSpPr>
              <p:spPr bwMode="auto">
                <a:xfrm>
                  <a:off x="5548" y="1615"/>
                  <a:ext cx="126" cy="3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54" name="Line 40"/>
                <p:cNvSpPr>
                  <a:spLocks noChangeShapeType="1"/>
                </p:cNvSpPr>
                <p:nvPr/>
              </p:nvSpPr>
              <p:spPr bwMode="auto">
                <a:xfrm>
                  <a:off x="5674" y="1647"/>
                  <a:ext cx="130" cy="8"/>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983" name="Oval 69"/>
                <p:cNvSpPr>
                  <a:spLocks noChangeArrowheads="1"/>
                </p:cNvSpPr>
                <p:nvPr/>
              </p:nvSpPr>
              <p:spPr bwMode="auto">
                <a:xfrm>
                  <a:off x="3974" y="133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4" name="Oval 70"/>
                <p:cNvSpPr>
                  <a:spLocks noChangeArrowheads="1"/>
                </p:cNvSpPr>
                <p:nvPr/>
              </p:nvSpPr>
              <p:spPr bwMode="auto">
                <a:xfrm>
                  <a:off x="4100" y="121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5" name="Oval 71"/>
                <p:cNvSpPr>
                  <a:spLocks noChangeArrowheads="1"/>
                </p:cNvSpPr>
                <p:nvPr/>
              </p:nvSpPr>
              <p:spPr bwMode="auto">
                <a:xfrm>
                  <a:off x="4230" y="111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6" name="Oval 72"/>
                <p:cNvSpPr>
                  <a:spLocks noChangeArrowheads="1"/>
                </p:cNvSpPr>
                <p:nvPr/>
              </p:nvSpPr>
              <p:spPr bwMode="auto">
                <a:xfrm>
                  <a:off x="4360" y="97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7" name="Oval 73"/>
                <p:cNvSpPr>
                  <a:spLocks noChangeArrowheads="1"/>
                </p:cNvSpPr>
                <p:nvPr/>
              </p:nvSpPr>
              <p:spPr bwMode="auto">
                <a:xfrm>
                  <a:off x="4486" y="100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8" name="Oval 74"/>
                <p:cNvSpPr>
                  <a:spLocks noChangeArrowheads="1"/>
                </p:cNvSpPr>
                <p:nvPr/>
              </p:nvSpPr>
              <p:spPr bwMode="auto">
                <a:xfrm>
                  <a:off x="4616" y="105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89" name="Oval 75"/>
                <p:cNvSpPr>
                  <a:spLocks noChangeArrowheads="1"/>
                </p:cNvSpPr>
                <p:nvPr/>
              </p:nvSpPr>
              <p:spPr bwMode="auto">
                <a:xfrm>
                  <a:off x="4746" y="113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0" name="Oval 76"/>
                <p:cNvSpPr>
                  <a:spLocks noChangeArrowheads="1"/>
                </p:cNvSpPr>
                <p:nvPr/>
              </p:nvSpPr>
              <p:spPr bwMode="auto">
                <a:xfrm>
                  <a:off x="4871" y="119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1" name="Oval 77"/>
                <p:cNvSpPr>
                  <a:spLocks noChangeArrowheads="1"/>
                </p:cNvSpPr>
                <p:nvPr/>
              </p:nvSpPr>
              <p:spPr bwMode="auto">
                <a:xfrm>
                  <a:off x="5001" y="144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2" name="Oval 78"/>
                <p:cNvSpPr>
                  <a:spLocks noChangeArrowheads="1"/>
                </p:cNvSpPr>
                <p:nvPr/>
              </p:nvSpPr>
              <p:spPr bwMode="auto">
                <a:xfrm>
                  <a:off x="5131" y="146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3" name="Oval 79"/>
                <p:cNvSpPr>
                  <a:spLocks noChangeArrowheads="1"/>
                </p:cNvSpPr>
                <p:nvPr/>
              </p:nvSpPr>
              <p:spPr bwMode="auto">
                <a:xfrm>
                  <a:off x="5257" y="151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4" name="Oval 80"/>
                <p:cNvSpPr>
                  <a:spLocks noChangeArrowheads="1"/>
                </p:cNvSpPr>
                <p:nvPr/>
              </p:nvSpPr>
              <p:spPr bwMode="auto">
                <a:xfrm>
                  <a:off x="5387" y="154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5" name="Oval 81"/>
                <p:cNvSpPr>
                  <a:spLocks noChangeArrowheads="1"/>
                </p:cNvSpPr>
                <p:nvPr/>
              </p:nvSpPr>
              <p:spPr bwMode="auto">
                <a:xfrm>
                  <a:off x="5517" y="158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6" name="Oval 82"/>
                <p:cNvSpPr>
                  <a:spLocks noChangeArrowheads="1"/>
                </p:cNvSpPr>
                <p:nvPr/>
              </p:nvSpPr>
              <p:spPr bwMode="auto">
                <a:xfrm>
                  <a:off x="5643" y="162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97" name="Oval 83"/>
                <p:cNvSpPr>
                  <a:spLocks noChangeArrowheads="1"/>
                </p:cNvSpPr>
                <p:nvPr/>
              </p:nvSpPr>
              <p:spPr bwMode="auto">
                <a:xfrm>
                  <a:off x="5773" y="162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28" name="Line 114"/>
                <p:cNvSpPr>
                  <a:spLocks noChangeShapeType="1"/>
                </p:cNvSpPr>
                <p:nvPr/>
              </p:nvSpPr>
              <p:spPr bwMode="auto">
                <a:xfrm>
                  <a:off x="5232" y="1034"/>
                  <a:ext cx="143"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29" name="Oval 115"/>
                <p:cNvSpPr>
                  <a:spLocks noChangeArrowheads="1"/>
                </p:cNvSpPr>
                <p:nvPr/>
              </p:nvSpPr>
              <p:spPr bwMode="auto">
                <a:xfrm>
                  <a:off x="5276" y="101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0" name="Rectangle 116"/>
                <p:cNvSpPr>
                  <a:spLocks noChangeArrowheads="1"/>
                </p:cNvSpPr>
                <p:nvPr/>
              </p:nvSpPr>
              <p:spPr bwMode="auto">
                <a:xfrm>
                  <a:off x="5397" y="994"/>
                  <a:ext cx="149"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DA</a:t>
                  </a:r>
                  <a:endParaRPr lang="en-US" altLang="en-US" sz="1200">
                    <a:latin typeface="Times New Roman" pitchFamily="18" charset="0"/>
                  </a:endParaRPr>
                </a:p>
              </p:txBody>
            </p:sp>
            <p:sp>
              <p:nvSpPr>
                <p:cNvPr id="28031" name="Line 117"/>
                <p:cNvSpPr>
                  <a:spLocks noChangeShapeType="1"/>
                </p:cNvSpPr>
                <p:nvPr/>
              </p:nvSpPr>
              <p:spPr bwMode="auto">
                <a:xfrm>
                  <a:off x="5232" y="1131"/>
                  <a:ext cx="143" cy="1"/>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2" name="Rectangle 118"/>
                <p:cNvSpPr>
                  <a:spLocks noChangeArrowheads="1"/>
                </p:cNvSpPr>
                <p:nvPr/>
              </p:nvSpPr>
              <p:spPr bwMode="auto">
                <a:xfrm>
                  <a:off x="5276" y="111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8033" name="Rectangle 119"/>
                <p:cNvSpPr>
                  <a:spLocks noChangeArrowheads="1"/>
                </p:cNvSpPr>
                <p:nvPr/>
              </p:nvSpPr>
              <p:spPr bwMode="auto">
                <a:xfrm>
                  <a:off x="5399" y="1090"/>
                  <a:ext cx="373"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DOPAC</a:t>
                  </a:r>
                  <a:endParaRPr lang="en-US" altLang="en-US" sz="1200">
                    <a:latin typeface="Times New Roman" pitchFamily="18" charset="0"/>
                  </a:endParaRPr>
                </a:p>
              </p:txBody>
            </p:sp>
            <p:sp>
              <p:nvSpPr>
                <p:cNvPr id="28034" name="Line 120"/>
                <p:cNvSpPr>
                  <a:spLocks noChangeShapeType="1"/>
                </p:cNvSpPr>
                <p:nvPr/>
              </p:nvSpPr>
              <p:spPr bwMode="auto">
                <a:xfrm>
                  <a:off x="5232" y="1229"/>
                  <a:ext cx="143" cy="1"/>
                </a:xfrm>
                <a:prstGeom prst="line">
                  <a:avLst/>
                </a:prstGeom>
                <a:noFill/>
                <a:ln w="28575">
                  <a:solidFill>
                    <a:srgbClr val="00FF00"/>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8035" name="Freeform 121"/>
                <p:cNvSpPr>
                  <a:spLocks/>
                </p:cNvSpPr>
                <p:nvPr/>
              </p:nvSpPr>
              <p:spPr bwMode="auto">
                <a:xfrm>
                  <a:off x="5276" y="1207"/>
                  <a:ext cx="54" cy="44"/>
                </a:xfrm>
                <a:custGeom>
                  <a:avLst/>
                  <a:gdLst>
                    <a:gd name="T0" fmla="*/ 2 w 72"/>
                    <a:gd name="T1" fmla="*/ 0 h 72"/>
                    <a:gd name="T2" fmla="*/ 5 w 72"/>
                    <a:gd name="T3" fmla="*/ 1 h 72"/>
                    <a:gd name="T4" fmla="*/ 0 w 72"/>
                    <a:gd name="T5" fmla="*/ 1 h 72"/>
                    <a:gd name="T6" fmla="*/ 2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endParaRPr lang="en-US"/>
                </a:p>
              </p:txBody>
            </p:sp>
            <p:sp>
              <p:nvSpPr>
                <p:cNvPr id="28036" name="Rectangle 122"/>
                <p:cNvSpPr>
                  <a:spLocks noChangeArrowheads="1"/>
                </p:cNvSpPr>
                <p:nvPr/>
              </p:nvSpPr>
              <p:spPr bwMode="auto">
                <a:xfrm>
                  <a:off x="5399" y="1189"/>
                  <a:ext cx="218" cy="12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HVA</a:t>
                  </a:r>
                  <a:endParaRPr lang="en-US" altLang="en-US" sz="1200">
                    <a:latin typeface="Times New Roman" pitchFamily="18" charset="0"/>
                  </a:endParaRPr>
                </a:p>
              </p:txBody>
            </p:sp>
            <p:sp>
              <p:nvSpPr>
                <p:cNvPr id="28037" name="Rectangle 123"/>
                <p:cNvSpPr>
                  <a:spLocks noChangeArrowheads="1"/>
                </p:cNvSpPr>
                <p:nvPr/>
              </p:nvSpPr>
              <p:spPr bwMode="auto">
                <a:xfrm>
                  <a:off x="3891" y="674"/>
                  <a:ext cx="585" cy="11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8038" name="Line 124"/>
                <p:cNvSpPr>
                  <a:spLocks noChangeShapeType="1"/>
                </p:cNvSpPr>
                <p:nvPr/>
              </p:nvSpPr>
              <p:spPr bwMode="auto">
                <a:xfrm>
                  <a:off x="3728" y="1737"/>
                  <a:ext cx="26"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sp>
            <p:nvSpPr>
              <p:cNvPr id="3" name="Text Box 125"/>
              <p:cNvSpPr txBox="1">
                <a:spLocks noChangeArrowheads="1"/>
              </p:cNvSpPr>
              <p:nvPr/>
            </p:nvSpPr>
            <p:spPr bwMode="auto">
              <a:xfrm>
                <a:off x="4945" y="512"/>
                <a:ext cx="940" cy="2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COCAINE</a:t>
                </a:r>
              </a:p>
            </p:txBody>
          </p:sp>
        </p:grpSp>
        <p:sp>
          <p:nvSpPr>
            <p:cNvPr id="27918" name="Line 126"/>
            <p:cNvSpPr>
              <a:spLocks noChangeShapeType="1"/>
            </p:cNvSpPr>
            <p:nvPr/>
          </p:nvSpPr>
          <p:spPr bwMode="auto">
            <a:xfrm>
              <a:off x="3312" y="142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 name="Group 127"/>
          <p:cNvGrpSpPr>
            <a:grpSpLocks/>
          </p:cNvGrpSpPr>
          <p:nvPr/>
        </p:nvGrpSpPr>
        <p:grpSpPr bwMode="auto">
          <a:xfrm>
            <a:off x="4527989" y="3802241"/>
            <a:ext cx="4360863" cy="2794000"/>
            <a:chOff x="2868" y="2391"/>
            <a:chExt cx="2747" cy="1760"/>
          </a:xfrm>
        </p:grpSpPr>
        <p:grpSp>
          <p:nvGrpSpPr>
            <p:cNvPr id="11" name="Group 128"/>
            <p:cNvGrpSpPr>
              <a:grpSpLocks/>
            </p:cNvGrpSpPr>
            <p:nvPr/>
          </p:nvGrpSpPr>
          <p:grpSpPr bwMode="auto">
            <a:xfrm>
              <a:off x="2868" y="2391"/>
              <a:ext cx="2747" cy="1760"/>
              <a:chOff x="2868" y="2391"/>
              <a:chExt cx="2698" cy="1712"/>
            </a:xfrm>
          </p:grpSpPr>
          <p:sp>
            <p:nvSpPr>
              <p:cNvPr id="27789" name="Rectangle 129"/>
              <p:cNvSpPr>
                <a:spLocks noChangeArrowheads="1"/>
              </p:cNvSpPr>
              <p:nvPr/>
            </p:nvSpPr>
            <p:spPr bwMode="auto">
              <a:xfrm>
                <a:off x="2868" y="2391"/>
                <a:ext cx="2686" cy="1712"/>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90" name="Line 130"/>
              <p:cNvSpPr>
                <a:spLocks noChangeShapeType="1"/>
              </p:cNvSpPr>
              <p:nvPr/>
            </p:nvSpPr>
            <p:spPr bwMode="auto">
              <a:xfrm>
                <a:off x="3356" y="2460"/>
                <a:ext cx="1" cy="124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1" name="Line 131"/>
              <p:cNvSpPr>
                <a:spLocks noChangeShapeType="1"/>
              </p:cNvSpPr>
              <p:nvPr/>
            </p:nvSpPr>
            <p:spPr bwMode="auto">
              <a:xfrm>
                <a:off x="3337" y="3599"/>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2" name="Line 132"/>
              <p:cNvSpPr>
                <a:spLocks noChangeShapeType="1"/>
              </p:cNvSpPr>
              <p:nvPr/>
            </p:nvSpPr>
            <p:spPr bwMode="auto">
              <a:xfrm>
                <a:off x="3337" y="3221"/>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3" name="Line 133"/>
              <p:cNvSpPr>
                <a:spLocks noChangeShapeType="1"/>
              </p:cNvSpPr>
              <p:nvPr/>
            </p:nvSpPr>
            <p:spPr bwMode="auto">
              <a:xfrm>
                <a:off x="3337" y="2839"/>
                <a:ext cx="19"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4" name="Line 134"/>
              <p:cNvSpPr>
                <a:spLocks noChangeShapeType="1"/>
              </p:cNvSpPr>
              <p:nvPr/>
            </p:nvSpPr>
            <p:spPr bwMode="auto">
              <a:xfrm>
                <a:off x="3337" y="2460"/>
                <a:ext cx="1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5" name="Line 135"/>
              <p:cNvSpPr>
                <a:spLocks noChangeShapeType="1"/>
              </p:cNvSpPr>
              <p:nvPr/>
            </p:nvSpPr>
            <p:spPr bwMode="auto">
              <a:xfrm>
                <a:off x="3550" y="3810"/>
                <a:ext cx="1565" cy="1"/>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6" name="Line 136"/>
              <p:cNvSpPr>
                <a:spLocks noChangeShapeType="1"/>
              </p:cNvSpPr>
              <p:nvPr/>
            </p:nvSpPr>
            <p:spPr bwMode="auto">
              <a:xfrm flipV="1">
                <a:off x="3550"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7" name="Line 137"/>
              <p:cNvSpPr>
                <a:spLocks noChangeShapeType="1"/>
              </p:cNvSpPr>
              <p:nvPr/>
            </p:nvSpPr>
            <p:spPr bwMode="auto">
              <a:xfrm flipV="1">
                <a:off x="3679" y="3811"/>
                <a:ext cx="2"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8" name="Line 138"/>
              <p:cNvSpPr>
                <a:spLocks noChangeShapeType="1"/>
              </p:cNvSpPr>
              <p:nvPr/>
            </p:nvSpPr>
            <p:spPr bwMode="auto">
              <a:xfrm flipV="1">
                <a:off x="3810"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99" name="Line 139"/>
              <p:cNvSpPr>
                <a:spLocks noChangeShapeType="1"/>
              </p:cNvSpPr>
              <p:nvPr/>
            </p:nvSpPr>
            <p:spPr bwMode="auto">
              <a:xfrm flipV="1">
                <a:off x="3941"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0" name="Line 140"/>
              <p:cNvSpPr>
                <a:spLocks noChangeShapeType="1"/>
              </p:cNvSpPr>
              <p:nvPr/>
            </p:nvSpPr>
            <p:spPr bwMode="auto">
              <a:xfrm flipV="1">
                <a:off x="407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1" name="Line 141"/>
              <p:cNvSpPr>
                <a:spLocks noChangeShapeType="1"/>
              </p:cNvSpPr>
              <p:nvPr/>
            </p:nvSpPr>
            <p:spPr bwMode="auto">
              <a:xfrm flipV="1">
                <a:off x="4203"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2" name="Line 142"/>
              <p:cNvSpPr>
                <a:spLocks noChangeShapeType="1"/>
              </p:cNvSpPr>
              <p:nvPr/>
            </p:nvSpPr>
            <p:spPr bwMode="auto">
              <a:xfrm flipV="1">
                <a:off x="433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3" name="Line 143"/>
              <p:cNvSpPr>
                <a:spLocks noChangeShapeType="1"/>
              </p:cNvSpPr>
              <p:nvPr/>
            </p:nvSpPr>
            <p:spPr bwMode="auto">
              <a:xfrm flipV="1">
                <a:off x="4461"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4" name="Line 144"/>
              <p:cNvSpPr>
                <a:spLocks noChangeShapeType="1"/>
              </p:cNvSpPr>
              <p:nvPr/>
            </p:nvSpPr>
            <p:spPr bwMode="auto">
              <a:xfrm flipV="1">
                <a:off x="4592"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5" name="Line 145"/>
              <p:cNvSpPr>
                <a:spLocks noChangeShapeType="1"/>
              </p:cNvSpPr>
              <p:nvPr/>
            </p:nvSpPr>
            <p:spPr bwMode="auto">
              <a:xfrm flipV="1">
                <a:off x="4722"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6" name="Line 146"/>
              <p:cNvSpPr>
                <a:spLocks noChangeShapeType="1"/>
              </p:cNvSpPr>
              <p:nvPr/>
            </p:nvSpPr>
            <p:spPr bwMode="auto">
              <a:xfrm flipV="1">
                <a:off x="485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7" name="Line 147"/>
              <p:cNvSpPr>
                <a:spLocks noChangeShapeType="1"/>
              </p:cNvSpPr>
              <p:nvPr/>
            </p:nvSpPr>
            <p:spPr bwMode="auto">
              <a:xfrm flipV="1">
                <a:off x="4983" y="3811"/>
                <a:ext cx="0"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08" name="Line 148"/>
              <p:cNvSpPr>
                <a:spLocks noChangeShapeType="1"/>
              </p:cNvSpPr>
              <p:nvPr/>
            </p:nvSpPr>
            <p:spPr bwMode="auto">
              <a:xfrm flipV="1">
                <a:off x="5114" y="3811"/>
                <a:ext cx="1" cy="1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4" name="Line 164"/>
              <p:cNvSpPr>
                <a:spLocks noChangeShapeType="1"/>
              </p:cNvSpPr>
              <p:nvPr/>
            </p:nvSpPr>
            <p:spPr bwMode="auto">
              <a:xfrm flipV="1">
                <a:off x="3553" y="3104"/>
                <a:ext cx="131" cy="49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5" name="Line 165"/>
              <p:cNvSpPr>
                <a:spLocks noChangeShapeType="1"/>
              </p:cNvSpPr>
              <p:nvPr/>
            </p:nvSpPr>
            <p:spPr bwMode="auto">
              <a:xfrm flipV="1">
                <a:off x="3684" y="2879"/>
                <a:ext cx="130" cy="22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6" name="Line 166"/>
              <p:cNvSpPr>
                <a:spLocks noChangeShapeType="1"/>
              </p:cNvSpPr>
              <p:nvPr/>
            </p:nvSpPr>
            <p:spPr bwMode="auto">
              <a:xfrm>
                <a:off x="3814" y="2879"/>
                <a:ext cx="131" cy="18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7" name="Line 167"/>
              <p:cNvSpPr>
                <a:spLocks noChangeShapeType="1"/>
              </p:cNvSpPr>
              <p:nvPr/>
            </p:nvSpPr>
            <p:spPr bwMode="auto">
              <a:xfrm>
                <a:off x="3945" y="3059"/>
                <a:ext cx="129"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8" name="Line 168"/>
              <p:cNvSpPr>
                <a:spLocks noChangeShapeType="1"/>
              </p:cNvSpPr>
              <p:nvPr/>
            </p:nvSpPr>
            <p:spPr bwMode="auto">
              <a:xfrm>
                <a:off x="4074" y="3150"/>
                <a:ext cx="132" cy="20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29" name="Line 169"/>
              <p:cNvSpPr>
                <a:spLocks noChangeShapeType="1"/>
              </p:cNvSpPr>
              <p:nvPr/>
            </p:nvSpPr>
            <p:spPr bwMode="auto">
              <a:xfrm>
                <a:off x="4206" y="3355"/>
                <a:ext cx="127" cy="7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0" name="Line 170"/>
              <p:cNvSpPr>
                <a:spLocks noChangeShapeType="1"/>
              </p:cNvSpPr>
              <p:nvPr/>
            </p:nvSpPr>
            <p:spPr bwMode="auto">
              <a:xfrm>
                <a:off x="4333" y="3432"/>
                <a:ext cx="130" cy="91"/>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1" name="Line 171"/>
              <p:cNvSpPr>
                <a:spLocks noChangeShapeType="1"/>
              </p:cNvSpPr>
              <p:nvPr/>
            </p:nvSpPr>
            <p:spPr bwMode="auto">
              <a:xfrm>
                <a:off x="4463" y="3523"/>
                <a:ext cx="132" cy="24"/>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2" name="Line 172"/>
              <p:cNvSpPr>
                <a:spLocks noChangeShapeType="1"/>
              </p:cNvSpPr>
              <p:nvPr/>
            </p:nvSpPr>
            <p:spPr bwMode="auto">
              <a:xfrm>
                <a:off x="4595" y="3547"/>
                <a:ext cx="131" cy="37"/>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3" name="Line 173"/>
              <p:cNvSpPr>
                <a:spLocks noChangeShapeType="1"/>
              </p:cNvSpPr>
              <p:nvPr/>
            </p:nvSpPr>
            <p:spPr bwMode="auto">
              <a:xfrm>
                <a:off x="4726" y="3584"/>
                <a:ext cx="130" cy="15"/>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4" name="Line 174"/>
              <p:cNvSpPr>
                <a:spLocks noChangeShapeType="1"/>
              </p:cNvSpPr>
              <p:nvPr/>
            </p:nvSpPr>
            <p:spPr bwMode="auto">
              <a:xfrm flipV="1">
                <a:off x="3553" y="3159"/>
                <a:ext cx="131" cy="440"/>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5" name="Line 175"/>
              <p:cNvSpPr>
                <a:spLocks noChangeShapeType="1"/>
              </p:cNvSpPr>
              <p:nvPr/>
            </p:nvSpPr>
            <p:spPr bwMode="auto">
              <a:xfrm flipV="1">
                <a:off x="3684" y="3083"/>
                <a:ext cx="130" cy="76"/>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6" name="Line 176"/>
              <p:cNvSpPr>
                <a:spLocks noChangeShapeType="1"/>
              </p:cNvSpPr>
              <p:nvPr/>
            </p:nvSpPr>
            <p:spPr bwMode="auto">
              <a:xfrm flipV="1">
                <a:off x="3814" y="2976"/>
                <a:ext cx="131" cy="10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7" name="Line 177"/>
              <p:cNvSpPr>
                <a:spLocks noChangeShapeType="1"/>
              </p:cNvSpPr>
              <p:nvPr/>
            </p:nvSpPr>
            <p:spPr bwMode="auto">
              <a:xfrm>
                <a:off x="3945" y="2976"/>
                <a:ext cx="129" cy="83"/>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8" name="Line 178"/>
              <p:cNvSpPr>
                <a:spLocks noChangeShapeType="1"/>
              </p:cNvSpPr>
              <p:nvPr/>
            </p:nvSpPr>
            <p:spPr bwMode="auto">
              <a:xfrm>
                <a:off x="4074" y="3059"/>
                <a:ext cx="132" cy="8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39" name="Line 179"/>
              <p:cNvSpPr>
                <a:spLocks noChangeShapeType="1"/>
              </p:cNvSpPr>
              <p:nvPr/>
            </p:nvSpPr>
            <p:spPr bwMode="auto">
              <a:xfrm>
                <a:off x="4206" y="3144"/>
                <a:ext cx="127" cy="6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0" name="Line 180"/>
              <p:cNvSpPr>
                <a:spLocks noChangeShapeType="1"/>
              </p:cNvSpPr>
              <p:nvPr/>
            </p:nvSpPr>
            <p:spPr bwMode="auto">
              <a:xfrm>
                <a:off x="4333" y="3211"/>
                <a:ext cx="130" cy="6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1" name="Line 181"/>
              <p:cNvSpPr>
                <a:spLocks noChangeShapeType="1"/>
              </p:cNvSpPr>
              <p:nvPr/>
            </p:nvSpPr>
            <p:spPr bwMode="auto">
              <a:xfrm>
                <a:off x="4463" y="3273"/>
                <a:ext cx="132" cy="6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2" name="Line 182"/>
              <p:cNvSpPr>
                <a:spLocks noChangeShapeType="1"/>
              </p:cNvSpPr>
              <p:nvPr/>
            </p:nvSpPr>
            <p:spPr bwMode="auto">
              <a:xfrm>
                <a:off x="4641" y="3361"/>
                <a:ext cx="85" cy="4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3" name="Line 183"/>
              <p:cNvSpPr>
                <a:spLocks noChangeShapeType="1"/>
              </p:cNvSpPr>
              <p:nvPr/>
            </p:nvSpPr>
            <p:spPr bwMode="auto">
              <a:xfrm>
                <a:off x="4726" y="3410"/>
                <a:ext cx="130" cy="2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4" name="Line 184"/>
              <p:cNvSpPr>
                <a:spLocks noChangeShapeType="1"/>
              </p:cNvSpPr>
              <p:nvPr/>
            </p:nvSpPr>
            <p:spPr bwMode="auto">
              <a:xfrm>
                <a:off x="4856" y="3432"/>
                <a:ext cx="130" cy="15"/>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45" name="Line 185"/>
              <p:cNvSpPr>
                <a:spLocks noChangeShapeType="1"/>
              </p:cNvSpPr>
              <p:nvPr/>
            </p:nvSpPr>
            <p:spPr bwMode="auto">
              <a:xfrm>
                <a:off x="4986" y="3447"/>
                <a:ext cx="131" cy="39"/>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53" name="Rectangle 193"/>
              <p:cNvSpPr>
                <a:spLocks noChangeArrowheads="1"/>
              </p:cNvSpPr>
              <p:nvPr/>
            </p:nvSpPr>
            <p:spPr bwMode="auto">
              <a:xfrm>
                <a:off x="3388" y="3578"/>
                <a:ext cx="46" cy="39"/>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61" name="Freeform 201"/>
              <p:cNvSpPr>
                <a:spLocks/>
              </p:cNvSpPr>
              <p:nvPr/>
            </p:nvSpPr>
            <p:spPr bwMode="auto">
              <a:xfrm>
                <a:off x="3438" y="3578"/>
                <a:ext cx="47"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2" name="Freeform 202"/>
              <p:cNvSpPr>
                <a:spLocks/>
              </p:cNvSpPr>
              <p:nvPr/>
            </p:nvSpPr>
            <p:spPr bwMode="auto">
              <a:xfrm>
                <a:off x="3660" y="3083"/>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3" name="Freeform 203"/>
              <p:cNvSpPr>
                <a:spLocks/>
              </p:cNvSpPr>
              <p:nvPr/>
            </p:nvSpPr>
            <p:spPr bwMode="auto">
              <a:xfrm>
                <a:off x="3790" y="2857"/>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4" name="Freeform 204"/>
              <p:cNvSpPr>
                <a:spLocks/>
              </p:cNvSpPr>
              <p:nvPr/>
            </p:nvSpPr>
            <p:spPr bwMode="auto">
              <a:xfrm>
                <a:off x="3920" y="3037"/>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5" name="Freeform 205"/>
              <p:cNvSpPr>
                <a:spLocks/>
              </p:cNvSpPr>
              <p:nvPr/>
            </p:nvSpPr>
            <p:spPr bwMode="auto">
              <a:xfrm>
                <a:off x="4051" y="3129"/>
                <a:ext cx="47" cy="43"/>
              </a:xfrm>
              <a:custGeom>
                <a:avLst/>
                <a:gdLst>
                  <a:gd name="T0" fmla="*/ 1 w 84"/>
                  <a:gd name="T1" fmla="*/ 0 h 85"/>
                  <a:gd name="T2" fmla="*/ 1 w 84"/>
                  <a:gd name="T3" fmla="*/ 1 h 85"/>
                  <a:gd name="T4" fmla="*/ 0 w 84"/>
                  <a:gd name="T5" fmla="*/ 1 h 85"/>
                  <a:gd name="T6" fmla="*/ 1 w 84"/>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6" name="Freeform 206"/>
              <p:cNvSpPr>
                <a:spLocks/>
              </p:cNvSpPr>
              <p:nvPr/>
            </p:nvSpPr>
            <p:spPr bwMode="auto">
              <a:xfrm>
                <a:off x="4182" y="3334"/>
                <a:ext cx="48"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7" name="Freeform 207"/>
              <p:cNvSpPr>
                <a:spLocks/>
              </p:cNvSpPr>
              <p:nvPr/>
            </p:nvSpPr>
            <p:spPr bwMode="auto">
              <a:xfrm>
                <a:off x="4309" y="3410"/>
                <a:ext cx="49" cy="42"/>
              </a:xfrm>
              <a:custGeom>
                <a:avLst/>
                <a:gdLst>
                  <a:gd name="T0" fmla="*/ 1 w 85"/>
                  <a:gd name="T1" fmla="*/ 0 h 84"/>
                  <a:gd name="T2" fmla="*/ 1 w 85"/>
                  <a:gd name="T3" fmla="*/ 1 h 84"/>
                  <a:gd name="T4" fmla="*/ 0 w 85"/>
                  <a:gd name="T5" fmla="*/ 1 h 84"/>
                  <a:gd name="T6" fmla="*/ 1 w 85"/>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84">
                    <a:moveTo>
                      <a:pt x="43" y="0"/>
                    </a:moveTo>
                    <a:lnTo>
                      <a:pt x="85" y="84"/>
                    </a:lnTo>
                    <a:lnTo>
                      <a:pt x="0" y="84"/>
                    </a:lnTo>
                    <a:lnTo>
                      <a:pt x="43"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8" name="Freeform 208"/>
              <p:cNvSpPr>
                <a:spLocks/>
              </p:cNvSpPr>
              <p:nvPr/>
            </p:nvSpPr>
            <p:spPr bwMode="auto">
              <a:xfrm>
                <a:off x="4440" y="3501"/>
                <a:ext cx="47"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69" name="Freeform 209"/>
              <p:cNvSpPr>
                <a:spLocks/>
              </p:cNvSpPr>
              <p:nvPr/>
            </p:nvSpPr>
            <p:spPr bwMode="auto">
              <a:xfrm>
                <a:off x="4570" y="3525"/>
                <a:ext cx="49" cy="44"/>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0" name="Freeform 210"/>
              <p:cNvSpPr>
                <a:spLocks/>
              </p:cNvSpPr>
              <p:nvPr/>
            </p:nvSpPr>
            <p:spPr bwMode="auto">
              <a:xfrm>
                <a:off x="4701" y="3562"/>
                <a:ext cx="49" cy="43"/>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1" name="Freeform 211"/>
              <p:cNvSpPr>
                <a:spLocks/>
              </p:cNvSpPr>
              <p:nvPr/>
            </p:nvSpPr>
            <p:spPr bwMode="auto">
              <a:xfrm>
                <a:off x="4832" y="3578"/>
                <a:ext cx="48" cy="42"/>
              </a:xfrm>
              <a:custGeom>
                <a:avLst/>
                <a:gdLst>
                  <a:gd name="T0" fmla="*/ 1 w 84"/>
                  <a:gd name="T1" fmla="*/ 0 h 84"/>
                  <a:gd name="T2" fmla="*/ 1 w 84"/>
                  <a:gd name="T3" fmla="*/ 1 h 84"/>
                  <a:gd name="T4" fmla="*/ 0 w 84"/>
                  <a:gd name="T5" fmla="*/ 1 h 84"/>
                  <a:gd name="T6" fmla="*/ 1 w 84"/>
                  <a:gd name="T7" fmla="*/ 0 h 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2" name="Freeform 212"/>
              <p:cNvSpPr>
                <a:spLocks/>
              </p:cNvSpPr>
              <p:nvPr/>
            </p:nvSpPr>
            <p:spPr bwMode="auto">
              <a:xfrm>
                <a:off x="3480" y="3578"/>
                <a:ext cx="49"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3" name="Freeform 213"/>
              <p:cNvSpPr>
                <a:spLocks/>
              </p:cNvSpPr>
              <p:nvPr/>
            </p:nvSpPr>
            <p:spPr bwMode="auto">
              <a:xfrm>
                <a:off x="3660" y="3138"/>
                <a:ext cx="47"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4" name="Freeform 214"/>
              <p:cNvSpPr>
                <a:spLocks/>
              </p:cNvSpPr>
              <p:nvPr/>
            </p:nvSpPr>
            <p:spPr bwMode="auto">
              <a:xfrm>
                <a:off x="3790" y="3061"/>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5" name="Freeform 215"/>
              <p:cNvSpPr>
                <a:spLocks/>
              </p:cNvSpPr>
              <p:nvPr/>
            </p:nvSpPr>
            <p:spPr bwMode="auto">
              <a:xfrm>
                <a:off x="3920" y="2955"/>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6" name="Freeform 216"/>
              <p:cNvSpPr>
                <a:spLocks/>
              </p:cNvSpPr>
              <p:nvPr/>
            </p:nvSpPr>
            <p:spPr bwMode="auto">
              <a:xfrm>
                <a:off x="4051" y="3037"/>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7" name="Freeform 217"/>
              <p:cNvSpPr>
                <a:spLocks/>
              </p:cNvSpPr>
              <p:nvPr/>
            </p:nvSpPr>
            <p:spPr bwMode="auto">
              <a:xfrm>
                <a:off x="4182" y="3123"/>
                <a:ext cx="48" cy="43"/>
              </a:xfrm>
              <a:custGeom>
                <a:avLst/>
                <a:gdLst>
                  <a:gd name="T0" fmla="*/ 1 w 84"/>
                  <a:gd name="T1" fmla="*/ 0 h 85"/>
                  <a:gd name="T2" fmla="*/ 1 w 84"/>
                  <a:gd name="T3" fmla="*/ 1 h 85"/>
                  <a:gd name="T4" fmla="*/ 1 w 84"/>
                  <a:gd name="T5" fmla="*/ 1 h 85"/>
                  <a:gd name="T6" fmla="*/ 0 w 84"/>
                  <a:gd name="T7" fmla="*/ 1 h 85"/>
                  <a:gd name="T8" fmla="*/ 1 w 84"/>
                  <a:gd name="T9" fmla="*/ 0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5">
                    <a:moveTo>
                      <a:pt x="42" y="0"/>
                    </a:moveTo>
                    <a:lnTo>
                      <a:pt x="84" y="42"/>
                    </a:lnTo>
                    <a:lnTo>
                      <a:pt x="42" y="85"/>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8" name="Freeform 218"/>
              <p:cNvSpPr>
                <a:spLocks/>
              </p:cNvSpPr>
              <p:nvPr/>
            </p:nvSpPr>
            <p:spPr bwMode="auto">
              <a:xfrm>
                <a:off x="4309" y="3190"/>
                <a:ext cx="49" cy="44"/>
              </a:xfrm>
              <a:custGeom>
                <a:avLst/>
                <a:gdLst>
                  <a:gd name="T0" fmla="*/ 1 w 85"/>
                  <a:gd name="T1" fmla="*/ 0 h 84"/>
                  <a:gd name="T2" fmla="*/ 1 w 85"/>
                  <a:gd name="T3" fmla="*/ 1 h 84"/>
                  <a:gd name="T4" fmla="*/ 1 w 85"/>
                  <a:gd name="T5" fmla="*/ 1 h 84"/>
                  <a:gd name="T6" fmla="*/ 0 w 85"/>
                  <a:gd name="T7" fmla="*/ 1 h 84"/>
                  <a:gd name="T8" fmla="*/ 1 w 85"/>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4">
                    <a:moveTo>
                      <a:pt x="43" y="0"/>
                    </a:moveTo>
                    <a:lnTo>
                      <a:pt x="85" y="42"/>
                    </a:lnTo>
                    <a:lnTo>
                      <a:pt x="43" y="84"/>
                    </a:lnTo>
                    <a:lnTo>
                      <a:pt x="0" y="42"/>
                    </a:lnTo>
                    <a:lnTo>
                      <a:pt x="43"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79" name="Freeform 219"/>
              <p:cNvSpPr>
                <a:spLocks/>
              </p:cNvSpPr>
              <p:nvPr/>
            </p:nvSpPr>
            <p:spPr bwMode="auto">
              <a:xfrm>
                <a:off x="4440" y="3251"/>
                <a:ext cx="47"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0" name="Freeform 220"/>
              <p:cNvSpPr>
                <a:spLocks/>
              </p:cNvSpPr>
              <p:nvPr/>
            </p:nvSpPr>
            <p:spPr bwMode="auto">
              <a:xfrm>
                <a:off x="4570" y="3312"/>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1" name="Freeform 221"/>
              <p:cNvSpPr>
                <a:spLocks/>
              </p:cNvSpPr>
              <p:nvPr/>
            </p:nvSpPr>
            <p:spPr bwMode="auto">
              <a:xfrm>
                <a:off x="4701" y="3388"/>
                <a:ext cx="49"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2" name="Freeform 222"/>
              <p:cNvSpPr>
                <a:spLocks/>
              </p:cNvSpPr>
              <p:nvPr/>
            </p:nvSpPr>
            <p:spPr bwMode="auto">
              <a:xfrm>
                <a:off x="4832" y="3410"/>
                <a:ext cx="48" cy="42"/>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3" name="Freeform 223"/>
              <p:cNvSpPr>
                <a:spLocks/>
              </p:cNvSpPr>
              <p:nvPr/>
            </p:nvSpPr>
            <p:spPr bwMode="auto">
              <a:xfrm>
                <a:off x="4962" y="3425"/>
                <a:ext cx="49" cy="43"/>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4" name="Freeform 224"/>
              <p:cNvSpPr>
                <a:spLocks/>
              </p:cNvSpPr>
              <p:nvPr/>
            </p:nvSpPr>
            <p:spPr bwMode="auto">
              <a:xfrm>
                <a:off x="5094" y="3464"/>
                <a:ext cx="46" cy="44"/>
              </a:xfrm>
              <a:custGeom>
                <a:avLst/>
                <a:gdLst>
                  <a:gd name="T0" fmla="*/ 1 w 84"/>
                  <a:gd name="T1" fmla="*/ 0 h 84"/>
                  <a:gd name="T2" fmla="*/ 1 w 84"/>
                  <a:gd name="T3" fmla="*/ 1 h 84"/>
                  <a:gd name="T4" fmla="*/ 1 w 84"/>
                  <a:gd name="T5" fmla="*/ 1 h 84"/>
                  <a:gd name="T6" fmla="*/ 0 w 84"/>
                  <a:gd name="T7" fmla="*/ 1 h 84"/>
                  <a:gd name="T8" fmla="*/ 1 w 84"/>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85" name="Rectangle 225"/>
              <p:cNvSpPr>
                <a:spLocks noChangeArrowheads="1"/>
              </p:cNvSpPr>
              <p:nvPr/>
            </p:nvSpPr>
            <p:spPr bwMode="auto">
              <a:xfrm>
                <a:off x="3140" y="3565"/>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100</a:t>
                </a:r>
                <a:endParaRPr lang="en-US" altLang="en-US" sz="1200" b="1">
                  <a:solidFill>
                    <a:schemeClr val="bg1"/>
                  </a:solidFill>
                  <a:latin typeface="Times New Roman" pitchFamily="18" charset="0"/>
                </a:endParaRPr>
              </a:p>
            </p:txBody>
          </p:sp>
          <p:sp>
            <p:nvSpPr>
              <p:cNvPr id="27886" name="Rectangle 226"/>
              <p:cNvSpPr>
                <a:spLocks noChangeArrowheads="1"/>
              </p:cNvSpPr>
              <p:nvPr/>
            </p:nvSpPr>
            <p:spPr bwMode="auto">
              <a:xfrm>
                <a:off x="3140" y="318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150</a:t>
                </a:r>
                <a:endParaRPr lang="en-US" altLang="en-US" sz="1200" b="1">
                  <a:solidFill>
                    <a:schemeClr val="bg1"/>
                  </a:solidFill>
                  <a:latin typeface="Times New Roman" pitchFamily="18" charset="0"/>
                </a:endParaRPr>
              </a:p>
            </p:txBody>
          </p:sp>
          <p:sp>
            <p:nvSpPr>
              <p:cNvPr id="27887" name="Rectangle 227"/>
              <p:cNvSpPr>
                <a:spLocks noChangeArrowheads="1"/>
              </p:cNvSpPr>
              <p:nvPr/>
            </p:nvSpPr>
            <p:spPr bwMode="auto">
              <a:xfrm>
                <a:off x="3140" y="2804"/>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200</a:t>
                </a:r>
                <a:endParaRPr lang="en-US" altLang="en-US" sz="1200" b="1">
                  <a:solidFill>
                    <a:schemeClr val="bg1"/>
                  </a:solidFill>
                  <a:latin typeface="Times New Roman" pitchFamily="18" charset="0"/>
                </a:endParaRPr>
              </a:p>
            </p:txBody>
          </p:sp>
          <p:sp>
            <p:nvSpPr>
              <p:cNvPr id="27888" name="Rectangle 228"/>
              <p:cNvSpPr>
                <a:spLocks noChangeArrowheads="1"/>
              </p:cNvSpPr>
              <p:nvPr/>
            </p:nvSpPr>
            <p:spPr bwMode="auto">
              <a:xfrm>
                <a:off x="3140" y="2426"/>
                <a:ext cx="158"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dirty="0">
                    <a:solidFill>
                      <a:schemeClr val="bg1"/>
                    </a:solidFill>
                    <a:latin typeface="Arial" pitchFamily="34" charset="0"/>
                  </a:rPr>
                  <a:t>250</a:t>
                </a:r>
                <a:endParaRPr lang="en-US" altLang="en-US" sz="1200" b="1" dirty="0">
                  <a:solidFill>
                    <a:schemeClr val="bg1"/>
                  </a:solidFill>
                  <a:latin typeface="Times New Roman" pitchFamily="18" charset="0"/>
                </a:endParaRPr>
              </a:p>
            </p:txBody>
          </p:sp>
          <p:sp>
            <p:nvSpPr>
              <p:cNvPr id="27889" name="Rectangle 229"/>
              <p:cNvSpPr>
                <a:spLocks noChangeArrowheads="1"/>
              </p:cNvSpPr>
              <p:nvPr/>
            </p:nvSpPr>
            <p:spPr bwMode="auto">
              <a:xfrm>
                <a:off x="3522"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890" name="Rectangle 230"/>
              <p:cNvSpPr>
                <a:spLocks noChangeArrowheads="1"/>
              </p:cNvSpPr>
              <p:nvPr/>
            </p:nvSpPr>
            <p:spPr bwMode="auto">
              <a:xfrm>
                <a:off x="3915"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891" name="Rectangle 231"/>
              <p:cNvSpPr>
                <a:spLocks noChangeArrowheads="1"/>
              </p:cNvSpPr>
              <p:nvPr/>
            </p:nvSpPr>
            <p:spPr bwMode="auto">
              <a:xfrm>
                <a:off x="4304" y="3864"/>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2</a:t>
                </a:r>
                <a:endParaRPr lang="en-US" altLang="en-US" sz="1200" b="1">
                  <a:solidFill>
                    <a:schemeClr val="bg1"/>
                  </a:solidFill>
                  <a:latin typeface="Times New Roman" pitchFamily="18" charset="0"/>
                </a:endParaRPr>
              </a:p>
            </p:txBody>
          </p:sp>
          <p:sp>
            <p:nvSpPr>
              <p:cNvPr id="27892" name="Rectangle 232"/>
              <p:cNvSpPr>
                <a:spLocks noChangeArrowheads="1"/>
              </p:cNvSpPr>
              <p:nvPr/>
            </p:nvSpPr>
            <p:spPr bwMode="auto">
              <a:xfrm>
                <a:off x="4693" y="3864"/>
                <a:ext cx="53"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3</a:t>
                </a:r>
                <a:endParaRPr lang="en-US" altLang="en-US" sz="1200" b="1">
                  <a:solidFill>
                    <a:schemeClr val="bg1"/>
                  </a:solidFill>
                  <a:latin typeface="Times New Roman" pitchFamily="18" charset="0"/>
                </a:endParaRPr>
              </a:p>
            </p:txBody>
          </p:sp>
          <p:sp>
            <p:nvSpPr>
              <p:cNvPr id="27893" name="Rectangle 233"/>
              <p:cNvSpPr>
                <a:spLocks noChangeArrowheads="1"/>
              </p:cNvSpPr>
              <p:nvPr/>
            </p:nvSpPr>
            <p:spPr bwMode="auto">
              <a:xfrm>
                <a:off x="5039" y="3864"/>
                <a:ext cx="147"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a:solidFill>
                      <a:schemeClr val="bg1"/>
                    </a:solidFill>
                    <a:latin typeface="Arial" pitchFamily="34" charset="0"/>
                  </a:rPr>
                  <a:t>4hr</a:t>
                </a:r>
                <a:endParaRPr lang="en-US" altLang="en-US" sz="1200" b="1">
                  <a:solidFill>
                    <a:schemeClr val="bg1"/>
                  </a:solidFill>
                  <a:latin typeface="Times New Roman" pitchFamily="18" charset="0"/>
                </a:endParaRPr>
              </a:p>
            </p:txBody>
          </p:sp>
          <p:sp>
            <p:nvSpPr>
              <p:cNvPr id="27894" name="Rectangle 234"/>
              <p:cNvSpPr>
                <a:spLocks noChangeArrowheads="1"/>
              </p:cNvSpPr>
              <p:nvPr/>
            </p:nvSpPr>
            <p:spPr bwMode="auto">
              <a:xfrm>
                <a:off x="3933" y="3959"/>
                <a:ext cx="84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Ethanol</a:t>
                </a:r>
                <a:endParaRPr lang="en-US" altLang="en-US" sz="1200" b="1" dirty="0">
                  <a:latin typeface="Times New Roman" pitchFamily="18" charset="0"/>
                </a:endParaRPr>
              </a:p>
            </p:txBody>
          </p:sp>
          <p:sp>
            <p:nvSpPr>
              <p:cNvPr id="27895" name="Rectangle 235"/>
              <p:cNvSpPr>
                <a:spLocks noChangeArrowheads="1"/>
              </p:cNvSpPr>
              <p:nvPr/>
            </p:nvSpPr>
            <p:spPr bwMode="auto">
              <a:xfrm rot="16200000">
                <a:off x="2599" y="3153"/>
                <a:ext cx="85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of Basal Release</a:t>
                </a:r>
                <a:endParaRPr lang="en-US" altLang="en-US" sz="1200" b="1">
                  <a:solidFill>
                    <a:schemeClr val="bg1"/>
                  </a:solidFill>
                  <a:latin typeface="Times New Roman" pitchFamily="18" charset="0"/>
                </a:endParaRPr>
              </a:p>
            </p:txBody>
          </p:sp>
          <p:sp>
            <p:nvSpPr>
              <p:cNvPr id="27896" name="Line 236"/>
              <p:cNvSpPr>
                <a:spLocks noChangeShapeType="1"/>
              </p:cNvSpPr>
              <p:nvPr/>
            </p:nvSpPr>
            <p:spPr bwMode="auto">
              <a:xfrm>
                <a:off x="4784" y="2947"/>
                <a:ext cx="111" cy="0"/>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897" name="Oval 237"/>
              <p:cNvSpPr>
                <a:spLocks noChangeArrowheads="1"/>
              </p:cNvSpPr>
              <p:nvPr/>
            </p:nvSpPr>
            <p:spPr bwMode="auto">
              <a:xfrm>
                <a:off x="4818" y="2928"/>
                <a:ext cx="39" cy="33"/>
              </a:xfrm>
              <a:prstGeom prst="ellipse">
                <a:avLst/>
              </a:prstGeom>
              <a:solidFill>
                <a:srgbClr val="FF9966"/>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898" name="Rectangle 238"/>
              <p:cNvSpPr>
                <a:spLocks noChangeArrowheads="1"/>
              </p:cNvSpPr>
              <p:nvPr/>
            </p:nvSpPr>
            <p:spPr bwMode="auto">
              <a:xfrm>
                <a:off x="4922" y="2890"/>
                <a:ext cx="18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0.25</a:t>
                </a:r>
                <a:endParaRPr lang="en-US" altLang="en-US" sz="1200" b="1">
                  <a:latin typeface="Times New Roman" pitchFamily="18" charset="0"/>
                </a:endParaRPr>
              </a:p>
            </p:txBody>
          </p:sp>
          <p:sp>
            <p:nvSpPr>
              <p:cNvPr id="27899" name="Line 239"/>
              <p:cNvSpPr>
                <a:spLocks noChangeShapeType="1"/>
              </p:cNvSpPr>
              <p:nvPr/>
            </p:nvSpPr>
            <p:spPr bwMode="auto">
              <a:xfrm>
                <a:off x="4784" y="3029"/>
                <a:ext cx="111" cy="1"/>
              </a:xfrm>
              <a:prstGeom prst="line">
                <a:avLst/>
              </a:prstGeom>
              <a:noFill/>
              <a:ln w="28575">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0" name="Rectangle 240"/>
              <p:cNvSpPr>
                <a:spLocks noChangeArrowheads="1"/>
              </p:cNvSpPr>
              <p:nvPr/>
            </p:nvSpPr>
            <p:spPr bwMode="auto">
              <a:xfrm>
                <a:off x="4818" y="3011"/>
                <a:ext cx="39" cy="33"/>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901" name="Rectangle 241"/>
              <p:cNvSpPr>
                <a:spLocks noChangeArrowheads="1"/>
              </p:cNvSpPr>
              <p:nvPr/>
            </p:nvSpPr>
            <p:spPr bwMode="auto">
              <a:xfrm>
                <a:off x="4922" y="2994"/>
                <a:ext cx="130"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latin typeface="Arial" pitchFamily="34" charset="0"/>
                  </a:rPr>
                  <a:t>0.5</a:t>
                </a:r>
                <a:endParaRPr lang="en-US" altLang="en-US" sz="1200" b="1">
                  <a:latin typeface="Times New Roman" pitchFamily="18" charset="0"/>
                </a:endParaRPr>
              </a:p>
            </p:txBody>
          </p:sp>
          <p:sp>
            <p:nvSpPr>
              <p:cNvPr id="27902" name="Line 242"/>
              <p:cNvSpPr>
                <a:spLocks noChangeShapeType="1"/>
              </p:cNvSpPr>
              <p:nvPr/>
            </p:nvSpPr>
            <p:spPr bwMode="auto">
              <a:xfrm>
                <a:off x="4784" y="3112"/>
                <a:ext cx="111"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3" name="Freeform 243"/>
              <p:cNvSpPr>
                <a:spLocks/>
              </p:cNvSpPr>
              <p:nvPr/>
            </p:nvSpPr>
            <p:spPr bwMode="auto">
              <a:xfrm>
                <a:off x="4818" y="3094"/>
                <a:ext cx="42" cy="37"/>
              </a:xfrm>
              <a:custGeom>
                <a:avLst/>
                <a:gdLst>
                  <a:gd name="T0" fmla="*/ 1 w 72"/>
                  <a:gd name="T1" fmla="*/ 0 h 72"/>
                  <a:gd name="T2" fmla="*/ 1 w 72"/>
                  <a:gd name="T3" fmla="*/ 1 h 72"/>
                  <a:gd name="T4" fmla="*/ 0 w 72"/>
                  <a:gd name="T5" fmla="*/ 1 h 72"/>
                  <a:gd name="T6" fmla="*/ 1 w 7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4" name="Rectangle 244"/>
              <p:cNvSpPr>
                <a:spLocks noChangeArrowheads="1"/>
              </p:cNvSpPr>
              <p:nvPr/>
            </p:nvSpPr>
            <p:spPr bwMode="auto">
              <a:xfrm>
                <a:off x="4922" y="3077"/>
                <a:ext cx="53"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1</a:t>
                </a:r>
                <a:endParaRPr lang="en-US" altLang="en-US" sz="1200" b="1">
                  <a:solidFill>
                    <a:schemeClr val="bg1"/>
                  </a:solidFill>
                  <a:latin typeface="Times New Roman" pitchFamily="18" charset="0"/>
                </a:endParaRPr>
              </a:p>
            </p:txBody>
          </p:sp>
          <p:sp>
            <p:nvSpPr>
              <p:cNvPr id="27905" name="Line 245"/>
              <p:cNvSpPr>
                <a:spLocks noChangeShapeType="1"/>
              </p:cNvSpPr>
              <p:nvPr/>
            </p:nvSpPr>
            <p:spPr bwMode="auto">
              <a:xfrm>
                <a:off x="4784" y="3194"/>
                <a:ext cx="111" cy="1"/>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6" name="Freeform 246"/>
              <p:cNvSpPr>
                <a:spLocks/>
              </p:cNvSpPr>
              <p:nvPr/>
            </p:nvSpPr>
            <p:spPr bwMode="auto">
              <a:xfrm>
                <a:off x="4818" y="3175"/>
                <a:ext cx="42" cy="37"/>
              </a:xfrm>
              <a:custGeom>
                <a:avLst/>
                <a:gdLst>
                  <a:gd name="T0" fmla="*/ 1 w 72"/>
                  <a:gd name="T1" fmla="*/ 0 h 72"/>
                  <a:gd name="T2" fmla="*/ 1 w 72"/>
                  <a:gd name="T3" fmla="*/ 1 h 72"/>
                  <a:gd name="T4" fmla="*/ 1 w 72"/>
                  <a:gd name="T5" fmla="*/ 1 h 72"/>
                  <a:gd name="T6" fmla="*/ 0 w 72"/>
                  <a:gd name="T7" fmla="*/ 1 h 72"/>
                  <a:gd name="T8" fmla="*/ 1 w 72"/>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07" name="Rectangle 247"/>
              <p:cNvSpPr>
                <a:spLocks noChangeArrowheads="1"/>
              </p:cNvSpPr>
              <p:nvPr/>
            </p:nvSpPr>
            <p:spPr bwMode="auto">
              <a:xfrm>
                <a:off x="4922" y="3160"/>
                <a:ext cx="132"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2.5</a:t>
                </a:r>
                <a:endParaRPr lang="en-US" altLang="en-US" sz="1200" b="1">
                  <a:solidFill>
                    <a:schemeClr val="bg1"/>
                  </a:solidFill>
                  <a:latin typeface="Times New Roman" pitchFamily="18" charset="0"/>
                </a:endParaRPr>
              </a:p>
            </p:txBody>
          </p:sp>
          <p:sp>
            <p:nvSpPr>
              <p:cNvPr id="27908" name="Rectangle 248"/>
              <p:cNvSpPr>
                <a:spLocks noChangeArrowheads="1"/>
              </p:cNvSpPr>
              <p:nvPr/>
            </p:nvSpPr>
            <p:spPr bwMode="auto">
              <a:xfrm>
                <a:off x="3438" y="2506"/>
                <a:ext cx="539" cy="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Accumbens</a:t>
                </a:r>
                <a:endParaRPr lang="en-US" altLang="en-US" sz="1200" b="1">
                  <a:solidFill>
                    <a:schemeClr val="bg1"/>
                  </a:solidFill>
                  <a:latin typeface="Times New Roman" pitchFamily="18" charset="0"/>
                </a:endParaRPr>
              </a:p>
            </p:txBody>
          </p:sp>
          <p:sp>
            <p:nvSpPr>
              <p:cNvPr id="27909" name="Line 249"/>
              <p:cNvSpPr>
                <a:spLocks noChangeShapeType="1"/>
              </p:cNvSpPr>
              <p:nvPr/>
            </p:nvSpPr>
            <p:spPr bwMode="auto">
              <a:xfrm flipH="1">
                <a:off x="3356" y="3737"/>
                <a:ext cx="0" cy="8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0" name="Line 250"/>
              <p:cNvSpPr>
                <a:spLocks noChangeShapeType="1"/>
              </p:cNvSpPr>
              <p:nvPr/>
            </p:nvSpPr>
            <p:spPr bwMode="auto">
              <a:xfrm>
                <a:off x="3331" y="3823"/>
                <a:ext cx="26"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1" name="Line 251"/>
              <p:cNvSpPr>
                <a:spLocks noChangeShapeType="1"/>
              </p:cNvSpPr>
              <p:nvPr/>
            </p:nvSpPr>
            <p:spPr bwMode="auto">
              <a:xfrm flipV="1">
                <a:off x="3322" y="3720"/>
                <a:ext cx="63" cy="25"/>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2" name="Line 252"/>
              <p:cNvSpPr>
                <a:spLocks noChangeShapeType="1"/>
              </p:cNvSpPr>
              <p:nvPr/>
            </p:nvSpPr>
            <p:spPr bwMode="auto">
              <a:xfrm flipV="1">
                <a:off x="3320" y="3694"/>
                <a:ext cx="61" cy="26"/>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913" name="Rectangle 253"/>
              <p:cNvSpPr>
                <a:spLocks noChangeArrowheads="1"/>
              </p:cNvSpPr>
              <p:nvPr/>
            </p:nvSpPr>
            <p:spPr bwMode="auto">
              <a:xfrm>
                <a:off x="3250" y="3787"/>
                <a:ext cx="52"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en-US" altLang="en-US" sz="1200" b="1">
                    <a:solidFill>
                      <a:schemeClr val="bg1"/>
                    </a:solidFill>
                    <a:latin typeface="Arial" pitchFamily="34" charset="0"/>
                  </a:rPr>
                  <a:t>0</a:t>
                </a:r>
                <a:endParaRPr lang="en-US" altLang="en-US" sz="1200" b="1">
                  <a:solidFill>
                    <a:schemeClr val="bg1"/>
                  </a:solidFill>
                  <a:latin typeface="Times New Roman" pitchFamily="18" charset="0"/>
                </a:endParaRPr>
              </a:p>
            </p:txBody>
          </p:sp>
          <p:sp>
            <p:nvSpPr>
              <p:cNvPr id="27914" name="Text Box 254"/>
              <p:cNvSpPr txBox="1">
                <a:spLocks noChangeArrowheads="1"/>
              </p:cNvSpPr>
              <p:nvPr/>
            </p:nvSpPr>
            <p:spPr bwMode="auto">
              <a:xfrm>
                <a:off x="4525" y="2738"/>
                <a:ext cx="835"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200" b="1" dirty="0">
                    <a:solidFill>
                      <a:schemeClr val="bg1"/>
                    </a:solidFill>
                    <a:latin typeface="Arial" pitchFamily="34" charset="0"/>
                  </a:rPr>
                  <a:t>Dose (g/kg </a:t>
                </a:r>
                <a:r>
                  <a:rPr lang="en-US" altLang="en-US" sz="1200" b="1" dirty="0" err="1">
                    <a:solidFill>
                      <a:schemeClr val="bg1"/>
                    </a:solidFill>
                    <a:latin typeface="Arial" pitchFamily="34" charset="0"/>
                  </a:rPr>
                  <a:t>ip</a:t>
                </a:r>
                <a:r>
                  <a:rPr lang="en-US" altLang="en-US" sz="1200" b="1" dirty="0">
                    <a:solidFill>
                      <a:schemeClr val="bg1"/>
                    </a:solidFill>
                    <a:latin typeface="Arial" pitchFamily="34" charset="0"/>
                  </a:rPr>
                  <a:t>)</a:t>
                </a:r>
              </a:p>
            </p:txBody>
          </p:sp>
          <p:sp>
            <p:nvSpPr>
              <p:cNvPr id="27915" name="Line 255"/>
              <p:cNvSpPr>
                <a:spLocks noChangeShapeType="1"/>
              </p:cNvSpPr>
              <p:nvPr/>
            </p:nvSpPr>
            <p:spPr bwMode="auto">
              <a:xfrm>
                <a:off x="4641" y="2891"/>
                <a:ext cx="61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endParaRPr lang="en-US"/>
              </a:p>
            </p:txBody>
          </p:sp>
          <p:sp>
            <p:nvSpPr>
              <p:cNvPr id="4" name="Rectangle 256"/>
              <p:cNvSpPr>
                <a:spLocks noChangeArrowheads="1"/>
              </p:cNvSpPr>
              <p:nvPr/>
            </p:nvSpPr>
            <p:spPr bwMode="auto">
              <a:xfrm>
                <a:off x="4197" y="2445"/>
                <a:ext cx="136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ETHANOL</a:t>
                </a:r>
              </a:p>
            </p:txBody>
          </p:sp>
        </p:grpSp>
        <p:sp>
          <p:nvSpPr>
            <p:cNvPr id="27788" name="Line 257"/>
            <p:cNvSpPr>
              <a:spLocks noChangeShapeType="1"/>
            </p:cNvSpPr>
            <p:nvPr/>
          </p:nvSpPr>
          <p:spPr bwMode="auto">
            <a:xfrm>
              <a:off x="3360" y="2848"/>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 name="Group 391"/>
          <p:cNvGrpSpPr>
            <a:grpSpLocks/>
          </p:cNvGrpSpPr>
          <p:nvPr/>
        </p:nvGrpSpPr>
        <p:grpSpPr bwMode="auto">
          <a:xfrm>
            <a:off x="303213" y="838200"/>
            <a:ext cx="4210051" cy="2859088"/>
            <a:chOff x="191" y="528"/>
            <a:chExt cx="2652" cy="1801"/>
          </a:xfrm>
        </p:grpSpPr>
        <p:grpSp>
          <p:nvGrpSpPr>
            <p:cNvPr id="13" name="Group 388"/>
            <p:cNvGrpSpPr>
              <a:grpSpLocks/>
            </p:cNvGrpSpPr>
            <p:nvPr/>
          </p:nvGrpSpPr>
          <p:grpSpPr bwMode="auto">
            <a:xfrm>
              <a:off x="191" y="528"/>
              <a:ext cx="2652" cy="1801"/>
              <a:chOff x="191" y="528"/>
              <a:chExt cx="2652" cy="1801"/>
            </a:xfrm>
          </p:grpSpPr>
          <p:sp>
            <p:nvSpPr>
              <p:cNvPr id="27741" name="Rectangle 341"/>
              <p:cNvSpPr>
                <a:spLocks noChangeArrowheads="1"/>
              </p:cNvSpPr>
              <p:nvPr/>
            </p:nvSpPr>
            <p:spPr bwMode="auto">
              <a:xfrm>
                <a:off x="192" y="551"/>
                <a:ext cx="2651" cy="1778"/>
              </a:xfrm>
              <a:prstGeom prst="rect">
                <a:avLst/>
              </a:prstGeom>
              <a:gradFill rotWithShape="0">
                <a:gsLst>
                  <a:gs pos="0">
                    <a:srgbClr val="000066"/>
                  </a:gs>
                  <a:gs pos="50000">
                    <a:srgbClr val="0000FF"/>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42" name="Rectangle 342"/>
              <p:cNvSpPr>
                <a:spLocks noChangeArrowheads="1"/>
              </p:cNvSpPr>
              <p:nvPr/>
            </p:nvSpPr>
            <p:spPr bwMode="auto">
              <a:xfrm>
                <a:off x="912" y="2208"/>
                <a:ext cx="1351"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a:latin typeface="Arial" pitchFamily="34" charset="0"/>
                  </a:rPr>
                  <a:t>Time After Methamphetamine</a:t>
                </a:r>
                <a:endParaRPr lang="en-US" altLang="en-US" sz="1200" dirty="0">
                  <a:latin typeface="Times New Roman" pitchFamily="18" charset="0"/>
                </a:endParaRPr>
              </a:p>
            </p:txBody>
          </p:sp>
          <p:sp>
            <p:nvSpPr>
              <p:cNvPr id="27743" name="Rectangle 343"/>
              <p:cNvSpPr>
                <a:spLocks noChangeArrowheads="1"/>
              </p:cNvSpPr>
              <p:nvPr/>
            </p:nvSpPr>
            <p:spPr bwMode="auto">
              <a:xfrm rot="16200000">
                <a:off x="-132" y="1332"/>
                <a:ext cx="762"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chemeClr val="bg1"/>
                    </a:solidFill>
                    <a:latin typeface="Arial" pitchFamily="34" charset="0"/>
                  </a:rPr>
                  <a:t>% Basal Release</a:t>
                </a:r>
                <a:endParaRPr lang="en-US" altLang="en-US" sz="1200">
                  <a:solidFill>
                    <a:schemeClr val="bg1"/>
                  </a:solidFill>
                  <a:latin typeface="Times New Roman" pitchFamily="18" charset="0"/>
                </a:endParaRPr>
              </a:p>
            </p:txBody>
          </p:sp>
          <p:sp>
            <p:nvSpPr>
              <p:cNvPr id="6" name="Text Box 344"/>
              <p:cNvSpPr txBox="1">
                <a:spLocks noChangeArrowheads="1"/>
              </p:cNvSpPr>
              <p:nvPr/>
            </p:nvSpPr>
            <p:spPr bwMode="auto">
              <a:xfrm>
                <a:off x="972" y="576"/>
                <a:ext cx="176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METHAMPHETAMINE</a:t>
                </a:r>
              </a:p>
            </p:txBody>
          </p:sp>
          <p:sp>
            <p:nvSpPr>
              <p:cNvPr id="27745" name="Line 345"/>
              <p:cNvSpPr>
                <a:spLocks noChangeShapeType="1"/>
              </p:cNvSpPr>
              <p:nvPr/>
            </p:nvSpPr>
            <p:spPr bwMode="auto">
              <a:xfrm>
                <a:off x="868" y="2000"/>
                <a:ext cx="1412" cy="2"/>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6" name="Line 346"/>
              <p:cNvSpPr>
                <a:spLocks noChangeShapeType="1"/>
              </p:cNvSpPr>
              <p:nvPr/>
            </p:nvSpPr>
            <p:spPr bwMode="auto">
              <a:xfrm flipV="1">
                <a:off x="868"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7" name="Line 347"/>
              <p:cNvSpPr>
                <a:spLocks noChangeShapeType="1"/>
              </p:cNvSpPr>
              <p:nvPr/>
            </p:nvSpPr>
            <p:spPr bwMode="auto">
              <a:xfrm flipV="1">
                <a:off x="1009"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8" name="Line 348"/>
              <p:cNvSpPr>
                <a:spLocks noChangeShapeType="1"/>
              </p:cNvSpPr>
              <p:nvPr/>
            </p:nvSpPr>
            <p:spPr bwMode="auto">
              <a:xfrm flipV="1">
                <a:off x="1149"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49" name="Line 349"/>
              <p:cNvSpPr>
                <a:spLocks noChangeShapeType="1"/>
              </p:cNvSpPr>
              <p:nvPr/>
            </p:nvSpPr>
            <p:spPr bwMode="auto">
              <a:xfrm flipV="1">
                <a:off x="1289"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0" name="Line 350"/>
              <p:cNvSpPr>
                <a:spLocks noChangeShapeType="1"/>
              </p:cNvSpPr>
              <p:nvPr/>
            </p:nvSpPr>
            <p:spPr bwMode="auto">
              <a:xfrm flipV="1">
                <a:off x="1432"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1" name="Line 351"/>
              <p:cNvSpPr>
                <a:spLocks noChangeShapeType="1"/>
              </p:cNvSpPr>
              <p:nvPr/>
            </p:nvSpPr>
            <p:spPr bwMode="auto">
              <a:xfrm flipV="1">
                <a:off x="1568" y="2000"/>
                <a:ext cx="2"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2" name="Line 352"/>
              <p:cNvSpPr>
                <a:spLocks noChangeShapeType="1"/>
              </p:cNvSpPr>
              <p:nvPr/>
            </p:nvSpPr>
            <p:spPr bwMode="auto">
              <a:xfrm flipV="1">
                <a:off x="1712"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3" name="Line 353"/>
              <p:cNvSpPr>
                <a:spLocks noChangeShapeType="1"/>
              </p:cNvSpPr>
              <p:nvPr/>
            </p:nvSpPr>
            <p:spPr bwMode="auto">
              <a:xfrm flipV="1">
                <a:off x="1855"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4" name="Line 354"/>
              <p:cNvSpPr>
                <a:spLocks noChangeShapeType="1"/>
              </p:cNvSpPr>
              <p:nvPr/>
            </p:nvSpPr>
            <p:spPr bwMode="auto">
              <a:xfrm flipV="1">
                <a:off x="1991" y="2000"/>
                <a:ext cx="0"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5" name="Line 355"/>
              <p:cNvSpPr>
                <a:spLocks noChangeShapeType="1"/>
              </p:cNvSpPr>
              <p:nvPr/>
            </p:nvSpPr>
            <p:spPr bwMode="auto">
              <a:xfrm flipV="1">
                <a:off x="2134"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6" name="Line 356"/>
              <p:cNvSpPr>
                <a:spLocks noChangeShapeType="1"/>
              </p:cNvSpPr>
              <p:nvPr/>
            </p:nvSpPr>
            <p:spPr bwMode="auto">
              <a:xfrm flipV="1">
                <a:off x="2276" y="2000"/>
                <a:ext cx="1" cy="29"/>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57" name="Rectangle 357"/>
              <p:cNvSpPr>
                <a:spLocks noChangeArrowheads="1"/>
              </p:cNvSpPr>
              <p:nvPr/>
            </p:nvSpPr>
            <p:spPr bwMode="auto">
              <a:xfrm>
                <a:off x="844"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58" name="Rectangle 358"/>
              <p:cNvSpPr>
                <a:spLocks noChangeArrowheads="1"/>
              </p:cNvSpPr>
              <p:nvPr/>
            </p:nvSpPr>
            <p:spPr bwMode="auto">
              <a:xfrm>
                <a:off x="1263"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59" name="Rectangle 359"/>
              <p:cNvSpPr>
                <a:spLocks noChangeArrowheads="1"/>
              </p:cNvSpPr>
              <p:nvPr/>
            </p:nvSpPr>
            <p:spPr bwMode="auto">
              <a:xfrm>
                <a:off x="1688" y="2062"/>
                <a:ext cx="5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60" name="Rectangle 360"/>
              <p:cNvSpPr>
                <a:spLocks noChangeArrowheads="1"/>
              </p:cNvSpPr>
              <p:nvPr/>
            </p:nvSpPr>
            <p:spPr bwMode="auto">
              <a:xfrm>
                <a:off x="2110" y="2062"/>
                <a:ext cx="149"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3hr</a:t>
                </a:r>
                <a:endParaRPr lang="en-US" altLang="en-US" sz="1200">
                  <a:latin typeface="Times New Roman" pitchFamily="18" charset="0"/>
                </a:endParaRPr>
              </a:p>
            </p:txBody>
          </p:sp>
          <p:sp>
            <p:nvSpPr>
              <p:cNvPr id="27761" name="Line 361"/>
              <p:cNvSpPr>
                <a:spLocks noChangeShapeType="1"/>
              </p:cNvSpPr>
              <p:nvPr/>
            </p:nvSpPr>
            <p:spPr bwMode="auto">
              <a:xfrm>
                <a:off x="660" y="877"/>
                <a:ext cx="0" cy="106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27762" name="Text Box 362"/>
              <p:cNvSpPr txBox="1">
                <a:spLocks noChangeArrowheads="1"/>
              </p:cNvSpPr>
              <p:nvPr/>
            </p:nvSpPr>
            <p:spPr bwMode="auto">
              <a:xfrm>
                <a:off x="282" y="528"/>
                <a:ext cx="328" cy="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1000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500</a:t>
                </a: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endParaRPr lang="en-US" altLang="en-US" sz="1200" b="1" dirty="0">
                  <a:solidFill>
                    <a:schemeClr val="bg1"/>
                  </a:solidFill>
                  <a:latin typeface="Arial" pitchFamily="34" charset="0"/>
                </a:endParaRPr>
              </a:p>
              <a:p>
                <a:pPr algn="r" eaLnBrk="1" hangingPunct="1">
                  <a:lnSpc>
                    <a:spcPct val="110000"/>
                  </a:lnSpc>
                  <a:spcBef>
                    <a:spcPct val="0"/>
                  </a:spcBef>
                  <a:buClrTx/>
                  <a:buSzTx/>
                  <a:buFontTx/>
                  <a:buNone/>
                </a:pPr>
                <a:r>
                  <a:rPr lang="en-US" altLang="en-US" sz="1200" b="1" dirty="0">
                    <a:solidFill>
                      <a:schemeClr val="bg1"/>
                    </a:solidFill>
                    <a:latin typeface="Arial" pitchFamily="34" charset="0"/>
                  </a:rPr>
                  <a:t>0</a:t>
                </a:r>
              </a:p>
            </p:txBody>
          </p:sp>
          <p:sp>
            <p:nvSpPr>
              <p:cNvPr id="27763" name="Line 363"/>
              <p:cNvSpPr>
                <a:spLocks noChangeShapeType="1"/>
              </p:cNvSpPr>
              <p:nvPr/>
            </p:nvSpPr>
            <p:spPr bwMode="auto">
              <a:xfrm>
                <a:off x="591" y="1211"/>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4" name="Line 364"/>
              <p:cNvSpPr>
                <a:spLocks noChangeShapeType="1"/>
              </p:cNvSpPr>
              <p:nvPr/>
            </p:nvSpPr>
            <p:spPr bwMode="auto">
              <a:xfrm>
                <a:off x="581" y="1919"/>
                <a:ext cx="72"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5" name="Line 365"/>
              <p:cNvSpPr>
                <a:spLocks noChangeShapeType="1"/>
              </p:cNvSpPr>
              <p:nvPr/>
            </p:nvSpPr>
            <p:spPr bwMode="auto">
              <a:xfrm>
                <a:off x="591" y="1547"/>
                <a:ext cx="59"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6" name="Line 366"/>
              <p:cNvSpPr>
                <a:spLocks noChangeShapeType="1"/>
              </p:cNvSpPr>
              <p:nvPr/>
            </p:nvSpPr>
            <p:spPr bwMode="auto">
              <a:xfrm flipV="1">
                <a:off x="863" y="1705"/>
                <a:ext cx="128" cy="262"/>
              </a:xfrm>
              <a:prstGeom prst="line">
                <a:avLst/>
              </a:prstGeom>
              <a:noFill/>
              <a:ln w="28575">
                <a:solidFill>
                  <a:srgbClr val="FF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7" name="Freeform 367"/>
              <p:cNvSpPr>
                <a:spLocks/>
              </p:cNvSpPr>
              <p:nvPr/>
            </p:nvSpPr>
            <p:spPr bwMode="auto">
              <a:xfrm>
                <a:off x="989" y="1084"/>
                <a:ext cx="144" cy="622"/>
              </a:xfrm>
              <a:custGeom>
                <a:avLst/>
                <a:gdLst>
                  <a:gd name="T0" fmla="*/ 0 w 132"/>
                  <a:gd name="T1" fmla="*/ 8869 h 463"/>
                  <a:gd name="T2" fmla="*/ 315 w 132"/>
                  <a:gd name="T3" fmla="*/ 0 h 463"/>
                  <a:gd name="T4" fmla="*/ 0 60000 65536"/>
                  <a:gd name="T5" fmla="*/ 0 60000 65536"/>
                </a:gdLst>
                <a:ahLst/>
                <a:cxnLst>
                  <a:cxn ang="T4">
                    <a:pos x="T0" y="T1"/>
                  </a:cxn>
                  <a:cxn ang="T5">
                    <a:pos x="T2" y="T3"/>
                  </a:cxn>
                </a:cxnLst>
                <a:rect l="0" t="0" r="r" b="b"/>
                <a:pathLst>
                  <a:path w="132" h="463">
                    <a:moveTo>
                      <a:pt x="0" y="463"/>
                    </a:moveTo>
                    <a:lnTo>
                      <a:pt x="132"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8" name="Freeform 368"/>
              <p:cNvSpPr>
                <a:spLocks/>
              </p:cNvSpPr>
              <p:nvPr/>
            </p:nvSpPr>
            <p:spPr bwMode="auto">
              <a:xfrm>
                <a:off x="1133" y="1096"/>
                <a:ext cx="154" cy="424"/>
              </a:xfrm>
              <a:custGeom>
                <a:avLst/>
                <a:gdLst>
                  <a:gd name="T0" fmla="*/ 339 w 141"/>
                  <a:gd name="T1" fmla="*/ 6154 h 315"/>
                  <a:gd name="T2" fmla="*/ 0 w 141"/>
                  <a:gd name="T3" fmla="*/ 0 h 315"/>
                  <a:gd name="T4" fmla="*/ 0 60000 65536"/>
                  <a:gd name="T5" fmla="*/ 0 60000 65536"/>
                </a:gdLst>
                <a:ahLst/>
                <a:cxnLst>
                  <a:cxn ang="T4">
                    <a:pos x="T0" y="T1"/>
                  </a:cxn>
                  <a:cxn ang="T5">
                    <a:pos x="T2" y="T3"/>
                  </a:cxn>
                </a:cxnLst>
                <a:rect l="0" t="0" r="r" b="b"/>
                <a:pathLst>
                  <a:path w="141" h="315">
                    <a:moveTo>
                      <a:pt x="141" y="3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69" name="Freeform 369"/>
              <p:cNvSpPr>
                <a:spLocks/>
              </p:cNvSpPr>
              <p:nvPr/>
            </p:nvSpPr>
            <p:spPr bwMode="auto">
              <a:xfrm>
                <a:off x="1294" y="1499"/>
                <a:ext cx="128" cy="65"/>
              </a:xfrm>
              <a:custGeom>
                <a:avLst/>
                <a:gdLst>
                  <a:gd name="T0" fmla="*/ 288 w 117"/>
                  <a:gd name="T1" fmla="*/ 990 h 48"/>
                  <a:gd name="T2" fmla="*/ 0 w 117"/>
                  <a:gd name="T3" fmla="*/ 0 h 48"/>
                  <a:gd name="T4" fmla="*/ 0 60000 65536"/>
                  <a:gd name="T5" fmla="*/ 0 60000 65536"/>
                </a:gdLst>
                <a:ahLst/>
                <a:cxnLst>
                  <a:cxn ang="T4">
                    <a:pos x="T0" y="T1"/>
                  </a:cxn>
                  <a:cxn ang="T5">
                    <a:pos x="T2" y="T3"/>
                  </a:cxn>
                </a:cxnLst>
                <a:rect l="0" t="0" r="r" b="b"/>
                <a:pathLst>
                  <a:path w="117" h="48">
                    <a:moveTo>
                      <a:pt x="117" y="4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0" name="Freeform 370"/>
              <p:cNvSpPr>
                <a:spLocks/>
              </p:cNvSpPr>
              <p:nvPr/>
            </p:nvSpPr>
            <p:spPr bwMode="auto">
              <a:xfrm>
                <a:off x="1429" y="1580"/>
                <a:ext cx="137" cy="141"/>
              </a:xfrm>
              <a:custGeom>
                <a:avLst/>
                <a:gdLst>
                  <a:gd name="T0" fmla="*/ 290 w 126"/>
                  <a:gd name="T1" fmla="*/ 2000 h 105"/>
                  <a:gd name="T2" fmla="*/ 0 w 126"/>
                  <a:gd name="T3" fmla="*/ 0 h 105"/>
                  <a:gd name="T4" fmla="*/ 0 60000 65536"/>
                  <a:gd name="T5" fmla="*/ 0 60000 65536"/>
                </a:gdLst>
                <a:ahLst/>
                <a:cxnLst>
                  <a:cxn ang="T4">
                    <a:pos x="T0" y="T1"/>
                  </a:cxn>
                  <a:cxn ang="T5">
                    <a:pos x="T2" y="T3"/>
                  </a:cxn>
                </a:cxnLst>
                <a:rect l="0" t="0" r="r" b="b"/>
                <a:pathLst>
                  <a:path w="126" h="105">
                    <a:moveTo>
                      <a:pt x="126" y="10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1" name="Freeform 371"/>
              <p:cNvSpPr>
                <a:spLocks/>
              </p:cNvSpPr>
              <p:nvPr/>
            </p:nvSpPr>
            <p:spPr bwMode="auto">
              <a:xfrm>
                <a:off x="1570" y="1717"/>
                <a:ext cx="138" cy="105"/>
              </a:xfrm>
              <a:custGeom>
                <a:avLst/>
                <a:gdLst>
                  <a:gd name="T0" fmla="*/ 313 w 126"/>
                  <a:gd name="T1" fmla="*/ 1524 h 78"/>
                  <a:gd name="T2" fmla="*/ 0 w 126"/>
                  <a:gd name="T3" fmla="*/ 0 h 78"/>
                  <a:gd name="T4" fmla="*/ 0 60000 65536"/>
                  <a:gd name="T5" fmla="*/ 0 60000 65536"/>
                </a:gdLst>
                <a:ahLst/>
                <a:cxnLst>
                  <a:cxn ang="T4">
                    <a:pos x="T0" y="T1"/>
                  </a:cxn>
                  <a:cxn ang="T5">
                    <a:pos x="T2" y="T3"/>
                  </a:cxn>
                </a:cxnLst>
                <a:rect l="0" t="0" r="r" b="b"/>
                <a:pathLst>
                  <a:path w="126" h="78">
                    <a:moveTo>
                      <a:pt x="126" y="78"/>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2" name="Freeform 372"/>
              <p:cNvSpPr>
                <a:spLocks/>
              </p:cNvSpPr>
              <p:nvPr/>
            </p:nvSpPr>
            <p:spPr bwMode="auto">
              <a:xfrm>
                <a:off x="1698" y="1818"/>
                <a:ext cx="151" cy="44"/>
              </a:xfrm>
              <a:custGeom>
                <a:avLst/>
                <a:gdLst>
                  <a:gd name="T0" fmla="*/ 339 w 138"/>
                  <a:gd name="T1" fmla="*/ 591 h 33"/>
                  <a:gd name="T2" fmla="*/ 0 w 138"/>
                  <a:gd name="T3" fmla="*/ 0 h 33"/>
                  <a:gd name="T4" fmla="*/ 0 60000 65536"/>
                  <a:gd name="T5" fmla="*/ 0 60000 65536"/>
                </a:gdLst>
                <a:ahLst/>
                <a:cxnLst>
                  <a:cxn ang="T4">
                    <a:pos x="T0" y="T1"/>
                  </a:cxn>
                  <a:cxn ang="T5">
                    <a:pos x="T2" y="T3"/>
                  </a:cxn>
                </a:cxnLst>
                <a:rect l="0" t="0" r="r" b="b"/>
                <a:pathLst>
                  <a:path w="138" h="33">
                    <a:moveTo>
                      <a:pt x="138" y="33"/>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3" name="Freeform 373"/>
              <p:cNvSpPr>
                <a:spLocks/>
              </p:cNvSpPr>
              <p:nvPr/>
            </p:nvSpPr>
            <p:spPr bwMode="auto">
              <a:xfrm>
                <a:off x="1852" y="1867"/>
                <a:ext cx="129" cy="20"/>
              </a:xfrm>
              <a:custGeom>
                <a:avLst/>
                <a:gdLst>
                  <a:gd name="T0" fmla="*/ 312 w 117"/>
                  <a:gd name="T1" fmla="*/ 268 h 15"/>
                  <a:gd name="T2" fmla="*/ 0 w 117"/>
                  <a:gd name="T3" fmla="*/ 0 h 15"/>
                  <a:gd name="T4" fmla="*/ 0 60000 65536"/>
                  <a:gd name="T5" fmla="*/ 0 60000 65536"/>
                </a:gdLst>
                <a:ahLst/>
                <a:cxnLst>
                  <a:cxn ang="T4">
                    <a:pos x="T0" y="T1"/>
                  </a:cxn>
                  <a:cxn ang="T5">
                    <a:pos x="T2" y="T3"/>
                  </a:cxn>
                </a:cxnLst>
                <a:rect l="0" t="0" r="r" b="b"/>
                <a:pathLst>
                  <a:path w="117" h="15">
                    <a:moveTo>
                      <a:pt x="117" y="15"/>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4" name="Freeform 374"/>
              <p:cNvSpPr>
                <a:spLocks/>
              </p:cNvSpPr>
              <p:nvPr/>
            </p:nvSpPr>
            <p:spPr bwMode="auto">
              <a:xfrm>
                <a:off x="1981" y="1887"/>
                <a:ext cx="157" cy="36"/>
              </a:xfrm>
              <a:custGeom>
                <a:avLst/>
                <a:gdLst>
                  <a:gd name="T0" fmla="*/ 341 w 144"/>
                  <a:gd name="T1" fmla="*/ 476 h 27"/>
                  <a:gd name="T2" fmla="*/ 0 w 144"/>
                  <a:gd name="T3" fmla="*/ 0 h 27"/>
                  <a:gd name="T4" fmla="*/ 0 60000 65536"/>
                  <a:gd name="T5" fmla="*/ 0 60000 65536"/>
                </a:gdLst>
                <a:ahLst/>
                <a:cxnLst>
                  <a:cxn ang="T4">
                    <a:pos x="T0" y="T1"/>
                  </a:cxn>
                  <a:cxn ang="T5">
                    <a:pos x="T2" y="T3"/>
                  </a:cxn>
                </a:cxnLst>
                <a:rect l="0" t="0" r="r" b="b"/>
                <a:pathLst>
                  <a:path w="144" h="27">
                    <a:moveTo>
                      <a:pt x="144" y="27"/>
                    </a:moveTo>
                    <a:lnTo>
                      <a:pt x="0" y="0"/>
                    </a:lnTo>
                  </a:path>
                </a:pathLst>
              </a:custGeom>
              <a:solidFill>
                <a:srgbClr val="FFFFFF"/>
              </a:solidFill>
              <a:ln w="2857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sp>
            <p:nvSpPr>
              <p:cNvPr id="27775" name="Oval 375"/>
              <p:cNvSpPr>
                <a:spLocks noChangeArrowheads="1"/>
              </p:cNvSpPr>
              <p:nvPr/>
            </p:nvSpPr>
            <p:spPr bwMode="auto">
              <a:xfrm>
                <a:off x="966" y="1678"/>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6" name="Oval 376"/>
              <p:cNvSpPr>
                <a:spLocks noChangeArrowheads="1"/>
              </p:cNvSpPr>
              <p:nvPr/>
            </p:nvSpPr>
            <p:spPr bwMode="auto">
              <a:xfrm>
                <a:off x="844" y="1915"/>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7" name="Oval 377"/>
              <p:cNvSpPr>
                <a:spLocks noChangeArrowheads="1"/>
              </p:cNvSpPr>
              <p:nvPr/>
            </p:nvSpPr>
            <p:spPr bwMode="auto">
              <a:xfrm>
                <a:off x="1107" y="1043"/>
                <a:ext cx="51"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8" name="Oval 378"/>
              <p:cNvSpPr>
                <a:spLocks noChangeArrowheads="1"/>
              </p:cNvSpPr>
              <p:nvPr/>
            </p:nvSpPr>
            <p:spPr bwMode="auto">
              <a:xfrm>
                <a:off x="1395" y="1538"/>
                <a:ext cx="52"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79" name="Oval 379"/>
              <p:cNvSpPr>
                <a:spLocks noChangeArrowheads="1"/>
              </p:cNvSpPr>
              <p:nvPr/>
            </p:nvSpPr>
            <p:spPr bwMode="auto">
              <a:xfrm>
                <a:off x="1538" y="1680"/>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0" name="Oval 380"/>
              <p:cNvSpPr>
                <a:spLocks noChangeArrowheads="1"/>
              </p:cNvSpPr>
              <p:nvPr/>
            </p:nvSpPr>
            <p:spPr bwMode="auto">
              <a:xfrm>
                <a:off x="1676" y="1789"/>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1" name="Oval 381"/>
              <p:cNvSpPr>
                <a:spLocks noChangeArrowheads="1"/>
              </p:cNvSpPr>
              <p:nvPr/>
            </p:nvSpPr>
            <p:spPr bwMode="auto">
              <a:xfrm>
                <a:off x="1825" y="1831"/>
                <a:ext cx="52" cy="75"/>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2" name="Oval 382"/>
              <p:cNvSpPr>
                <a:spLocks noChangeArrowheads="1"/>
              </p:cNvSpPr>
              <p:nvPr/>
            </p:nvSpPr>
            <p:spPr bwMode="auto">
              <a:xfrm>
                <a:off x="1956" y="1853"/>
                <a:ext cx="51" cy="73"/>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3" name="Oval 383"/>
              <p:cNvSpPr>
                <a:spLocks noChangeArrowheads="1"/>
              </p:cNvSpPr>
              <p:nvPr/>
            </p:nvSpPr>
            <p:spPr bwMode="auto">
              <a:xfrm>
                <a:off x="2114" y="1874"/>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4" name="Oval 384"/>
              <p:cNvSpPr>
                <a:spLocks noChangeArrowheads="1"/>
              </p:cNvSpPr>
              <p:nvPr/>
            </p:nvSpPr>
            <p:spPr bwMode="auto">
              <a:xfrm>
                <a:off x="1264" y="1466"/>
                <a:ext cx="52" cy="74"/>
              </a:xfrm>
              <a:prstGeom prst="ellipse">
                <a:avLst/>
              </a:prstGeom>
              <a:solidFill>
                <a:srgbClr val="FF7C80"/>
              </a:solidFill>
              <a:ln w="9525">
                <a:solidFill>
                  <a:srgbClr val="FF9966"/>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85" name="Rectangle 385"/>
              <p:cNvSpPr>
                <a:spLocks noChangeArrowheads="1"/>
              </p:cNvSpPr>
              <p:nvPr/>
            </p:nvSpPr>
            <p:spPr bwMode="auto">
              <a:xfrm>
                <a:off x="745" y="852"/>
                <a:ext cx="5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86" name="Line 386"/>
              <p:cNvSpPr>
                <a:spLocks noChangeShapeType="1"/>
              </p:cNvSpPr>
              <p:nvPr/>
            </p:nvSpPr>
            <p:spPr bwMode="auto">
              <a:xfrm>
                <a:off x="613" y="870"/>
                <a:ext cx="58" cy="3"/>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p>
                <a:endParaRPr lang="en-US"/>
              </a:p>
            </p:txBody>
          </p:sp>
        </p:grpSp>
        <p:sp>
          <p:nvSpPr>
            <p:cNvPr id="27740" name="Line 387"/>
            <p:cNvSpPr>
              <a:spLocks noChangeShapeType="1"/>
            </p:cNvSpPr>
            <p:nvPr/>
          </p:nvSpPr>
          <p:spPr bwMode="auto">
            <a:xfrm>
              <a:off x="636" y="1776"/>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7"/>
          <p:cNvGrpSpPr>
            <a:grpSpLocks/>
          </p:cNvGrpSpPr>
          <p:nvPr/>
        </p:nvGrpSpPr>
        <p:grpSpPr bwMode="auto">
          <a:xfrm>
            <a:off x="304800" y="3810000"/>
            <a:ext cx="4165600" cy="2743200"/>
            <a:chOff x="304800" y="3810000"/>
            <a:chExt cx="4165600" cy="2743200"/>
          </a:xfrm>
        </p:grpSpPr>
        <p:grpSp>
          <p:nvGrpSpPr>
            <p:cNvPr id="15" name="Group 390"/>
            <p:cNvGrpSpPr>
              <a:grpSpLocks/>
            </p:cNvGrpSpPr>
            <p:nvPr/>
          </p:nvGrpSpPr>
          <p:grpSpPr bwMode="auto">
            <a:xfrm>
              <a:off x="304800" y="3810000"/>
              <a:ext cx="4165600" cy="2743200"/>
              <a:chOff x="192" y="2400"/>
              <a:chExt cx="2624" cy="1728"/>
            </a:xfrm>
          </p:grpSpPr>
          <p:grpSp>
            <p:nvGrpSpPr>
              <p:cNvPr id="16" name="Group 389"/>
              <p:cNvGrpSpPr>
                <a:grpSpLocks/>
              </p:cNvGrpSpPr>
              <p:nvPr/>
            </p:nvGrpSpPr>
            <p:grpSpPr bwMode="auto">
              <a:xfrm>
                <a:off x="192" y="2400"/>
                <a:ext cx="2624" cy="1728"/>
                <a:chOff x="192" y="2400"/>
                <a:chExt cx="2624" cy="1728"/>
              </a:xfrm>
            </p:grpSpPr>
            <p:sp>
              <p:nvSpPr>
                <p:cNvPr id="27661" name="Rectangle 260"/>
                <p:cNvSpPr>
                  <a:spLocks noChangeArrowheads="1"/>
                </p:cNvSpPr>
                <p:nvPr/>
              </p:nvSpPr>
              <p:spPr bwMode="auto">
                <a:xfrm>
                  <a:off x="192" y="2400"/>
                  <a:ext cx="2624" cy="1728"/>
                </a:xfrm>
                <a:prstGeom prst="rect">
                  <a:avLst/>
                </a:prstGeom>
                <a:gradFill rotWithShape="0">
                  <a:gsLst>
                    <a:gs pos="0">
                      <a:srgbClr val="000066"/>
                    </a:gs>
                    <a:gs pos="50000">
                      <a:srgbClr val="0000FF"/>
                    </a:gs>
                    <a:gs pos="100000">
                      <a:srgbClr val="000066"/>
                    </a:gs>
                  </a:gsLst>
                  <a:lin ang="54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62" name="Line 261"/>
                <p:cNvSpPr>
                  <a:spLocks noChangeShapeType="1"/>
                </p:cNvSpPr>
                <p:nvPr/>
              </p:nvSpPr>
              <p:spPr bwMode="auto">
                <a:xfrm>
                  <a:off x="737" y="2513"/>
                  <a:ext cx="1" cy="995"/>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3" name="Line 262"/>
                <p:cNvSpPr>
                  <a:spLocks noChangeShapeType="1"/>
                </p:cNvSpPr>
                <p:nvPr/>
              </p:nvSpPr>
              <p:spPr bwMode="auto">
                <a:xfrm>
                  <a:off x="716" y="3047"/>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4" name="Line 263"/>
                <p:cNvSpPr>
                  <a:spLocks noChangeShapeType="1"/>
                </p:cNvSpPr>
                <p:nvPr/>
              </p:nvSpPr>
              <p:spPr bwMode="auto">
                <a:xfrm>
                  <a:off x="716" y="2782"/>
                  <a:ext cx="21"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65" name="Rectangle 264"/>
                <p:cNvSpPr>
                  <a:spLocks noChangeArrowheads="1"/>
                </p:cNvSpPr>
                <p:nvPr/>
              </p:nvSpPr>
              <p:spPr bwMode="auto">
                <a:xfrm>
                  <a:off x="646" y="3701"/>
                  <a:ext cx="5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666" name="Rectangle 265"/>
                <p:cNvSpPr>
                  <a:spLocks noChangeArrowheads="1"/>
                </p:cNvSpPr>
                <p:nvPr/>
              </p:nvSpPr>
              <p:spPr bwMode="auto">
                <a:xfrm>
                  <a:off x="432" y="327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100</a:t>
                  </a:r>
                  <a:endParaRPr lang="en-US" altLang="en-US" sz="1200">
                    <a:latin typeface="Times New Roman" pitchFamily="18" charset="0"/>
                  </a:endParaRPr>
                </a:p>
              </p:txBody>
            </p:sp>
            <p:sp>
              <p:nvSpPr>
                <p:cNvPr id="27667" name="Rectangle 266"/>
                <p:cNvSpPr>
                  <a:spLocks noChangeArrowheads="1"/>
                </p:cNvSpPr>
                <p:nvPr/>
              </p:nvSpPr>
              <p:spPr bwMode="auto">
                <a:xfrm>
                  <a:off x="432" y="3007"/>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150</a:t>
                  </a:r>
                  <a:endParaRPr lang="en-US" altLang="en-US" sz="1200">
                    <a:latin typeface="Times New Roman" pitchFamily="18" charset="0"/>
                  </a:endParaRPr>
                </a:p>
              </p:txBody>
            </p:sp>
            <p:sp>
              <p:nvSpPr>
                <p:cNvPr id="27668" name="Rectangle 267"/>
                <p:cNvSpPr>
                  <a:spLocks noChangeArrowheads="1"/>
                </p:cNvSpPr>
                <p:nvPr/>
              </p:nvSpPr>
              <p:spPr bwMode="auto">
                <a:xfrm>
                  <a:off x="432" y="2742"/>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200</a:t>
                  </a:r>
                  <a:endParaRPr lang="en-US" altLang="en-US" sz="1200">
                    <a:latin typeface="Times New Roman" pitchFamily="18" charset="0"/>
                  </a:endParaRPr>
                </a:p>
              </p:txBody>
            </p:sp>
            <p:sp>
              <p:nvSpPr>
                <p:cNvPr id="27669" name="Rectangle 268"/>
                <p:cNvSpPr>
                  <a:spLocks noChangeArrowheads="1"/>
                </p:cNvSpPr>
                <p:nvPr/>
              </p:nvSpPr>
              <p:spPr bwMode="auto">
                <a:xfrm>
                  <a:off x="432" y="2473"/>
                  <a:ext cx="159"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250</a:t>
                  </a:r>
                  <a:endParaRPr lang="en-US" altLang="en-US" sz="1200">
                    <a:latin typeface="Times New Roman" pitchFamily="18" charset="0"/>
                  </a:endParaRPr>
                </a:p>
              </p:txBody>
            </p:sp>
            <p:sp>
              <p:nvSpPr>
                <p:cNvPr id="27670" name="Line 269"/>
                <p:cNvSpPr>
                  <a:spLocks noChangeShapeType="1"/>
                </p:cNvSpPr>
                <p:nvPr/>
              </p:nvSpPr>
              <p:spPr bwMode="auto">
                <a:xfrm>
                  <a:off x="720" y="3741"/>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grpSp>
              <p:nvGrpSpPr>
                <p:cNvPr id="17" name="Group 270"/>
                <p:cNvGrpSpPr>
                  <a:grpSpLocks/>
                </p:cNvGrpSpPr>
                <p:nvPr/>
              </p:nvGrpSpPr>
              <p:grpSpPr bwMode="auto">
                <a:xfrm>
                  <a:off x="810" y="3741"/>
                  <a:ext cx="1258" cy="177"/>
                  <a:chOff x="2060" y="3229"/>
                  <a:chExt cx="2179" cy="297"/>
                </a:xfrm>
              </p:grpSpPr>
              <p:sp>
                <p:nvSpPr>
                  <p:cNvPr id="27724" name="Line 271"/>
                  <p:cNvSpPr>
                    <a:spLocks noChangeShapeType="1"/>
                  </p:cNvSpPr>
                  <p:nvPr/>
                </p:nvSpPr>
                <p:spPr bwMode="auto">
                  <a:xfrm>
                    <a:off x="2089" y="3229"/>
                    <a:ext cx="1952" cy="1"/>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5" name="Line 272"/>
                  <p:cNvSpPr>
                    <a:spLocks noChangeShapeType="1"/>
                  </p:cNvSpPr>
                  <p:nvPr/>
                </p:nvSpPr>
                <p:spPr bwMode="auto">
                  <a:xfrm flipV="1">
                    <a:off x="208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6" name="Line 273"/>
                  <p:cNvSpPr>
                    <a:spLocks noChangeShapeType="1"/>
                  </p:cNvSpPr>
                  <p:nvPr/>
                </p:nvSpPr>
                <p:spPr bwMode="auto">
                  <a:xfrm flipV="1">
                    <a:off x="230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7" name="Line 274"/>
                  <p:cNvSpPr>
                    <a:spLocks noChangeShapeType="1"/>
                  </p:cNvSpPr>
                  <p:nvPr/>
                </p:nvSpPr>
                <p:spPr bwMode="auto">
                  <a:xfrm flipV="1">
                    <a:off x="252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8" name="Line 275"/>
                  <p:cNvSpPr>
                    <a:spLocks noChangeShapeType="1"/>
                  </p:cNvSpPr>
                  <p:nvPr/>
                </p:nvSpPr>
                <p:spPr bwMode="auto">
                  <a:xfrm flipV="1">
                    <a:off x="2738"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9" name="Line 276"/>
                  <p:cNvSpPr>
                    <a:spLocks noChangeShapeType="1"/>
                  </p:cNvSpPr>
                  <p:nvPr/>
                </p:nvSpPr>
                <p:spPr bwMode="auto">
                  <a:xfrm flipV="1">
                    <a:off x="2954"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0" name="Line 277"/>
                  <p:cNvSpPr>
                    <a:spLocks noChangeShapeType="1"/>
                  </p:cNvSpPr>
                  <p:nvPr/>
                </p:nvSpPr>
                <p:spPr bwMode="auto">
                  <a:xfrm flipV="1">
                    <a:off x="3176"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1" name="Line 278"/>
                  <p:cNvSpPr>
                    <a:spLocks noChangeShapeType="1"/>
                  </p:cNvSpPr>
                  <p:nvPr/>
                </p:nvSpPr>
                <p:spPr bwMode="auto">
                  <a:xfrm flipV="1">
                    <a:off x="3392"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2" name="Line 279"/>
                  <p:cNvSpPr>
                    <a:spLocks noChangeShapeType="1"/>
                  </p:cNvSpPr>
                  <p:nvPr/>
                </p:nvSpPr>
                <p:spPr bwMode="auto">
                  <a:xfrm flipV="1">
                    <a:off x="3609"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3" name="Line 280"/>
                  <p:cNvSpPr>
                    <a:spLocks noChangeShapeType="1"/>
                  </p:cNvSpPr>
                  <p:nvPr/>
                </p:nvSpPr>
                <p:spPr bwMode="auto">
                  <a:xfrm flipV="1">
                    <a:off x="3825"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4" name="Line 281"/>
                  <p:cNvSpPr>
                    <a:spLocks noChangeShapeType="1"/>
                  </p:cNvSpPr>
                  <p:nvPr/>
                </p:nvSpPr>
                <p:spPr bwMode="auto">
                  <a:xfrm flipV="1">
                    <a:off x="4041" y="3229"/>
                    <a:ext cx="1" cy="36"/>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35" name="Rectangle 282"/>
                  <p:cNvSpPr>
                    <a:spLocks noChangeArrowheads="1"/>
                  </p:cNvSpPr>
                  <p:nvPr/>
                </p:nvSpPr>
                <p:spPr bwMode="auto">
                  <a:xfrm>
                    <a:off x="2060"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0</a:t>
                    </a:r>
                    <a:endParaRPr lang="en-US" altLang="en-US" sz="1200">
                      <a:latin typeface="Times New Roman" pitchFamily="18" charset="0"/>
                    </a:endParaRPr>
                  </a:p>
                </p:txBody>
              </p:sp>
              <p:sp>
                <p:nvSpPr>
                  <p:cNvPr id="27736" name="Rectangle 283"/>
                  <p:cNvSpPr>
                    <a:spLocks noChangeArrowheads="1"/>
                  </p:cNvSpPr>
                  <p:nvPr/>
                </p:nvSpPr>
                <p:spPr bwMode="auto">
                  <a:xfrm>
                    <a:off x="2704"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1</a:t>
                    </a:r>
                    <a:endParaRPr lang="en-US" altLang="en-US" sz="1200">
                      <a:latin typeface="Times New Roman" pitchFamily="18" charset="0"/>
                    </a:endParaRPr>
                  </a:p>
                </p:txBody>
              </p:sp>
              <p:sp>
                <p:nvSpPr>
                  <p:cNvPr id="27737" name="Rectangle 284"/>
                  <p:cNvSpPr>
                    <a:spLocks noChangeArrowheads="1"/>
                  </p:cNvSpPr>
                  <p:nvPr/>
                </p:nvSpPr>
                <p:spPr bwMode="auto">
                  <a:xfrm>
                    <a:off x="3361" y="3331"/>
                    <a:ext cx="92"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2</a:t>
                    </a:r>
                    <a:endParaRPr lang="en-US" altLang="en-US" sz="1200">
                      <a:latin typeface="Times New Roman" pitchFamily="18" charset="0"/>
                    </a:endParaRPr>
                  </a:p>
                </p:txBody>
              </p:sp>
              <p:sp>
                <p:nvSpPr>
                  <p:cNvPr id="27738" name="Rectangle 285"/>
                  <p:cNvSpPr>
                    <a:spLocks noChangeArrowheads="1"/>
                  </p:cNvSpPr>
                  <p:nvPr/>
                </p:nvSpPr>
                <p:spPr bwMode="auto">
                  <a:xfrm>
                    <a:off x="3934" y="3333"/>
                    <a:ext cx="305" cy="19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3 hr</a:t>
                    </a:r>
                    <a:endParaRPr lang="en-US" altLang="en-US" sz="1200">
                      <a:latin typeface="Times New Roman" pitchFamily="18" charset="0"/>
                    </a:endParaRPr>
                  </a:p>
                </p:txBody>
              </p:sp>
            </p:grpSp>
            <p:sp>
              <p:nvSpPr>
                <p:cNvPr id="27672" name="Rectangle 286"/>
                <p:cNvSpPr>
                  <a:spLocks noChangeArrowheads="1"/>
                </p:cNvSpPr>
                <p:nvPr/>
              </p:nvSpPr>
              <p:spPr bwMode="auto">
                <a:xfrm>
                  <a:off x="1071" y="3958"/>
                  <a:ext cx="880"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Time After Nicotine</a:t>
                  </a:r>
                  <a:endParaRPr lang="en-US" altLang="en-US" sz="1200">
                    <a:latin typeface="Times New Roman" pitchFamily="18" charset="0"/>
                  </a:endParaRPr>
                </a:p>
              </p:txBody>
            </p:sp>
            <p:sp>
              <p:nvSpPr>
                <p:cNvPr id="27673" name="Rectangle 287"/>
                <p:cNvSpPr>
                  <a:spLocks noChangeArrowheads="1"/>
                </p:cNvSpPr>
                <p:nvPr/>
              </p:nvSpPr>
              <p:spPr bwMode="auto">
                <a:xfrm rot="-5400000">
                  <a:off x="-139" y="3015"/>
                  <a:ext cx="87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 of Basal Release</a:t>
                  </a:r>
                  <a:endParaRPr lang="en-US" altLang="en-US" sz="1200">
                    <a:latin typeface="Times New Roman" pitchFamily="18" charset="0"/>
                  </a:endParaRPr>
                </a:p>
              </p:txBody>
            </p:sp>
            <p:sp>
              <p:nvSpPr>
                <p:cNvPr id="27674" name="Line 288"/>
                <p:cNvSpPr>
                  <a:spLocks noChangeShapeType="1"/>
                </p:cNvSpPr>
                <p:nvPr/>
              </p:nvSpPr>
              <p:spPr bwMode="auto">
                <a:xfrm>
                  <a:off x="806" y="331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5" name="Line 289"/>
                <p:cNvSpPr>
                  <a:spLocks noChangeShapeType="1"/>
                </p:cNvSpPr>
                <p:nvPr/>
              </p:nvSpPr>
              <p:spPr bwMode="auto">
                <a:xfrm flipV="1">
                  <a:off x="827" y="2675"/>
                  <a:ext cx="125" cy="64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77" name="Oval 291"/>
                <p:cNvSpPr>
                  <a:spLocks noChangeArrowheads="1"/>
                </p:cNvSpPr>
                <p:nvPr/>
              </p:nvSpPr>
              <p:spPr bwMode="auto">
                <a:xfrm>
                  <a:off x="803" y="3291"/>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79" name="Line 293"/>
                <p:cNvSpPr>
                  <a:spLocks noChangeShapeType="1"/>
                </p:cNvSpPr>
                <p:nvPr/>
              </p:nvSpPr>
              <p:spPr bwMode="auto">
                <a:xfrm>
                  <a:off x="952" y="2675"/>
                  <a:ext cx="124" cy="239"/>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0" name="Line 294"/>
                <p:cNvSpPr>
                  <a:spLocks noChangeShapeType="1"/>
                </p:cNvSpPr>
                <p:nvPr/>
              </p:nvSpPr>
              <p:spPr bwMode="auto">
                <a:xfrm>
                  <a:off x="1076" y="2914"/>
                  <a:ext cx="126" cy="8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1" name="Line 295"/>
                <p:cNvSpPr>
                  <a:spLocks noChangeShapeType="1"/>
                </p:cNvSpPr>
                <p:nvPr/>
              </p:nvSpPr>
              <p:spPr bwMode="auto">
                <a:xfrm>
                  <a:off x="1202" y="2994"/>
                  <a:ext cx="125" cy="2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2" name="Line 296"/>
                <p:cNvSpPr>
                  <a:spLocks noChangeShapeType="1"/>
                </p:cNvSpPr>
                <p:nvPr/>
              </p:nvSpPr>
              <p:spPr bwMode="auto">
                <a:xfrm>
                  <a:off x="1327" y="3021"/>
                  <a:ext cx="127" cy="22"/>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3" name="Line 297"/>
                <p:cNvSpPr>
                  <a:spLocks noChangeShapeType="1"/>
                </p:cNvSpPr>
                <p:nvPr/>
              </p:nvSpPr>
              <p:spPr bwMode="auto">
                <a:xfrm>
                  <a:off x="1454" y="3043"/>
                  <a:ext cx="125" cy="4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4" name="Line 298"/>
                <p:cNvSpPr>
                  <a:spLocks noChangeShapeType="1"/>
                </p:cNvSpPr>
                <p:nvPr/>
              </p:nvSpPr>
              <p:spPr bwMode="auto">
                <a:xfrm>
                  <a:off x="1579" y="3090"/>
                  <a:ext cx="126" cy="11"/>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5" name="Line 299"/>
                <p:cNvSpPr>
                  <a:spLocks noChangeShapeType="1"/>
                </p:cNvSpPr>
                <p:nvPr/>
              </p:nvSpPr>
              <p:spPr bwMode="auto">
                <a:xfrm>
                  <a:off x="1705" y="3101"/>
                  <a:ext cx="124" cy="7"/>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86" name="Line 300"/>
                <p:cNvSpPr>
                  <a:spLocks noChangeShapeType="1"/>
                </p:cNvSpPr>
                <p:nvPr/>
              </p:nvSpPr>
              <p:spPr bwMode="auto">
                <a:xfrm>
                  <a:off x="1829" y="3108"/>
                  <a:ext cx="125" cy="3"/>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695" name="Oval 309"/>
                <p:cNvSpPr>
                  <a:spLocks noChangeArrowheads="1"/>
                </p:cNvSpPr>
                <p:nvPr/>
              </p:nvSpPr>
              <p:spPr bwMode="auto">
                <a:xfrm>
                  <a:off x="927" y="2649"/>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6" name="Oval 310"/>
                <p:cNvSpPr>
                  <a:spLocks noChangeArrowheads="1"/>
                </p:cNvSpPr>
                <p:nvPr/>
              </p:nvSpPr>
              <p:spPr bwMode="auto">
                <a:xfrm>
                  <a:off x="1052" y="2890"/>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7" name="Oval 311"/>
                <p:cNvSpPr>
                  <a:spLocks noChangeArrowheads="1"/>
                </p:cNvSpPr>
                <p:nvPr/>
              </p:nvSpPr>
              <p:spPr bwMode="auto">
                <a:xfrm>
                  <a:off x="1178" y="2968"/>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8" name="Oval 312"/>
                <p:cNvSpPr>
                  <a:spLocks noChangeArrowheads="1"/>
                </p:cNvSpPr>
                <p:nvPr/>
              </p:nvSpPr>
              <p:spPr bwMode="auto">
                <a:xfrm>
                  <a:off x="1302" y="2997"/>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699" name="Oval 313"/>
                <p:cNvSpPr>
                  <a:spLocks noChangeArrowheads="1"/>
                </p:cNvSpPr>
                <p:nvPr/>
              </p:nvSpPr>
              <p:spPr bwMode="auto">
                <a:xfrm>
                  <a:off x="1430" y="3019"/>
                  <a:ext cx="45"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0" name="Oval 314"/>
                <p:cNvSpPr>
                  <a:spLocks noChangeArrowheads="1"/>
                </p:cNvSpPr>
                <p:nvPr/>
              </p:nvSpPr>
              <p:spPr bwMode="auto">
                <a:xfrm>
                  <a:off x="1555" y="3066"/>
                  <a:ext cx="45"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1" name="Oval 315"/>
                <p:cNvSpPr>
                  <a:spLocks noChangeArrowheads="1"/>
                </p:cNvSpPr>
                <p:nvPr/>
              </p:nvSpPr>
              <p:spPr bwMode="auto">
                <a:xfrm>
                  <a:off x="1680" y="3075"/>
                  <a:ext cx="45"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2" name="Oval 316"/>
                <p:cNvSpPr>
                  <a:spLocks noChangeArrowheads="1"/>
                </p:cNvSpPr>
                <p:nvPr/>
              </p:nvSpPr>
              <p:spPr bwMode="auto">
                <a:xfrm>
                  <a:off x="1805" y="3083"/>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03" name="Oval 317"/>
                <p:cNvSpPr>
                  <a:spLocks noChangeArrowheads="1"/>
                </p:cNvSpPr>
                <p:nvPr/>
              </p:nvSpPr>
              <p:spPr bwMode="auto">
                <a:xfrm>
                  <a:off x="1930" y="3086"/>
                  <a:ext cx="45"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3" name="Line 327"/>
                <p:cNvSpPr>
                  <a:spLocks noChangeShapeType="1"/>
                </p:cNvSpPr>
                <p:nvPr/>
              </p:nvSpPr>
              <p:spPr bwMode="auto">
                <a:xfrm>
                  <a:off x="1845" y="2806"/>
                  <a:ext cx="111" cy="0"/>
                </a:xfrm>
                <a:prstGeom prst="line">
                  <a:avLst/>
                </a:prstGeom>
                <a:noFill/>
                <a:ln w="28575">
                  <a:solidFill>
                    <a:srgbClr val="FF9966"/>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4" name="Oval 328"/>
                <p:cNvSpPr>
                  <a:spLocks noChangeArrowheads="1"/>
                </p:cNvSpPr>
                <p:nvPr/>
              </p:nvSpPr>
              <p:spPr bwMode="auto">
                <a:xfrm>
                  <a:off x="1879" y="2785"/>
                  <a:ext cx="3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5" name="Rectangle 329"/>
                <p:cNvSpPr>
                  <a:spLocks noChangeArrowheads="1"/>
                </p:cNvSpPr>
                <p:nvPr/>
              </p:nvSpPr>
              <p:spPr bwMode="auto">
                <a:xfrm>
                  <a:off x="1971" y="2770"/>
                  <a:ext cx="543"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Accumbens</a:t>
                  </a:r>
                  <a:endParaRPr lang="en-US" altLang="en-US" sz="1200">
                    <a:latin typeface="Times New Roman" pitchFamily="18" charset="0"/>
                  </a:endParaRPr>
                </a:p>
              </p:txBody>
            </p:sp>
            <p:sp>
              <p:nvSpPr>
                <p:cNvPr id="27716" name="Line 330"/>
                <p:cNvSpPr>
                  <a:spLocks noChangeShapeType="1"/>
                </p:cNvSpPr>
                <p:nvPr/>
              </p:nvSpPr>
              <p:spPr bwMode="auto">
                <a:xfrm>
                  <a:off x="1845" y="2903"/>
                  <a:ext cx="111" cy="0"/>
                </a:xfrm>
                <a:prstGeom prst="line">
                  <a:avLst/>
                </a:prstGeom>
                <a:noFill/>
                <a:ln w="28575">
                  <a:solidFill>
                    <a:srgbClr val="66CC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17" name="Rectangle 331"/>
                <p:cNvSpPr>
                  <a:spLocks noChangeArrowheads="1"/>
                </p:cNvSpPr>
                <p:nvPr/>
              </p:nvSpPr>
              <p:spPr bwMode="auto">
                <a:xfrm>
                  <a:off x="1879" y="2881"/>
                  <a:ext cx="3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endParaRPr lang="en-US" altLang="en-US" sz="1800"/>
                </a:p>
              </p:txBody>
            </p:sp>
            <p:sp>
              <p:nvSpPr>
                <p:cNvPr id="27718" name="Rectangle 332"/>
                <p:cNvSpPr>
                  <a:spLocks noChangeArrowheads="1"/>
                </p:cNvSpPr>
                <p:nvPr/>
              </p:nvSpPr>
              <p:spPr bwMode="auto">
                <a:xfrm>
                  <a:off x="1971" y="2867"/>
                  <a:ext cx="378" cy="1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a:solidFill>
                        <a:srgbClr val="FFFFFF"/>
                      </a:solidFill>
                      <a:latin typeface="Arial" pitchFamily="34" charset="0"/>
                    </a:rPr>
                    <a:t>Caudate</a:t>
                  </a:r>
                  <a:endParaRPr lang="en-US" altLang="en-US" sz="1200">
                    <a:latin typeface="Times New Roman" pitchFamily="18" charset="0"/>
                  </a:endParaRPr>
                </a:p>
              </p:txBody>
            </p:sp>
            <p:sp>
              <p:nvSpPr>
                <p:cNvPr id="27719" name="Line 333"/>
                <p:cNvSpPr>
                  <a:spLocks noChangeShapeType="1"/>
                </p:cNvSpPr>
                <p:nvPr/>
              </p:nvSpPr>
              <p:spPr bwMode="auto">
                <a:xfrm>
                  <a:off x="719" y="3306"/>
                  <a:ext cx="21" cy="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0" name="Line 334"/>
                <p:cNvSpPr>
                  <a:spLocks noChangeShapeType="1"/>
                </p:cNvSpPr>
                <p:nvPr/>
              </p:nvSpPr>
              <p:spPr bwMode="auto">
                <a:xfrm>
                  <a:off x="738" y="3545"/>
                  <a:ext cx="0" cy="197"/>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1" name="Line 335"/>
                <p:cNvSpPr>
                  <a:spLocks noChangeShapeType="1"/>
                </p:cNvSpPr>
                <p:nvPr/>
              </p:nvSpPr>
              <p:spPr bwMode="auto">
                <a:xfrm flipV="1">
                  <a:off x="710" y="3527"/>
                  <a:ext cx="62"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27722" name="Line 336"/>
                <p:cNvSpPr>
                  <a:spLocks noChangeShapeType="1"/>
                </p:cNvSpPr>
                <p:nvPr/>
              </p:nvSpPr>
              <p:spPr bwMode="auto">
                <a:xfrm flipV="1">
                  <a:off x="708" y="3497"/>
                  <a:ext cx="63" cy="30"/>
                </a:xfrm>
                <a:prstGeom prst="line">
                  <a:avLst/>
                </a:prstGeom>
                <a:noFill/>
                <a:ln w="19050">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a:p>
              </p:txBody>
            </p:sp>
            <p:sp>
              <p:nvSpPr>
                <p:cNvPr id="5" name="Text Box 337"/>
                <p:cNvSpPr txBox="1">
                  <a:spLocks noChangeArrowheads="1"/>
                </p:cNvSpPr>
                <p:nvPr/>
              </p:nvSpPr>
              <p:spPr bwMode="auto">
                <a:xfrm>
                  <a:off x="1760" y="2437"/>
                  <a:ext cx="892" cy="25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defRPr/>
                  </a:pPr>
                  <a:r>
                    <a:rPr lang="en-US" altLang="en-US" sz="2000" b="1" dirty="0">
                      <a:solidFill>
                        <a:srgbClr val="FFFF00"/>
                      </a:solidFill>
                      <a:latin typeface="Microsoft Sans Serif" pitchFamily="34" charset="0"/>
                      <a:cs typeface="Microsoft Sans Serif" pitchFamily="34" charset="0"/>
                    </a:rPr>
                    <a:t>NICOTINE</a:t>
                  </a:r>
                </a:p>
              </p:txBody>
            </p:sp>
          </p:grpSp>
          <p:sp>
            <p:nvSpPr>
              <p:cNvPr id="27660" name="Line 338"/>
              <p:cNvSpPr>
                <a:spLocks noChangeShapeType="1"/>
              </p:cNvSpPr>
              <p:nvPr/>
            </p:nvSpPr>
            <p:spPr bwMode="auto">
              <a:xfrm>
                <a:off x="720" y="2784"/>
                <a:ext cx="144" cy="0"/>
              </a:xfrm>
              <a:prstGeom prst="line">
                <a:avLst/>
              </a:prstGeom>
              <a:noFill/>
              <a:ln w="57150">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58" name="Rectangle 248"/>
            <p:cNvSpPr>
              <a:spLocks noChangeArrowheads="1"/>
            </p:cNvSpPr>
            <p:nvPr/>
          </p:nvSpPr>
          <p:spPr bwMode="auto">
            <a:xfrm>
              <a:off x="1249363" y="3983038"/>
              <a:ext cx="869950"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1"/>
                </a:buClr>
                <a:buChar char="–"/>
                <a:defRPr sz="2800">
                  <a:solidFill>
                    <a:schemeClr val="tx1"/>
                  </a:solidFill>
                  <a:latin typeface="Tahoma" pitchFamily="34"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tx1"/>
                </a:buClr>
                <a:buChar char="–"/>
                <a:defRPr sz="2000">
                  <a:solidFill>
                    <a:schemeClr val="tx1"/>
                  </a:solidFill>
                  <a:latin typeface="Tahoma"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200" b="1" dirty="0" err="1">
                  <a:solidFill>
                    <a:schemeClr val="bg1"/>
                  </a:solidFill>
                  <a:latin typeface="Arial" pitchFamily="34" charset="0"/>
                </a:rPr>
                <a:t>Accumbens</a:t>
              </a:r>
              <a:endParaRPr lang="en-US" altLang="en-US" sz="1200" b="1" dirty="0">
                <a:solidFill>
                  <a:schemeClr val="bg1"/>
                </a:solidFill>
                <a:latin typeface="Times New Roman" pitchFamily="18" charset="0"/>
              </a:endParaRPr>
            </a:p>
          </p:txBody>
        </p:sp>
      </p:grpSp>
      <p:sp>
        <p:nvSpPr>
          <p:cNvPr id="2" name="Slide Number Placeholder 1"/>
          <p:cNvSpPr>
            <a:spLocks noGrp="1"/>
          </p:cNvSpPr>
          <p:nvPr>
            <p:ph type="sldNum" sz="quarter" idx="4294967295"/>
          </p:nvPr>
        </p:nvSpPr>
        <p:spPr>
          <a:xfrm>
            <a:off x="6705600" y="6248400"/>
            <a:ext cx="1905000" cy="457200"/>
          </a:xfrm>
          <a:prstGeom prst="rect">
            <a:avLst/>
          </a:prstGeom>
        </p:spPr>
        <p:txBody>
          <a:bodyPr/>
          <a:lstStyle/>
          <a:p>
            <a:pPr>
              <a:defRPr/>
            </a:pPr>
            <a:fld id="{DE6ED050-4BB5-4D37-961A-00ED93C83E72}" type="slidenum">
              <a:rPr lang="en-US" smtClean="0"/>
              <a:pPr>
                <a:defRPr/>
              </a:pPr>
              <a:t>5</a:t>
            </a:fld>
            <a:endParaRPr lang="en-US" dirty="0"/>
          </a:p>
        </p:txBody>
      </p:sp>
    </p:spTree>
    <p:extLst>
      <p:ext uri="{BB962C8B-B14F-4D97-AF65-F5344CB8AC3E}">
        <p14:creationId xmlns:p14="http://schemas.microsoft.com/office/powerpoint/2010/main" val="6619107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xfrm>
            <a:off x="3486150" y="5543550"/>
            <a:ext cx="2171700" cy="342900"/>
          </a:xfrm>
          <a:noFill/>
        </p:spPr>
        <p:txBody>
          <a:bodyPr/>
          <a:lstStyle/>
          <a:p>
            <a:fld id="{546C9213-7A20-4666-8D2B-A9D28AC1BAAD}" type="slidenum">
              <a:rPr lang="en-US">
                <a:solidFill>
                  <a:srgbClr val="FFFFFF"/>
                </a:solidFill>
                <a:latin typeface="Corbel" charset="0"/>
              </a:rPr>
              <a:pPr/>
              <a:t>6</a:t>
            </a:fld>
            <a:endParaRPr lang="en-US">
              <a:solidFill>
                <a:srgbClr val="FFFFFF"/>
              </a:solidFill>
              <a:latin typeface="Corbel" charset="0"/>
            </a:endParaRPr>
          </a:p>
        </p:txBody>
      </p:sp>
      <p:pic>
        <p:nvPicPr>
          <p:cNvPr id="6147" name="Picture 2" descr="C:\Documents and Settings\wcompton\Desktop\Terminology\800px-Spectrum_Diagram.png"/>
          <p:cNvPicPr>
            <a:picLocks noChangeAspect="1" noChangeArrowheads="1"/>
          </p:cNvPicPr>
          <p:nvPr/>
        </p:nvPicPr>
        <p:blipFill>
          <a:blip r:embed="rId3" cstate="print"/>
          <a:srcRect/>
          <a:stretch>
            <a:fillRect/>
          </a:stretch>
        </p:blipFill>
        <p:spPr bwMode="auto">
          <a:xfrm>
            <a:off x="609600" y="609600"/>
            <a:ext cx="7821001" cy="5722478"/>
          </a:xfrm>
          <a:prstGeom prst="rect">
            <a:avLst/>
          </a:prstGeom>
          <a:noFill/>
          <a:ln w="9525">
            <a:noFill/>
            <a:miter lim="800000"/>
            <a:headEnd/>
            <a:tailEnd/>
          </a:ln>
        </p:spPr>
      </p:pic>
    </p:spTree>
    <p:extLst>
      <p:ext uri="{BB962C8B-B14F-4D97-AF65-F5344CB8AC3E}">
        <p14:creationId xmlns:p14="http://schemas.microsoft.com/office/powerpoint/2010/main" val="11429045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FF00"/>
                </a:solidFill>
                <a:latin typeface="Microsoft Sans Serif" pitchFamily="34" charset="0"/>
                <a:cs typeface="Microsoft Sans Serif" pitchFamily="34" charset="0"/>
              </a:rPr>
              <a:t>When Substance Use Becomes Problematic</a:t>
            </a:r>
            <a:endParaRPr lang="en-US" b="1" dirty="0">
              <a:solidFill>
                <a:srgbClr val="FFFF00"/>
              </a:solidFill>
              <a:latin typeface="Microsoft Sans Serif" pitchFamily="34" charset="0"/>
              <a:cs typeface="Microsoft Sans Serif"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latin typeface="Microsoft Sans Serif" pitchFamily="34" charset="0"/>
                <a:cs typeface="Microsoft Sans Serif" pitchFamily="34" charset="0"/>
              </a:rPr>
              <a:t>Negative impacts of substance use begin to outweigh the benefits</a:t>
            </a:r>
          </a:p>
          <a:p>
            <a:pPr lvl="1"/>
            <a:r>
              <a:rPr lang="en-US" dirty="0" smtClean="0">
                <a:latin typeface="Microsoft Sans Serif" pitchFamily="34" charset="0"/>
                <a:cs typeface="Microsoft Sans Serif" pitchFamily="34" charset="0"/>
              </a:rPr>
              <a:t>Substance effects that are unpleasant or harmful</a:t>
            </a:r>
          </a:p>
          <a:p>
            <a:pPr lvl="1"/>
            <a:r>
              <a:rPr lang="en-US" dirty="0" smtClean="0">
                <a:latin typeface="Microsoft Sans Serif" pitchFamily="34" charset="0"/>
                <a:cs typeface="Microsoft Sans Serif" pitchFamily="34" charset="0"/>
              </a:rPr>
              <a:t>Consequences of things done while intoxicated</a:t>
            </a:r>
          </a:p>
          <a:p>
            <a:pPr lvl="1"/>
            <a:r>
              <a:rPr lang="en-US" dirty="0" smtClean="0">
                <a:latin typeface="Microsoft Sans Serif" pitchFamily="34" charset="0"/>
                <a:cs typeface="Microsoft Sans Serif" pitchFamily="34" charset="0"/>
              </a:rPr>
              <a:t>Impact on individual, friends/family, or society</a:t>
            </a:r>
          </a:p>
          <a:p>
            <a:pPr lvl="1"/>
            <a:r>
              <a:rPr lang="en-US" dirty="0" smtClean="0">
                <a:latin typeface="Microsoft Sans Serif" pitchFamily="34" charset="0"/>
                <a:cs typeface="Microsoft Sans Serif" pitchFamily="34" charset="0"/>
              </a:rPr>
              <a:t>Health impacts</a:t>
            </a:r>
          </a:p>
          <a:p>
            <a:pPr lvl="2"/>
            <a:r>
              <a:rPr lang="en-US" dirty="0" smtClean="0">
                <a:latin typeface="Microsoft Sans Serif" pitchFamily="34" charset="0"/>
                <a:cs typeface="Microsoft Sans Serif" pitchFamily="34" charset="0"/>
              </a:rPr>
              <a:t>Overdose</a:t>
            </a:r>
          </a:p>
          <a:p>
            <a:pPr lvl="2"/>
            <a:r>
              <a:rPr lang="en-US" dirty="0" smtClean="0">
                <a:latin typeface="Microsoft Sans Serif" pitchFamily="34" charset="0"/>
                <a:cs typeface="Microsoft Sans Serif" pitchFamily="34" charset="0"/>
              </a:rPr>
              <a:t>Substance use disorders</a:t>
            </a:r>
          </a:p>
          <a:p>
            <a:pPr lvl="2"/>
            <a:r>
              <a:rPr lang="en-US" dirty="0" smtClean="0">
                <a:latin typeface="Microsoft Sans Serif" pitchFamily="34" charset="0"/>
                <a:cs typeface="Microsoft Sans Serif" pitchFamily="34" charset="0"/>
              </a:rPr>
              <a:t>Impact on mental health</a:t>
            </a:r>
          </a:p>
          <a:p>
            <a:pPr lvl="2"/>
            <a:r>
              <a:rPr lang="en-US" dirty="0" smtClean="0">
                <a:latin typeface="Microsoft Sans Serif" pitchFamily="34" charset="0"/>
                <a:cs typeface="Microsoft Sans Serif" pitchFamily="34" charset="0"/>
              </a:rPr>
              <a:t>Impact on physical health</a:t>
            </a:r>
          </a:p>
          <a:p>
            <a:endParaRPr lang="en-US" dirty="0"/>
          </a:p>
        </p:txBody>
      </p:sp>
      <p:sp>
        <p:nvSpPr>
          <p:cNvPr id="4" name="Slide Number Placeholder 3"/>
          <p:cNvSpPr>
            <a:spLocks noGrp="1"/>
          </p:cNvSpPr>
          <p:nvPr>
            <p:ph type="sldNum" sz="quarter" idx="12"/>
          </p:nvPr>
        </p:nvSpPr>
        <p:spPr/>
        <p:txBody>
          <a:bodyPr/>
          <a:lstStyle/>
          <a:p>
            <a:fld id="{7BB5887B-BB3E-4BA5-8A1E-2508AB54A26D}" type="slidenum">
              <a:rPr lang="en-US" smtClean="0"/>
              <a:pPr/>
              <a:t>7</a:t>
            </a:fld>
            <a:endParaRPr lang="en-US"/>
          </a:p>
        </p:txBody>
      </p:sp>
    </p:spTree>
    <p:extLst>
      <p:ext uri="{BB962C8B-B14F-4D97-AF65-F5344CB8AC3E}">
        <p14:creationId xmlns:p14="http://schemas.microsoft.com/office/powerpoint/2010/main" val="348555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74"/>
            <a:ext cx="9144000" cy="571500"/>
          </a:xfrm>
        </p:spPr>
        <p:txBody>
          <a:bodyPr>
            <a:noAutofit/>
          </a:bodyPr>
          <a:lstStyle/>
          <a:p>
            <a:pPr algn="ctr"/>
            <a:r>
              <a:rPr lang="en-US" sz="3200" b="1" dirty="0">
                <a:solidFill>
                  <a:srgbClr val="FFFF00"/>
                </a:solidFill>
                <a:latin typeface="Microsoft Sans Serif" pitchFamily="34" charset="0"/>
                <a:cs typeface="Microsoft Sans Serif" pitchFamily="34" charset="0"/>
              </a:rPr>
              <a:t>The Problematic Aspects of Getting Drunk/High</a:t>
            </a:r>
          </a:p>
        </p:txBody>
      </p:sp>
      <p:graphicFrame>
        <p:nvGraphicFramePr>
          <p:cNvPr id="5" name="Table 4"/>
          <p:cNvGraphicFramePr>
            <a:graphicFrameLocks noGrp="1"/>
          </p:cNvGraphicFramePr>
          <p:nvPr>
            <p:extLst/>
          </p:nvPr>
        </p:nvGraphicFramePr>
        <p:xfrm>
          <a:off x="609599" y="699270"/>
          <a:ext cx="7924799" cy="5864223"/>
        </p:xfrm>
        <a:graphic>
          <a:graphicData uri="http://schemas.openxmlformats.org/drawingml/2006/table">
            <a:tbl>
              <a:tblPr firstRow="1" bandRow="1">
                <a:tableStyleId>{21E4AEA4-8DFA-4A89-87EB-49C32662AFE0}</a:tableStyleId>
              </a:tblPr>
              <a:tblGrid>
                <a:gridCol w="1752600">
                  <a:extLst>
                    <a:ext uri="{9D8B030D-6E8A-4147-A177-3AD203B41FA5}">
                      <a16:colId xmlns:a16="http://schemas.microsoft.com/office/drawing/2014/main" val="20000"/>
                    </a:ext>
                  </a:extLst>
                </a:gridCol>
                <a:gridCol w="947702">
                  <a:extLst>
                    <a:ext uri="{9D8B030D-6E8A-4147-A177-3AD203B41FA5}">
                      <a16:colId xmlns:a16="http://schemas.microsoft.com/office/drawing/2014/main" val="2702762645"/>
                    </a:ext>
                  </a:extLst>
                </a:gridCol>
                <a:gridCol w="997938">
                  <a:extLst>
                    <a:ext uri="{9D8B030D-6E8A-4147-A177-3AD203B41FA5}">
                      <a16:colId xmlns:a16="http://schemas.microsoft.com/office/drawing/2014/main" val="20001"/>
                    </a:ext>
                  </a:extLst>
                </a:gridCol>
                <a:gridCol w="939234">
                  <a:extLst>
                    <a:ext uri="{9D8B030D-6E8A-4147-A177-3AD203B41FA5}">
                      <a16:colId xmlns:a16="http://schemas.microsoft.com/office/drawing/2014/main" val="20002"/>
                    </a:ext>
                  </a:extLst>
                </a:gridCol>
                <a:gridCol w="1291449">
                  <a:extLst>
                    <a:ext uri="{9D8B030D-6E8A-4147-A177-3AD203B41FA5}">
                      <a16:colId xmlns:a16="http://schemas.microsoft.com/office/drawing/2014/main" val="20003"/>
                    </a:ext>
                  </a:extLst>
                </a:gridCol>
                <a:gridCol w="997938">
                  <a:extLst>
                    <a:ext uri="{9D8B030D-6E8A-4147-A177-3AD203B41FA5}">
                      <a16:colId xmlns:a16="http://schemas.microsoft.com/office/drawing/2014/main" val="20004"/>
                    </a:ext>
                  </a:extLst>
                </a:gridCol>
                <a:gridCol w="997938">
                  <a:extLst>
                    <a:ext uri="{9D8B030D-6E8A-4147-A177-3AD203B41FA5}">
                      <a16:colId xmlns:a16="http://schemas.microsoft.com/office/drawing/2014/main" val="20005"/>
                    </a:ext>
                  </a:extLst>
                </a:gridCol>
              </a:tblGrid>
              <a:tr h="309243">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Alcohol</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Cannabis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err="1" smtClean="0">
                          <a:latin typeface="Microsoft Sans Serif" pitchFamily="34" charset="0"/>
                          <a:cs typeface="Microsoft Sans Serif" pitchFamily="34" charset="0"/>
                        </a:rPr>
                        <a:t>Opioids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Stimulants</a:t>
                      </a:r>
                    </a:p>
                  </a:txBody>
                  <a:tcPr marL="68580" marR="68580" marT="34290" marB="34290"/>
                </a:tc>
                <a:tc>
                  <a:txBody>
                    <a:bodyPr/>
                    <a:lstStyle/>
                    <a:p>
                      <a:pPr algn="ctr"/>
                      <a:r>
                        <a:rPr lang="en-US" sz="1300" dirty="0" smtClean="0">
                          <a:latin typeface="Microsoft Sans Serif" pitchFamily="34" charset="0"/>
                          <a:cs typeface="Microsoft Sans Serif" pitchFamily="34" charset="0"/>
                        </a:rPr>
                        <a:t>Sedatives</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Inhalants</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0"/>
                  </a:ext>
                </a:extLst>
              </a:tr>
              <a:tr h="309243">
                <a:tc>
                  <a:txBody>
                    <a:bodyPr/>
                    <a:lstStyle/>
                    <a:p>
                      <a:pPr algn="ctr"/>
                      <a:r>
                        <a:rPr lang="en-US" sz="1800" dirty="0" smtClean="0">
                          <a:latin typeface="Microsoft Sans Serif" pitchFamily="34" charset="0"/>
                          <a:cs typeface="Microsoft Sans Serif" pitchFamily="34" charset="0"/>
                        </a:rPr>
                        <a:t>Mood Swings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1"/>
                  </a:ext>
                </a:extLst>
              </a:tr>
              <a:tr h="516817">
                <a:tc>
                  <a:txBody>
                    <a:bodyPr/>
                    <a:lstStyle/>
                    <a:p>
                      <a:pPr algn="ctr"/>
                      <a:r>
                        <a:rPr lang="en-US" sz="1800" dirty="0" smtClean="0">
                          <a:latin typeface="Microsoft Sans Serif" pitchFamily="34" charset="0"/>
                          <a:cs typeface="Microsoft Sans Serif" pitchFamily="34" charset="0"/>
                        </a:rPr>
                        <a:t>Impaired Body Movement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2"/>
                  </a:ext>
                </a:extLst>
              </a:tr>
              <a:tr h="1177664">
                <a:tc>
                  <a:txBody>
                    <a:bodyPr/>
                    <a:lstStyle/>
                    <a:p>
                      <a:pPr algn="ctr"/>
                      <a:r>
                        <a:rPr lang="en-US" sz="1800" baseline="0" dirty="0" smtClean="0">
                          <a:latin typeface="Microsoft Sans Serif" pitchFamily="34" charset="0"/>
                          <a:cs typeface="Microsoft Sans Serif" pitchFamily="34" charset="0"/>
                        </a:rPr>
                        <a:t>Impaired Cognition, Problem Solving, Judgment</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smtClean="0">
                        <a:latin typeface="Microsoft Sans Serif" pitchFamily="34" charset="0"/>
                        <a:cs typeface="Microsoft Sans Serif" pitchFamily="34" charset="0"/>
                      </a:endParaRPr>
                    </a:p>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3"/>
                  </a:ext>
                </a:extLst>
              </a:tr>
              <a:tr h="516817">
                <a:tc>
                  <a:txBody>
                    <a:bodyPr/>
                    <a:lstStyle/>
                    <a:p>
                      <a:pPr algn="ctr"/>
                      <a:r>
                        <a:rPr lang="en-US" sz="1800" dirty="0" smtClean="0">
                          <a:latin typeface="Microsoft Sans Serif" pitchFamily="34" charset="0"/>
                          <a:cs typeface="Microsoft Sans Serif" pitchFamily="34" charset="0"/>
                        </a:rPr>
                        <a:t>Memory Problems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4"/>
                  </a:ext>
                </a:extLst>
              </a:tr>
              <a:tr h="309243">
                <a:tc>
                  <a:txBody>
                    <a:bodyPr/>
                    <a:lstStyle/>
                    <a:p>
                      <a:pPr algn="ctr"/>
                      <a:r>
                        <a:rPr lang="en-US" sz="1800" dirty="0" smtClean="0">
                          <a:latin typeface="Microsoft Sans Serif" pitchFamily="34" charset="0"/>
                          <a:cs typeface="Microsoft Sans Serif" pitchFamily="34" charset="0"/>
                        </a:rPr>
                        <a:t>Drowsiness</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5"/>
                  </a:ext>
                </a:extLst>
              </a:tr>
              <a:tr h="516817">
                <a:tc>
                  <a:txBody>
                    <a:bodyPr/>
                    <a:lstStyle/>
                    <a:p>
                      <a:pPr algn="ctr"/>
                      <a:r>
                        <a:rPr lang="en-US" sz="1800" dirty="0" smtClean="0">
                          <a:latin typeface="Microsoft Sans Serif" pitchFamily="34" charset="0"/>
                          <a:cs typeface="Microsoft Sans Serif" pitchFamily="34" charset="0"/>
                        </a:rPr>
                        <a:t>Anxiety/</a:t>
                      </a:r>
                    </a:p>
                    <a:p>
                      <a:pPr algn="ctr"/>
                      <a:r>
                        <a:rPr lang="en-US" sz="1800" dirty="0" smtClean="0">
                          <a:latin typeface="Microsoft Sans Serif" pitchFamily="34" charset="0"/>
                          <a:cs typeface="Microsoft Sans Serif" pitchFamily="34" charset="0"/>
                        </a:rPr>
                        <a:t>Confusion</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6"/>
                  </a:ext>
                </a:extLst>
              </a:tr>
              <a:tr h="309243">
                <a:tc>
                  <a:txBody>
                    <a:bodyPr/>
                    <a:lstStyle/>
                    <a:p>
                      <a:pPr algn="ctr"/>
                      <a:r>
                        <a:rPr lang="en-US" sz="1800" dirty="0" smtClean="0">
                          <a:latin typeface="Microsoft Sans Serif" pitchFamily="34" charset="0"/>
                          <a:cs typeface="Microsoft Sans Serif" pitchFamily="34" charset="0"/>
                        </a:rPr>
                        <a:t>Paranoia/Panic</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7"/>
                  </a:ext>
                </a:extLst>
              </a:tr>
              <a:tr h="516817">
                <a:tc>
                  <a:txBody>
                    <a:bodyPr/>
                    <a:lstStyle/>
                    <a:p>
                      <a:pPr algn="ctr"/>
                      <a:r>
                        <a:rPr lang="en-US" sz="1800" dirty="0" smtClean="0">
                          <a:latin typeface="Microsoft Sans Serif" pitchFamily="34" charset="0"/>
                          <a:cs typeface="Microsoft Sans Serif" pitchFamily="34" charset="0"/>
                        </a:rPr>
                        <a:t>Aggression/</a:t>
                      </a:r>
                      <a:r>
                        <a:rPr lang="en-US" sz="1800" baseline="0" dirty="0" smtClean="0">
                          <a:latin typeface="Microsoft Sans Serif" pitchFamily="34" charset="0"/>
                          <a:cs typeface="Microsoft Sans Serif" pitchFamily="34" charset="0"/>
                        </a:rPr>
                        <a:t> Violence</a:t>
                      </a:r>
                      <a:endParaRPr lang="en-US" sz="18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endParaRPr lang="en-US" sz="1300">
                        <a:latin typeface="Microsoft Sans Serif" pitchFamily="34" charset="0"/>
                        <a:cs typeface="Microsoft Sans Serif" pitchFamily="34" charset="0"/>
                      </a:endParaRPr>
                    </a:p>
                  </a:txBody>
                  <a:tcPr marL="68580" marR="68580" marT="34290" marB="34290"/>
                </a:tc>
                <a:tc>
                  <a:txBody>
                    <a:bodyPr/>
                    <a:lstStyle/>
                    <a:p>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8"/>
                  </a:ext>
                </a:extLst>
              </a:tr>
              <a:tr h="516817">
                <a:tc>
                  <a:txBody>
                    <a:bodyPr/>
                    <a:lstStyle/>
                    <a:p>
                      <a:pPr algn="ctr"/>
                      <a:r>
                        <a:rPr lang="en-US" sz="1800" dirty="0" smtClean="0">
                          <a:latin typeface="Microsoft Sans Serif" pitchFamily="34" charset="0"/>
                          <a:cs typeface="Microsoft Sans Serif" pitchFamily="34" charset="0"/>
                        </a:rPr>
                        <a:t>Psychosis/</a:t>
                      </a:r>
                    </a:p>
                    <a:p>
                      <a:pPr algn="ctr"/>
                      <a:r>
                        <a:rPr lang="en-US" sz="1800" dirty="0" smtClean="0">
                          <a:latin typeface="Microsoft Sans Serif" pitchFamily="34" charset="0"/>
                          <a:cs typeface="Microsoft Sans Serif" pitchFamily="34" charset="0"/>
                        </a:rPr>
                        <a:t>Hallucinations</a:t>
                      </a:r>
                      <a:endParaRPr lang="en-US" sz="1800" dirty="0">
                        <a:latin typeface="Microsoft Sans Serif" pitchFamily="34" charset="0"/>
                        <a:cs typeface="Microsoft Sans Serif" pitchFamily="34" charset="0"/>
                      </a:endParaRP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p>
                  </a:txBody>
                  <a:tcPr marL="68580" marR="68580" marT="34290" marB="34290"/>
                </a:tc>
                <a:tc>
                  <a:txBody>
                    <a:bodyPr/>
                    <a:lstStyle/>
                    <a:p>
                      <a:pPr algn="ctr"/>
                      <a:endParaRPr lang="en-US" sz="1300" dirty="0">
                        <a:latin typeface="Microsoft Sans Serif" pitchFamily="34" charset="0"/>
                        <a:cs typeface="Microsoft Sans Serif" pitchFamily="34" charset="0"/>
                      </a:endParaRPr>
                    </a:p>
                  </a:txBody>
                  <a:tcPr marL="68580" marR="68580" marT="34290" marB="34290"/>
                </a:tc>
                <a:tc>
                  <a:txBody>
                    <a:bodyPr/>
                    <a:lstStyle/>
                    <a:p>
                      <a:pPr algn="ctr"/>
                      <a:r>
                        <a:rPr lang="en-US" sz="1300" dirty="0" smtClean="0">
                          <a:latin typeface="Microsoft Sans Serif" pitchFamily="34" charset="0"/>
                          <a:cs typeface="Microsoft Sans Serif" pitchFamily="34" charset="0"/>
                        </a:rPr>
                        <a:t>X</a:t>
                      </a:r>
                      <a:endParaRPr lang="en-US" sz="1300" dirty="0">
                        <a:latin typeface="Microsoft Sans Serif" pitchFamily="34" charset="0"/>
                        <a:cs typeface="Microsoft Sans Serif" pitchFamily="34" charset="0"/>
                      </a:endParaRPr>
                    </a:p>
                  </a:txBody>
                  <a:tcPr marL="68580" marR="68580" marT="34290" marB="3429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7BB5887B-BB3E-4BA5-8A1E-2508AB54A26D}" type="slidenum">
              <a:rPr lang="en-US" smtClean="0"/>
              <a:pPr/>
              <a:t>8</a:t>
            </a:fld>
            <a:endParaRPr lang="en-US"/>
          </a:p>
        </p:txBody>
      </p:sp>
    </p:spTree>
    <p:extLst>
      <p:ext uri="{BB962C8B-B14F-4D97-AF65-F5344CB8AC3E}">
        <p14:creationId xmlns:p14="http://schemas.microsoft.com/office/powerpoint/2010/main" val="18507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5638800"/>
          </a:xfrm>
        </p:spPr>
        <p:txBody>
          <a:bodyPr>
            <a:normAutofit fontScale="40000" lnSpcReduction="20000"/>
          </a:bodyPr>
          <a:lstStyle/>
          <a:p>
            <a:r>
              <a:rPr lang="en-US" sz="5800" dirty="0" smtClean="0">
                <a:latin typeface="Microsoft Sans Serif" pitchFamily="34" charset="0"/>
                <a:cs typeface="Microsoft Sans Serif" pitchFamily="34" charset="0"/>
              </a:rPr>
              <a:t>Sexual Risk </a:t>
            </a:r>
          </a:p>
          <a:p>
            <a:pPr lvl="1"/>
            <a:r>
              <a:rPr lang="en-US" sz="5500" dirty="0" smtClean="0">
                <a:latin typeface="Microsoft Sans Serif" pitchFamily="34" charset="0"/>
                <a:cs typeface="Microsoft Sans Serif" pitchFamily="34" charset="0"/>
              </a:rPr>
              <a:t>Substance use increases risky sex behavior  and chances of contracting HIV among MSM </a:t>
            </a:r>
            <a:r>
              <a:rPr lang="en-US" sz="3700" dirty="0" smtClean="0">
                <a:solidFill>
                  <a:srgbClr val="FFFF00"/>
                </a:solidFill>
                <a:latin typeface="Microsoft Sans Serif" pitchFamily="34" charset="0"/>
                <a:cs typeface="Microsoft Sans Serif" pitchFamily="34" charset="0"/>
              </a:rPr>
              <a:t>(Boone 2013; Chesney 1998)</a:t>
            </a:r>
          </a:p>
          <a:p>
            <a:pPr lvl="1"/>
            <a:r>
              <a:rPr lang="en-US" sz="5500" dirty="0" smtClean="0">
                <a:latin typeface="Microsoft Sans Serif" pitchFamily="34" charset="0"/>
                <a:cs typeface="Microsoft Sans Serif" pitchFamily="34" charset="0"/>
              </a:rPr>
              <a:t>Binge drinking associated with unintended pregnancy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Naimi</a:t>
            </a:r>
            <a:r>
              <a:rPr lang="en-US" sz="3700" dirty="0" smtClean="0">
                <a:solidFill>
                  <a:srgbClr val="FFFF00"/>
                </a:solidFill>
                <a:latin typeface="Microsoft Sans Serif" pitchFamily="34" charset="0"/>
                <a:cs typeface="Microsoft Sans Serif" pitchFamily="34" charset="0"/>
              </a:rPr>
              <a:t> 2003)</a:t>
            </a:r>
          </a:p>
          <a:p>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Injury Risk</a:t>
            </a:r>
          </a:p>
          <a:p>
            <a:pPr lvl="1"/>
            <a:r>
              <a:rPr lang="en-US" sz="5500" dirty="0" smtClean="0">
                <a:latin typeface="Microsoft Sans Serif" pitchFamily="34" charset="0"/>
                <a:cs typeface="Microsoft Sans Serif" pitchFamily="34" charset="0"/>
              </a:rPr>
              <a:t>Alcohol is involved in 60% of fatal falls and over 60% of fire deaths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D’Onofrio</a:t>
            </a:r>
            <a:r>
              <a:rPr lang="en-US" sz="3700" dirty="0" smtClean="0">
                <a:solidFill>
                  <a:srgbClr val="FFFF00"/>
                </a:solidFill>
                <a:latin typeface="Microsoft Sans Serif" pitchFamily="34" charset="0"/>
                <a:cs typeface="Microsoft Sans Serif" pitchFamily="34" charset="0"/>
              </a:rPr>
              <a:t> 2008)</a:t>
            </a:r>
          </a:p>
          <a:p>
            <a:pPr lvl="1"/>
            <a:r>
              <a:rPr lang="en-US" sz="5500" dirty="0" smtClean="0">
                <a:latin typeface="Microsoft Sans Serif" pitchFamily="34" charset="0"/>
                <a:cs typeface="Microsoft Sans Serif" pitchFamily="34" charset="0"/>
              </a:rPr>
              <a:t>Alcohol consumption increases risk of violence-related injury </a:t>
            </a:r>
            <a:r>
              <a:rPr lang="en-US" sz="3700" dirty="0" smtClean="0">
                <a:solidFill>
                  <a:srgbClr val="FFFF00"/>
                </a:solidFill>
                <a:latin typeface="Microsoft Sans Serif" pitchFamily="34" charset="0"/>
                <a:cs typeface="Microsoft Sans Serif" pitchFamily="34" charset="0"/>
              </a:rPr>
              <a:t>(</a:t>
            </a:r>
            <a:r>
              <a:rPr lang="en-US" sz="3700" dirty="0" err="1" smtClean="0">
                <a:solidFill>
                  <a:srgbClr val="FFFF00"/>
                </a:solidFill>
                <a:latin typeface="Microsoft Sans Serif" pitchFamily="34" charset="0"/>
                <a:cs typeface="Microsoft Sans Serif" pitchFamily="34" charset="0"/>
              </a:rPr>
              <a:t>Cherpitel</a:t>
            </a:r>
            <a:r>
              <a:rPr lang="en-US" sz="3700" dirty="0" smtClean="0">
                <a:solidFill>
                  <a:srgbClr val="FFFF00"/>
                </a:solidFill>
                <a:latin typeface="Microsoft Sans Serif" pitchFamily="34" charset="0"/>
                <a:cs typeface="Microsoft Sans Serif" pitchFamily="34" charset="0"/>
              </a:rPr>
              <a:t> 2007)</a:t>
            </a:r>
          </a:p>
          <a:p>
            <a:pPr lvl="1"/>
            <a:endParaRPr lang="en-US" sz="5500" dirty="0" smtClean="0">
              <a:latin typeface="Microsoft Sans Serif" pitchFamily="34" charset="0"/>
              <a:cs typeface="Microsoft Sans Serif" pitchFamily="34" charset="0"/>
            </a:endParaRPr>
          </a:p>
          <a:p>
            <a:pPr lvl="1"/>
            <a:endParaRPr lang="en-US" sz="55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Almost 8% of ED visits in US are attributable to alcohol </a:t>
            </a:r>
            <a:r>
              <a:rPr lang="en-US" sz="3700" dirty="0" smtClean="0">
                <a:solidFill>
                  <a:srgbClr val="FFFF00"/>
                </a:solidFill>
                <a:latin typeface="Microsoft Sans Serif" pitchFamily="34" charset="0"/>
                <a:cs typeface="Microsoft Sans Serif" pitchFamily="34" charset="0"/>
              </a:rPr>
              <a:t>(McDonald 2004)</a:t>
            </a:r>
          </a:p>
          <a:p>
            <a:endParaRPr lang="en-US" sz="5800" dirty="0" smtClean="0">
              <a:latin typeface="Microsoft Sans Serif" pitchFamily="34" charset="0"/>
              <a:cs typeface="Microsoft Sans Serif" pitchFamily="34" charset="0"/>
            </a:endParaRPr>
          </a:p>
          <a:p>
            <a:r>
              <a:rPr lang="en-US" sz="5800" dirty="0" smtClean="0">
                <a:latin typeface="Microsoft Sans Serif" pitchFamily="34" charset="0"/>
                <a:cs typeface="Microsoft Sans Serif" pitchFamily="34" charset="0"/>
              </a:rPr>
              <a:t>35-40% of ED patients have illicit drugs in their system </a:t>
            </a:r>
            <a:r>
              <a:rPr lang="en-US" sz="3000" dirty="0" smtClean="0">
                <a:solidFill>
                  <a:srgbClr val="FFFF00"/>
                </a:solidFill>
                <a:latin typeface="Microsoft Sans Serif" pitchFamily="34" charset="0"/>
                <a:cs typeface="Microsoft Sans Serif" pitchFamily="34" charset="0"/>
              </a:rPr>
              <a:t>(Vitale 2006)</a:t>
            </a:r>
          </a:p>
          <a:p>
            <a:endParaRPr lang="en-US" dirty="0" smtClean="0">
              <a:latin typeface="Microsoft Sans Serif" pitchFamily="34" charset="0"/>
              <a:cs typeface="Microsoft Sans Serif" pitchFamily="34" charset="0"/>
            </a:endParaRPr>
          </a:p>
          <a:p>
            <a:endParaRPr lang="en-US" dirty="0" smtClean="0">
              <a:latin typeface="Microsoft Sans Serif" pitchFamily="34" charset="0"/>
              <a:cs typeface="Microsoft Sans Serif" pitchFamily="34" charset="0"/>
            </a:endParaRPr>
          </a:p>
          <a:p>
            <a:endParaRPr lang="en-US" dirty="0"/>
          </a:p>
        </p:txBody>
      </p:sp>
      <p:sp>
        <p:nvSpPr>
          <p:cNvPr id="4" name="Title 1"/>
          <p:cNvSpPr>
            <a:spLocks noGrp="1"/>
          </p:cNvSpPr>
          <p:nvPr>
            <p:ph type="title"/>
          </p:nvPr>
        </p:nvSpPr>
        <p:spPr>
          <a:xfrm>
            <a:off x="0" y="0"/>
            <a:ext cx="9144000" cy="1143000"/>
          </a:xfrm>
        </p:spPr>
        <p:txBody>
          <a:bodyPr>
            <a:noAutofit/>
          </a:bodyPr>
          <a:lstStyle/>
          <a:p>
            <a:r>
              <a:rPr lang="en-US" sz="3800" b="1" dirty="0" smtClean="0">
                <a:solidFill>
                  <a:srgbClr val="FFFF00"/>
                </a:solidFill>
                <a:latin typeface="Microsoft Sans Serif" pitchFamily="34" charset="0"/>
                <a:cs typeface="Microsoft Sans Serif" pitchFamily="34" charset="0"/>
              </a:rPr>
              <a:t>The Problematic Aspects: Bad Decisions</a:t>
            </a:r>
            <a:endParaRPr lang="en-US" sz="3800" b="1" dirty="0">
              <a:solidFill>
                <a:srgbClr val="FFFF00"/>
              </a:solidFill>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7BB5887B-BB3E-4BA5-8A1E-2508AB54A26D}" type="slidenum">
              <a:rPr lang="en-US" smtClean="0"/>
              <a:pPr/>
              <a:t>9</a:t>
            </a:fld>
            <a:endParaRPr lang="en-US"/>
          </a:p>
        </p:txBody>
      </p:sp>
    </p:spTree>
    <p:extLst>
      <p:ext uri="{BB962C8B-B14F-4D97-AF65-F5344CB8AC3E}">
        <p14:creationId xmlns:p14="http://schemas.microsoft.com/office/powerpoint/2010/main" val="196340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4281</TotalTime>
  <Words>5456</Words>
  <Application>Microsoft Office PowerPoint</Application>
  <PresentationFormat>On-screen Show (4:3)</PresentationFormat>
  <Paragraphs>835</Paragraphs>
  <Slides>47</Slides>
  <Notes>41</Notes>
  <HiddenSlides>0</HiddenSlides>
  <MMClips>2</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5" baseType="lpstr">
      <vt:lpstr>ＭＳ Ｐゴシック</vt:lpstr>
      <vt:lpstr>ＭＳ Ｐゴシック</vt:lpstr>
      <vt:lpstr>Arial</vt:lpstr>
      <vt:lpstr>Arial Black</vt:lpstr>
      <vt:lpstr>Calibri</vt:lpstr>
      <vt:lpstr>Corbel</vt:lpstr>
      <vt:lpstr>Helvetica</vt:lpstr>
      <vt:lpstr>Microsoft Sans Serif</vt:lpstr>
      <vt:lpstr>Osaka</vt:lpstr>
      <vt:lpstr>Symbol</vt:lpstr>
      <vt:lpstr>Tahoma</vt:lpstr>
      <vt:lpstr>Times</vt:lpstr>
      <vt:lpstr>Times New Roman</vt:lpstr>
      <vt:lpstr>Verdana</vt:lpstr>
      <vt:lpstr>Wingdings</vt:lpstr>
      <vt:lpstr>Office Theme</vt:lpstr>
      <vt:lpstr>Bitmap Image</vt:lpstr>
      <vt:lpstr>Chart</vt:lpstr>
      <vt:lpstr>  Training Module:   </vt:lpstr>
      <vt:lpstr>Training Objectives</vt:lpstr>
      <vt:lpstr>What Psychoactive Substances Do: Trigger Dopamine</vt:lpstr>
      <vt:lpstr>PowerPoint Presentation</vt:lpstr>
      <vt:lpstr>PowerPoint Presentation</vt:lpstr>
      <vt:lpstr>PowerPoint Presentation</vt:lpstr>
      <vt:lpstr>When Substance Use Becomes Problematic</vt:lpstr>
      <vt:lpstr>The Problematic Aspects of Getting Drunk/High</vt:lpstr>
      <vt:lpstr>The Problematic Aspects: Bad Decisions</vt:lpstr>
      <vt:lpstr>The Problematic Aspects:  Bad Decisions</vt:lpstr>
      <vt:lpstr>The Problematic Aspects: Overdose</vt:lpstr>
      <vt:lpstr>PowerPoint Presentation</vt:lpstr>
      <vt:lpstr>The Not Fun Aspects : Substance Use Disorders (SUD)</vt:lpstr>
      <vt:lpstr>Substance Use Disorders</vt:lpstr>
      <vt:lpstr>Substance Use Disorders</vt:lpstr>
      <vt:lpstr>PowerPoint Presentation</vt:lpstr>
      <vt:lpstr>PowerPoint Presentation</vt:lpstr>
      <vt:lpstr>PowerPoint Presentation</vt:lpstr>
      <vt:lpstr>PET Scan of Long-Term Impact of  Methamphetamine on the Brain </vt:lpstr>
      <vt:lpstr>How Brain Changes Link To Behavior</vt:lpstr>
      <vt:lpstr>PowerPoint Presentation</vt:lpstr>
      <vt:lpstr>PowerPoint Presentation</vt:lpstr>
      <vt:lpstr>PowerPoint Presentation</vt:lpstr>
      <vt:lpstr>PowerPoint Presentation</vt:lpstr>
      <vt:lpstr>Brain Activity and Long-Term Use of Other Substances</vt:lpstr>
      <vt:lpstr>PowerPoint Presentation</vt:lpstr>
      <vt:lpstr>PET Scan of Long-Term Meth Brain Damage</vt:lpstr>
      <vt:lpstr>Substance Use and Mental Health</vt:lpstr>
      <vt:lpstr>Substance Use and Mental Health</vt:lpstr>
      <vt:lpstr>Substance Use and Physical Health</vt:lpstr>
      <vt:lpstr>Substance Use and Physical Health</vt:lpstr>
      <vt:lpstr>Substance Use Disorders Shorten Life</vt:lpstr>
      <vt:lpstr>What does this mean for the people with whom you work?</vt:lpstr>
      <vt:lpstr>PowerPoint Presentation</vt:lpstr>
      <vt:lpstr>Brain Development  Ages 5-20 years</vt:lpstr>
      <vt:lpstr>The Interaction between the Developing Nervous System and Substances of Abuse Leads to: </vt:lpstr>
      <vt:lpstr>Young Brains Are Different  from Older Brains</vt:lpstr>
      <vt:lpstr>Later Onset Substance Use  and SUD Risk</vt:lpstr>
      <vt:lpstr>We Can’t Treat Our Way Out of This Public Health Crisis</vt:lpstr>
      <vt:lpstr>Why Do Prevention and Early Intervention in Juvenile Justice Settings?</vt:lpstr>
      <vt:lpstr>The Juvenile Justice System is Good At Getting Adolescents into Treatment! </vt:lpstr>
      <vt:lpstr>SBIRT: A Population Approach to Prevention/Early Intervention</vt:lpstr>
      <vt:lpstr>PowerPoint Presentation</vt:lpstr>
      <vt:lpstr>Take Away Points</vt:lpstr>
      <vt:lpstr>PowerPoint Presentation</vt:lpstr>
      <vt:lpstr>WORKS CITED</vt:lpstr>
      <vt:lpstr>WORKS CITED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hpadwa</dc:creator>
  <cp:lastModifiedBy>Anne Bellows</cp:lastModifiedBy>
  <cp:revision>416</cp:revision>
  <dcterms:created xsi:type="dcterms:W3CDTF">2016-07-20T21:36:26Z</dcterms:created>
  <dcterms:modified xsi:type="dcterms:W3CDTF">2017-10-25T21:23:03Z</dcterms:modified>
</cp:coreProperties>
</file>