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 id="2147483702" r:id="rId3"/>
  </p:sldMasterIdLst>
  <p:notesMasterIdLst>
    <p:notesMasterId r:id="rId48"/>
  </p:notesMasterIdLst>
  <p:sldIdLst>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19" autoAdjust="0"/>
    <p:restoredTop sz="94660"/>
  </p:normalViewPr>
  <p:slideViewPr>
    <p:cSldViewPr snapToGrid="0">
      <p:cViewPr varScale="1">
        <p:scale>
          <a:sx n="69" d="100"/>
          <a:sy n="69" d="100"/>
        </p:scale>
        <p:origin x="4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6_1">
  <dgm:title val=""/>
  <dgm:desc val=""/>
  <dgm:catLst>
    <dgm:cat type="accent6" pri="11100"/>
  </dgm:catLst>
  <dgm:styleLbl name="node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6">
        <a:shade val="80000"/>
      </a:schemeClr>
    </dgm:linClrLst>
    <dgm:effectClrLst/>
    <dgm:txLinClrLst/>
    <dgm:txFillClrLst/>
    <dgm:txEffectClrLst/>
  </dgm:styleLbl>
  <dgm:styleLbl name="node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f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align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bgImgPlace1">
    <dgm:fillClrLst meth="repeat">
      <a:schemeClr val="accent6">
        <a:tint val="40000"/>
      </a:schemeClr>
    </dgm:fillClrLst>
    <dgm:linClrLst meth="repeat">
      <a:schemeClr val="accent6">
        <a:shade val="80000"/>
      </a:schemeClr>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meth="repeat">
      <a:schemeClr val="dk1"/>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6">
        <a:shade val="80000"/>
      </a:schemeClr>
    </dgm:linClrLst>
    <dgm:effectClrLst/>
    <dgm:txLinClrLst/>
    <dgm:txFillClrLst meth="repeat">
      <a:schemeClr val="dk1"/>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dgm:txEffectClrLst/>
  </dgm:styleLbl>
  <dgm:styleLbl name="parChTrans2D2">
    <dgm:fillClrLst meth="repeat">
      <a:schemeClr val="accent6"/>
    </dgm:fillClrLst>
    <dgm:linClrLst meth="repeat">
      <a:schemeClr val="accent6"/>
    </dgm:linClrLst>
    <dgm:effectClrLst/>
    <dgm:txLinClrLst/>
    <dgm:txFillClrLst/>
    <dgm:txEffectClrLst/>
  </dgm:styleLbl>
  <dgm:styleLbl name="parChTrans2D3">
    <dgm:fillClrLst meth="repeat">
      <a:schemeClr val="accent6"/>
    </dgm:fillClrLst>
    <dgm:linClrLst meth="repeat">
      <a:schemeClr val="accent6"/>
    </dgm:linClrLst>
    <dgm:effectClrLst/>
    <dgm:txLinClrLst/>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conF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align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trAlignAcc1">
    <dgm:fillClrLst meth="repeat">
      <a:schemeClr val="accent6">
        <a:alpha val="40000"/>
        <a:tint val="40000"/>
      </a:schemeClr>
    </dgm:fillClrLst>
    <dgm:linClrLst meth="repeat">
      <a:schemeClr val="accent6"/>
    </dgm:linClrLst>
    <dgm:effectClrLst/>
    <dgm:txLinClrLst/>
    <dgm:txFillClrLst meth="repeat">
      <a:schemeClr val="dk1"/>
    </dgm:txFillClrLst>
    <dgm:txEffectClrLst/>
  </dgm:styleLbl>
  <dgm:styleLbl name="bgAcc1">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6">
        <a:alpha val="90000"/>
      </a:schemeClr>
    </dgm:linClrLst>
    <dgm:effectClrLst/>
    <dgm:txLinClrLst/>
    <dgm:txFillClrLst meth="repeat">
      <a:schemeClr val="dk1"/>
    </dgm:txFillClrLst>
    <dgm:txEffectClrLst/>
  </dgm:styleLbl>
  <dgm:styleLbl name="fgAcc0">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2">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3">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fgAcc4">
    <dgm:fillClrLst meth="repeat">
      <a:schemeClr val="accent6">
        <a:alpha val="90000"/>
        <a:tint val="4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672CE1C-578B-48A5-B44E-511A46047ADE}" type="doc">
      <dgm:prSet loTypeId="urn:microsoft.com/office/officeart/2005/8/layout/cycle4#2" loCatId="cycle" qsTypeId="urn:microsoft.com/office/officeart/2005/8/quickstyle/simple1#1" qsCatId="simple" csTypeId="urn:microsoft.com/office/officeart/2005/8/colors/accent6_1" csCatId="accent6" phldr="1"/>
      <dgm:spPr/>
      <dgm:t>
        <a:bodyPr/>
        <a:lstStyle/>
        <a:p>
          <a:endParaRPr lang="en-US"/>
        </a:p>
      </dgm:t>
    </dgm:pt>
    <dgm:pt modelId="{1F8FBF2C-2D0B-4381-B646-AAA027A7061D}">
      <dgm:prSet phldrT="[Text]" custT="1"/>
      <dgm:spPr/>
      <dgm:t>
        <a:bodyPr/>
        <a:lstStyle/>
        <a:p>
          <a:r>
            <a:rPr lang="en-US" sz="3400" dirty="0" smtClean="0">
              <a:latin typeface="+mj-lt"/>
            </a:rPr>
            <a:t>Act</a:t>
          </a:r>
          <a:endParaRPr lang="en-US" sz="3400" dirty="0">
            <a:latin typeface="+mj-lt"/>
          </a:endParaRPr>
        </a:p>
      </dgm:t>
    </dgm:pt>
    <dgm:pt modelId="{E2A9EDDE-5426-47AA-9784-452E6E61AA07}" type="parTrans" cxnId="{6EC231C6-D645-441D-AFCC-370B6F3F4DB2}">
      <dgm:prSet/>
      <dgm:spPr/>
      <dgm:t>
        <a:bodyPr/>
        <a:lstStyle/>
        <a:p>
          <a:endParaRPr lang="en-US" sz="2400">
            <a:latin typeface="+mj-lt"/>
          </a:endParaRPr>
        </a:p>
      </dgm:t>
    </dgm:pt>
    <dgm:pt modelId="{DB9437E8-80B7-43B5-8CE5-9E28670F8231}" type="sibTrans" cxnId="{6EC231C6-D645-441D-AFCC-370B6F3F4DB2}">
      <dgm:prSet/>
      <dgm:spPr/>
      <dgm:t>
        <a:bodyPr/>
        <a:lstStyle/>
        <a:p>
          <a:endParaRPr lang="en-US" sz="2400">
            <a:latin typeface="+mj-lt"/>
          </a:endParaRPr>
        </a:p>
      </dgm:t>
    </dgm:pt>
    <dgm:pt modelId="{B007CDFC-6824-4024-9C97-CC96B67B1656}">
      <dgm:prSet phldrT="[Text]" custT="1"/>
      <dgm:spPr/>
      <dgm:t>
        <a:bodyPr/>
        <a:lstStyle/>
        <a:p>
          <a:r>
            <a:rPr lang="en-US" sz="1400" dirty="0" smtClean="0">
              <a:latin typeface="+mj-lt"/>
            </a:rPr>
            <a:t>Determine what modifications should be made.</a:t>
          </a:r>
          <a:endParaRPr lang="en-US" sz="1400" dirty="0">
            <a:latin typeface="+mj-lt"/>
          </a:endParaRPr>
        </a:p>
      </dgm:t>
    </dgm:pt>
    <dgm:pt modelId="{1770C641-10EA-43F0-936E-8A187C56F5EC}" type="parTrans" cxnId="{04CD8C5F-4A3C-4663-996B-4BDEA8F263E8}">
      <dgm:prSet/>
      <dgm:spPr/>
      <dgm:t>
        <a:bodyPr/>
        <a:lstStyle/>
        <a:p>
          <a:endParaRPr lang="en-US" sz="2400">
            <a:latin typeface="+mj-lt"/>
          </a:endParaRPr>
        </a:p>
      </dgm:t>
    </dgm:pt>
    <dgm:pt modelId="{3A5E71D9-BC7F-4A6B-993A-FDBBBD7FDC6E}" type="sibTrans" cxnId="{04CD8C5F-4A3C-4663-996B-4BDEA8F263E8}">
      <dgm:prSet/>
      <dgm:spPr/>
      <dgm:t>
        <a:bodyPr/>
        <a:lstStyle/>
        <a:p>
          <a:endParaRPr lang="en-US" sz="2400">
            <a:latin typeface="+mj-lt"/>
          </a:endParaRPr>
        </a:p>
      </dgm:t>
    </dgm:pt>
    <dgm:pt modelId="{3FCAC2FB-7958-4C44-A175-AE687405C2EC}">
      <dgm:prSet phldrT="[Text]" custT="1"/>
      <dgm:spPr/>
      <dgm:t>
        <a:bodyPr/>
        <a:lstStyle/>
        <a:p>
          <a:r>
            <a:rPr lang="en-US" sz="3400" dirty="0" smtClean="0">
              <a:latin typeface="+mj-lt"/>
            </a:rPr>
            <a:t>Plan</a:t>
          </a:r>
          <a:endParaRPr lang="en-US" sz="3400" dirty="0">
            <a:latin typeface="+mj-lt"/>
          </a:endParaRPr>
        </a:p>
      </dgm:t>
    </dgm:pt>
    <dgm:pt modelId="{F167BB04-FAF9-45E0-A033-E8FFC586DBF5}" type="parTrans" cxnId="{7B45604D-BEC3-4FA8-9106-0752FE9C0E6A}">
      <dgm:prSet/>
      <dgm:spPr/>
      <dgm:t>
        <a:bodyPr/>
        <a:lstStyle/>
        <a:p>
          <a:endParaRPr lang="en-US" sz="2400">
            <a:latin typeface="+mj-lt"/>
          </a:endParaRPr>
        </a:p>
      </dgm:t>
    </dgm:pt>
    <dgm:pt modelId="{8A8276EE-814C-4F09-A8DA-15317630B344}" type="sibTrans" cxnId="{7B45604D-BEC3-4FA8-9106-0752FE9C0E6A}">
      <dgm:prSet/>
      <dgm:spPr/>
      <dgm:t>
        <a:bodyPr/>
        <a:lstStyle/>
        <a:p>
          <a:endParaRPr lang="en-US" sz="2400">
            <a:latin typeface="+mj-lt"/>
          </a:endParaRPr>
        </a:p>
      </dgm:t>
    </dgm:pt>
    <dgm:pt modelId="{C80B99DB-DF46-4196-8DA4-A42FD857B062}">
      <dgm:prSet phldrT="[Text]" custT="1"/>
      <dgm:spPr/>
      <dgm:t>
        <a:bodyPr/>
        <a:lstStyle/>
        <a:p>
          <a:r>
            <a:rPr lang="en-US" sz="1400" dirty="0" smtClean="0">
              <a:latin typeface="+mj-lt"/>
            </a:rPr>
            <a:t>State objective.</a:t>
          </a:r>
          <a:endParaRPr lang="en-US" sz="1400" dirty="0">
            <a:latin typeface="+mj-lt"/>
          </a:endParaRPr>
        </a:p>
      </dgm:t>
    </dgm:pt>
    <dgm:pt modelId="{0A118702-EB02-4B27-8CF0-978E41EFB41A}" type="parTrans" cxnId="{6340BDE1-518B-4997-A129-899D49688AC6}">
      <dgm:prSet/>
      <dgm:spPr/>
      <dgm:t>
        <a:bodyPr/>
        <a:lstStyle/>
        <a:p>
          <a:endParaRPr lang="en-US" sz="2400">
            <a:latin typeface="+mj-lt"/>
          </a:endParaRPr>
        </a:p>
      </dgm:t>
    </dgm:pt>
    <dgm:pt modelId="{58D976D6-570C-4429-842A-80F39FEEF6F9}" type="sibTrans" cxnId="{6340BDE1-518B-4997-A129-899D49688AC6}">
      <dgm:prSet/>
      <dgm:spPr/>
      <dgm:t>
        <a:bodyPr/>
        <a:lstStyle/>
        <a:p>
          <a:endParaRPr lang="en-US" sz="2400">
            <a:latin typeface="+mj-lt"/>
          </a:endParaRPr>
        </a:p>
      </dgm:t>
    </dgm:pt>
    <dgm:pt modelId="{DB13C770-0C41-4FF2-8069-5E51FF156375}">
      <dgm:prSet phldrT="[Text]" custT="1"/>
      <dgm:spPr/>
      <dgm:t>
        <a:bodyPr/>
        <a:lstStyle/>
        <a:p>
          <a:r>
            <a:rPr lang="en-US" sz="3400" dirty="0" smtClean="0">
              <a:latin typeface="+mj-lt"/>
            </a:rPr>
            <a:t>Do</a:t>
          </a:r>
          <a:endParaRPr lang="en-US" sz="3400" dirty="0">
            <a:latin typeface="+mj-lt"/>
          </a:endParaRPr>
        </a:p>
      </dgm:t>
    </dgm:pt>
    <dgm:pt modelId="{0586812A-2878-46DB-B59F-C5AEE80757C3}" type="parTrans" cxnId="{0BBF8572-AFE8-4D16-940B-76E6CF4EADAF}">
      <dgm:prSet/>
      <dgm:spPr/>
      <dgm:t>
        <a:bodyPr/>
        <a:lstStyle/>
        <a:p>
          <a:endParaRPr lang="en-US" sz="2400">
            <a:latin typeface="+mj-lt"/>
          </a:endParaRPr>
        </a:p>
      </dgm:t>
    </dgm:pt>
    <dgm:pt modelId="{D779BA06-CF15-4A2C-9233-3570AEF94A39}" type="sibTrans" cxnId="{0BBF8572-AFE8-4D16-940B-76E6CF4EADAF}">
      <dgm:prSet/>
      <dgm:spPr/>
      <dgm:t>
        <a:bodyPr/>
        <a:lstStyle/>
        <a:p>
          <a:endParaRPr lang="en-US" sz="2400">
            <a:latin typeface="+mj-lt"/>
          </a:endParaRPr>
        </a:p>
      </dgm:t>
    </dgm:pt>
    <dgm:pt modelId="{EDFE3AFE-6A69-44F7-85B3-D1A2BF6A7715}">
      <dgm:prSet phldrT="[Text]" custT="1"/>
      <dgm:spPr/>
      <dgm:t>
        <a:bodyPr/>
        <a:lstStyle/>
        <a:p>
          <a:r>
            <a:rPr lang="en-US" sz="1400" dirty="0" smtClean="0">
              <a:latin typeface="+mj-lt"/>
            </a:rPr>
            <a:t>Carry out the test.</a:t>
          </a:r>
          <a:endParaRPr lang="en-US" sz="1400" dirty="0">
            <a:latin typeface="+mj-lt"/>
          </a:endParaRPr>
        </a:p>
      </dgm:t>
    </dgm:pt>
    <dgm:pt modelId="{BB3B817D-07E8-4D50-A716-70CCA6F9295B}" type="parTrans" cxnId="{BCCA7603-AA03-45CA-8211-C8523937F45E}">
      <dgm:prSet/>
      <dgm:spPr/>
      <dgm:t>
        <a:bodyPr/>
        <a:lstStyle/>
        <a:p>
          <a:endParaRPr lang="en-US" sz="2400">
            <a:latin typeface="+mj-lt"/>
          </a:endParaRPr>
        </a:p>
      </dgm:t>
    </dgm:pt>
    <dgm:pt modelId="{DBCFCFB6-D765-4C40-966E-9592BC6701CB}" type="sibTrans" cxnId="{BCCA7603-AA03-45CA-8211-C8523937F45E}">
      <dgm:prSet/>
      <dgm:spPr/>
      <dgm:t>
        <a:bodyPr/>
        <a:lstStyle/>
        <a:p>
          <a:endParaRPr lang="en-US" sz="2400">
            <a:latin typeface="+mj-lt"/>
          </a:endParaRPr>
        </a:p>
      </dgm:t>
    </dgm:pt>
    <dgm:pt modelId="{8C3B625E-CD7B-4707-881A-78B1F65991C5}">
      <dgm:prSet phldrT="[Text]" custT="1"/>
      <dgm:spPr/>
      <dgm:t>
        <a:bodyPr/>
        <a:lstStyle/>
        <a:p>
          <a:r>
            <a:rPr lang="en-US" sz="3200" dirty="0" smtClean="0">
              <a:latin typeface="+mj-lt"/>
            </a:rPr>
            <a:t>Study</a:t>
          </a:r>
          <a:endParaRPr lang="en-US" sz="3200" dirty="0">
            <a:latin typeface="+mj-lt"/>
          </a:endParaRPr>
        </a:p>
      </dgm:t>
    </dgm:pt>
    <dgm:pt modelId="{052BA307-28AE-4832-AC09-FC203CB87C5A}" type="parTrans" cxnId="{930B0857-D1F7-4F1C-A8E2-ADCEEAEC66D5}">
      <dgm:prSet/>
      <dgm:spPr/>
      <dgm:t>
        <a:bodyPr/>
        <a:lstStyle/>
        <a:p>
          <a:endParaRPr lang="en-US" sz="2400">
            <a:latin typeface="+mj-lt"/>
          </a:endParaRPr>
        </a:p>
      </dgm:t>
    </dgm:pt>
    <dgm:pt modelId="{9A359380-E207-4FCB-B641-3E8A4E2E15F5}" type="sibTrans" cxnId="{930B0857-D1F7-4F1C-A8E2-ADCEEAEC66D5}">
      <dgm:prSet/>
      <dgm:spPr/>
      <dgm:t>
        <a:bodyPr/>
        <a:lstStyle/>
        <a:p>
          <a:endParaRPr lang="en-US" sz="2400">
            <a:latin typeface="+mj-lt"/>
          </a:endParaRPr>
        </a:p>
      </dgm:t>
    </dgm:pt>
    <dgm:pt modelId="{39D49046-511E-4438-91D3-B4222B0AFF7E}">
      <dgm:prSet phldrT="[Text]" custT="1"/>
      <dgm:spPr/>
      <dgm:t>
        <a:bodyPr/>
        <a:lstStyle/>
        <a:p>
          <a:r>
            <a:rPr lang="en-US" sz="1400" dirty="0" smtClean="0">
              <a:latin typeface="+mj-lt"/>
            </a:rPr>
            <a:t>Complete data analysis.</a:t>
          </a:r>
          <a:endParaRPr lang="en-US" sz="1400" dirty="0">
            <a:latin typeface="+mj-lt"/>
          </a:endParaRPr>
        </a:p>
      </dgm:t>
    </dgm:pt>
    <dgm:pt modelId="{7D5677B6-BA87-409A-9E67-C189B3D814D4}" type="parTrans" cxnId="{9220B453-72C0-463B-B590-608F9B5FCF58}">
      <dgm:prSet/>
      <dgm:spPr/>
      <dgm:t>
        <a:bodyPr/>
        <a:lstStyle/>
        <a:p>
          <a:endParaRPr lang="en-US" sz="2400">
            <a:latin typeface="+mj-lt"/>
          </a:endParaRPr>
        </a:p>
      </dgm:t>
    </dgm:pt>
    <dgm:pt modelId="{9738AEF4-F569-45A1-A913-4CE735187C8A}" type="sibTrans" cxnId="{9220B453-72C0-463B-B590-608F9B5FCF58}">
      <dgm:prSet/>
      <dgm:spPr/>
      <dgm:t>
        <a:bodyPr/>
        <a:lstStyle/>
        <a:p>
          <a:endParaRPr lang="en-US" sz="2400">
            <a:latin typeface="+mj-lt"/>
          </a:endParaRPr>
        </a:p>
      </dgm:t>
    </dgm:pt>
    <dgm:pt modelId="{E8C59A35-E064-4247-895E-2A76035F6091}">
      <dgm:prSet phldrT="[Text]" custT="1"/>
      <dgm:spPr/>
      <dgm:t>
        <a:bodyPr/>
        <a:lstStyle/>
        <a:p>
          <a:r>
            <a:rPr lang="en-US" sz="1400" dirty="0" smtClean="0">
              <a:latin typeface="+mj-lt"/>
            </a:rPr>
            <a:t>Make predictions about what will happen and why.</a:t>
          </a:r>
          <a:endParaRPr lang="en-US" sz="1400" dirty="0">
            <a:latin typeface="+mj-lt"/>
          </a:endParaRPr>
        </a:p>
      </dgm:t>
    </dgm:pt>
    <dgm:pt modelId="{98FAE384-5772-4187-A5EC-A9806D9DC5A0}" type="parTrans" cxnId="{534F7BEE-AAB7-43EC-8262-0F8D6265A508}">
      <dgm:prSet/>
      <dgm:spPr/>
      <dgm:t>
        <a:bodyPr/>
        <a:lstStyle/>
        <a:p>
          <a:endParaRPr lang="en-US" sz="2400">
            <a:latin typeface="+mj-lt"/>
          </a:endParaRPr>
        </a:p>
      </dgm:t>
    </dgm:pt>
    <dgm:pt modelId="{40689BAD-FC7F-4A1E-828F-FEDA51E45E8C}" type="sibTrans" cxnId="{534F7BEE-AAB7-43EC-8262-0F8D6265A508}">
      <dgm:prSet/>
      <dgm:spPr/>
      <dgm:t>
        <a:bodyPr/>
        <a:lstStyle/>
        <a:p>
          <a:endParaRPr lang="en-US" sz="2400">
            <a:latin typeface="+mj-lt"/>
          </a:endParaRPr>
        </a:p>
      </dgm:t>
    </dgm:pt>
    <dgm:pt modelId="{E848870D-8152-41BB-962A-DB83ECCC996C}">
      <dgm:prSet phldrT="[Text]" custT="1"/>
      <dgm:spPr/>
      <dgm:t>
        <a:bodyPr/>
        <a:lstStyle/>
        <a:p>
          <a:r>
            <a:rPr lang="en-US" sz="1400" dirty="0" smtClean="0">
              <a:latin typeface="+mj-lt"/>
            </a:rPr>
            <a:t>Develop a plan to test the change. (What data need to be collected?)</a:t>
          </a:r>
          <a:endParaRPr lang="en-US" sz="1400" dirty="0">
            <a:latin typeface="+mj-lt"/>
          </a:endParaRPr>
        </a:p>
      </dgm:t>
    </dgm:pt>
    <dgm:pt modelId="{28C46E93-3175-4FA5-9E4C-54646EEADDBD}" type="parTrans" cxnId="{91DCACD6-C3AE-47E6-86D7-FCB46724C4FC}">
      <dgm:prSet/>
      <dgm:spPr/>
      <dgm:t>
        <a:bodyPr/>
        <a:lstStyle/>
        <a:p>
          <a:endParaRPr lang="en-US" sz="2400">
            <a:latin typeface="+mj-lt"/>
          </a:endParaRPr>
        </a:p>
      </dgm:t>
    </dgm:pt>
    <dgm:pt modelId="{BFAEF7D8-292E-405B-824F-A8BF5A5F02E8}" type="sibTrans" cxnId="{91DCACD6-C3AE-47E6-86D7-FCB46724C4FC}">
      <dgm:prSet/>
      <dgm:spPr/>
      <dgm:t>
        <a:bodyPr/>
        <a:lstStyle/>
        <a:p>
          <a:endParaRPr lang="en-US" sz="2400">
            <a:latin typeface="+mj-lt"/>
          </a:endParaRPr>
        </a:p>
      </dgm:t>
    </dgm:pt>
    <dgm:pt modelId="{525568B5-985E-4B49-946A-B9155A82E0BC}">
      <dgm:prSet phldrT="[Text]" custT="1"/>
      <dgm:spPr/>
      <dgm:t>
        <a:bodyPr/>
        <a:lstStyle/>
        <a:p>
          <a:r>
            <a:rPr lang="en-US" sz="1400" dirty="0" smtClean="0">
              <a:latin typeface="+mj-lt"/>
            </a:rPr>
            <a:t>Document problems and unexpected observations.</a:t>
          </a:r>
          <a:endParaRPr lang="en-US" sz="1400" dirty="0">
            <a:latin typeface="+mj-lt"/>
          </a:endParaRPr>
        </a:p>
      </dgm:t>
    </dgm:pt>
    <dgm:pt modelId="{9C1C7CFA-0221-434C-B576-8D651C30B9AB}" type="parTrans" cxnId="{E56FC53D-E790-4198-9C5C-CBC56DEC20E0}">
      <dgm:prSet/>
      <dgm:spPr/>
      <dgm:t>
        <a:bodyPr/>
        <a:lstStyle/>
        <a:p>
          <a:endParaRPr lang="en-US"/>
        </a:p>
      </dgm:t>
    </dgm:pt>
    <dgm:pt modelId="{8F82B6BF-5673-42ED-90B2-F9343F44E387}" type="sibTrans" cxnId="{E56FC53D-E790-4198-9C5C-CBC56DEC20E0}">
      <dgm:prSet/>
      <dgm:spPr/>
      <dgm:t>
        <a:bodyPr/>
        <a:lstStyle/>
        <a:p>
          <a:endParaRPr lang="en-US"/>
        </a:p>
      </dgm:t>
    </dgm:pt>
    <dgm:pt modelId="{524E45CC-0D40-4605-86C7-B5FB76EBBE45}">
      <dgm:prSet phldrT="[Text]" custT="1"/>
      <dgm:spPr/>
      <dgm:t>
        <a:bodyPr/>
        <a:lstStyle/>
        <a:p>
          <a:r>
            <a:rPr lang="en-US" sz="1400" dirty="0" smtClean="0">
              <a:latin typeface="+mj-lt"/>
            </a:rPr>
            <a:t>Begin data analysis</a:t>
          </a:r>
          <a:endParaRPr lang="en-US" sz="1200" dirty="0">
            <a:latin typeface="+mj-lt"/>
          </a:endParaRPr>
        </a:p>
      </dgm:t>
    </dgm:pt>
    <dgm:pt modelId="{4C4FF2B1-8A21-44FF-8865-05E510FAAA52}" type="parTrans" cxnId="{2C637079-AD6C-466C-B8E8-75D5A1A3E89B}">
      <dgm:prSet/>
      <dgm:spPr/>
      <dgm:t>
        <a:bodyPr/>
        <a:lstStyle/>
        <a:p>
          <a:endParaRPr lang="en-US"/>
        </a:p>
      </dgm:t>
    </dgm:pt>
    <dgm:pt modelId="{C8E11C41-01F2-4DCC-85CD-E78414352D57}" type="sibTrans" cxnId="{2C637079-AD6C-466C-B8E8-75D5A1A3E89B}">
      <dgm:prSet/>
      <dgm:spPr/>
      <dgm:t>
        <a:bodyPr/>
        <a:lstStyle/>
        <a:p>
          <a:endParaRPr lang="en-US"/>
        </a:p>
      </dgm:t>
    </dgm:pt>
    <dgm:pt modelId="{6456BD60-DDAF-4F9A-865C-D42153978C75}">
      <dgm:prSet phldrT="[Text]" custT="1"/>
      <dgm:spPr/>
      <dgm:t>
        <a:bodyPr/>
        <a:lstStyle/>
        <a:p>
          <a:r>
            <a:rPr lang="en-US" sz="1400" dirty="0" smtClean="0">
              <a:latin typeface="+mj-lt"/>
            </a:rPr>
            <a:t>Compare the data to your predictions.</a:t>
          </a:r>
          <a:endParaRPr lang="en-US" sz="1400" dirty="0">
            <a:latin typeface="+mj-lt"/>
          </a:endParaRPr>
        </a:p>
      </dgm:t>
    </dgm:pt>
    <dgm:pt modelId="{CFBF43C3-4296-4376-BDA3-424C9E2C9BB1}" type="parTrans" cxnId="{8C2C043F-9FB2-487B-B74A-4E47F55C3027}">
      <dgm:prSet/>
      <dgm:spPr/>
      <dgm:t>
        <a:bodyPr/>
        <a:lstStyle/>
        <a:p>
          <a:endParaRPr lang="en-US"/>
        </a:p>
      </dgm:t>
    </dgm:pt>
    <dgm:pt modelId="{E3CF9C88-3511-4864-AA42-87E049E15CEE}" type="sibTrans" cxnId="{8C2C043F-9FB2-487B-B74A-4E47F55C3027}">
      <dgm:prSet/>
      <dgm:spPr/>
      <dgm:t>
        <a:bodyPr/>
        <a:lstStyle/>
        <a:p>
          <a:endParaRPr lang="en-US"/>
        </a:p>
      </dgm:t>
    </dgm:pt>
    <dgm:pt modelId="{D0C6C745-03F0-4AEB-A1C6-0BE88EA30CFA}">
      <dgm:prSet phldrT="[Text]" custT="1"/>
      <dgm:spPr/>
      <dgm:t>
        <a:bodyPr/>
        <a:lstStyle/>
        <a:p>
          <a:r>
            <a:rPr lang="en-US" sz="1400" dirty="0" smtClean="0">
              <a:latin typeface="+mj-lt"/>
            </a:rPr>
            <a:t>Summarize &amp; reflect on what was learned.</a:t>
          </a:r>
          <a:endParaRPr lang="en-US" sz="1400" dirty="0">
            <a:latin typeface="+mj-lt"/>
          </a:endParaRPr>
        </a:p>
      </dgm:t>
    </dgm:pt>
    <dgm:pt modelId="{1E8BC06F-924F-4B21-83AF-E5EC23284296}" type="parTrans" cxnId="{7009CED4-1F1C-4F0E-BE51-9956E258744E}">
      <dgm:prSet/>
      <dgm:spPr/>
      <dgm:t>
        <a:bodyPr/>
        <a:lstStyle/>
        <a:p>
          <a:endParaRPr lang="en-US"/>
        </a:p>
      </dgm:t>
    </dgm:pt>
    <dgm:pt modelId="{41595B4F-AAEE-4BED-83D5-998F8B7A1AFE}" type="sibTrans" cxnId="{7009CED4-1F1C-4F0E-BE51-9956E258744E}">
      <dgm:prSet/>
      <dgm:spPr/>
      <dgm:t>
        <a:bodyPr/>
        <a:lstStyle/>
        <a:p>
          <a:endParaRPr lang="en-US"/>
        </a:p>
      </dgm:t>
    </dgm:pt>
    <dgm:pt modelId="{5A2D014A-F194-4A1D-9895-1955883006E6}">
      <dgm:prSet phldrT="[Text]" custT="1"/>
      <dgm:spPr/>
      <dgm:t>
        <a:bodyPr/>
        <a:lstStyle/>
        <a:p>
          <a:r>
            <a:rPr lang="en-US" sz="1400" dirty="0" smtClean="0">
              <a:latin typeface="+mj-lt"/>
            </a:rPr>
            <a:t>Prepare a plan for the next test.</a:t>
          </a:r>
          <a:endParaRPr lang="en-US" sz="1400" dirty="0">
            <a:latin typeface="+mj-lt"/>
          </a:endParaRPr>
        </a:p>
      </dgm:t>
    </dgm:pt>
    <dgm:pt modelId="{158213CE-E052-4054-892E-B1D773965768}" type="parTrans" cxnId="{07D04359-22EB-49C6-BB42-BE0739509038}">
      <dgm:prSet/>
      <dgm:spPr/>
      <dgm:t>
        <a:bodyPr/>
        <a:lstStyle/>
        <a:p>
          <a:endParaRPr lang="en-US"/>
        </a:p>
      </dgm:t>
    </dgm:pt>
    <dgm:pt modelId="{880D0884-66BF-4726-9FE7-7FEAF8862753}" type="sibTrans" cxnId="{07D04359-22EB-49C6-BB42-BE0739509038}">
      <dgm:prSet/>
      <dgm:spPr/>
      <dgm:t>
        <a:bodyPr/>
        <a:lstStyle/>
        <a:p>
          <a:endParaRPr lang="en-US"/>
        </a:p>
      </dgm:t>
    </dgm:pt>
    <dgm:pt modelId="{AF736093-30CC-46F5-949F-4F9B1F062047}" type="pres">
      <dgm:prSet presAssocID="{4672CE1C-578B-48A5-B44E-511A46047ADE}" presName="cycleMatrixDiagram" presStyleCnt="0">
        <dgm:presLayoutVars>
          <dgm:chMax val="1"/>
          <dgm:dir/>
          <dgm:animLvl val="lvl"/>
          <dgm:resizeHandles val="exact"/>
        </dgm:presLayoutVars>
      </dgm:prSet>
      <dgm:spPr/>
      <dgm:t>
        <a:bodyPr/>
        <a:lstStyle/>
        <a:p>
          <a:endParaRPr lang="en-US"/>
        </a:p>
      </dgm:t>
    </dgm:pt>
    <dgm:pt modelId="{048286EE-2B73-4FF3-A70C-314288D4BE02}" type="pres">
      <dgm:prSet presAssocID="{4672CE1C-578B-48A5-B44E-511A46047ADE}" presName="children" presStyleCnt="0"/>
      <dgm:spPr/>
    </dgm:pt>
    <dgm:pt modelId="{E239C3E0-8C4B-4502-A70C-E2B1B38A176A}" type="pres">
      <dgm:prSet presAssocID="{4672CE1C-578B-48A5-B44E-511A46047ADE}" presName="child1group" presStyleCnt="0"/>
      <dgm:spPr/>
    </dgm:pt>
    <dgm:pt modelId="{F035DC74-4306-4218-AEA2-47628A82A4B9}" type="pres">
      <dgm:prSet presAssocID="{4672CE1C-578B-48A5-B44E-511A46047ADE}" presName="child1" presStyleLbl="bgAcc1" presStyleIdx="0" presStyleCnt="4" custLinFactNeighborX="-13013"/>
      <dgm:spPr/>
      <dgm:t>
        <a:bodyPr/>
        <a:lstStyle/>
        <a:p>
          <a:endParaRPr lang="en-US"/>
        </a:p>
      </dgm:t>
    </dgm:pt>
    <dgm:pt modelId="{EADA5B9D-6FBC-4F07-9125-66E6D7E01397}" type="pres">
      <dgm:prSet presAssocID="{4672CE1C-578B-48A5-B44E-511A46047ADE}" presName="child1Text" presStyleLbl="bgAcc1" presStyleIdx="0" presStyleCnt="4">
        <dgm:presLayoutVars>
          <dgm:bulletEnabled val="1"/>
        </dgm:presLayoutVars>
      </dgm:prSet>
      <dgm:spPr/>
      <dgm:t>
        <a:bodyPr/>
        <a:lstStyle/>
        <a:p>
          <a:endParaRPr lang="en-US"/>
        </a:p>
      </dgm:t>
    </dgm:pt>
    <dgm:pt modelId="{7D864775-D728-45A9-AD5D-77C6EE07AF6B}" type="pres">
      <dgm:prSet presAssocID="{4672CE1C-578B-48A5-B44E-511A46047ADE}" presName="child2group" presStyleCnt="0"/>
      <dgm:spPr/>
    </dgm:pt>
    <dgm:pt modelId="{152C65EF-B31F-427A-8930-32E277CA1771}" type="pres">
      <dgm:prSet presAssocID="{4672CE1C-578B-48A5-B44E-511A46047ADE}" presName="child2" presStyleLbl="bgAcc1" presStyleIdx="1" presStyleCnt="4" custLinFactNeighborX="11799"/>
      <dgm:spPr/>
      <dgm:t>
        <a:bodyPr/>
        <a:lstStyle/>
        <a:p>
          <a:endParaRPr lang="en-US"/>
        </a:p>
      </dgm:t>
    </dgm:pt>
    <dgm:pt modelId="{C46CF660-0314-4107-BD89-612F0BD044FE}" type="pres">
      <dgm:prSet presAssocID="{4672CE1C-578B-48A5-B44E-511A46047ADE}" presName="child2Text" presStyleLbl="bgAcc1" presStyleIdx="1" presStyleCnt="4">
        <dgm:presLayoutVars>
          <dgm:bulletEnabled val="1"/>
        </dgm:presLayoutVars>
      </dgm:prSet>
      <dgm:spPr/>
      <dgm:t>
        <a:bodyPr/>
        <a:lstStyle/>
        <a:p>
          <a:endParaRPr lang="en-US"/>
        </a:p>
      </dgm:t>
    </dgm:pt>
    <dgm:pt modelId="{F643752A-9596-4FA3-B9F4-DE5E8588294C}" type="pres">
      <dgm:prSet presAssocID="{4672CE1C-578B-48A5-B44E-511A46047ADE}" presName="child3group" presStyleCnt="0"/>
      <dgm:spPr/>
    </dgm:pt>
    <dgm:pt modelId="{00A486B9-2C52-403D-B629-C8890D2D8F1C}" type="pres">
      <dgm:prSet presAssocID="{4672CE1C-578B-48A5-B44E-511A46047ADE}" presName="child3" presStyleLbl="bgAcc1" presStyleIdx="2" presStyleCnt="4" custLinFactNeighborX="11799" custLinFactNeighborY="-2679"/>
      <dgm:spPr/>
      <dgm:t>
        <a:bodyPr/>
        <a:lstStyle/>
        <a:p>
          <a:endParaRPr lang="en-US"/>
        </a:p>
      </dgm:t>
    </dgm:pt>
    <dgm:pt modelId="{7757DCC5-4864-4C61-9D7C-0C07D67AEDEE}" type="pres">
      <dgm:prSet presAssocID="{4672CE1C-578B-48A5-B44E-511A46047ADE}" presName="child3Text" presStyleLbl="bgAcc1" presStyleIdx="2" presStyleCnt="4">
        <dgm:presLayoutVars>
          <dgm:bulletEnabled val="1"/>
        </dgm:presLayoutVars>
      </dgm:prSet>
      <dgm:spPr/>
      <dgm:t>
        <a:bodyPr/>
        <a:lstStyle/>
        <a:p>
          <a:endParaRPr lang="en-US"/>
        </a:p>
      </dgm:t>
    </dgm:pt>
    <dgm:pt modelId="{10485416-D571-4859-8B86-FC5E48E5BD0B}" type="pres">
      <dgm:prSet presAssocID="{4672CE1C-578B-48A5-B44E-511A46047ADE}" presName="child4group" presStyleCnt="0"/>
      <dgm:spPr/>
    </dgm:pt>
    <dgm:pt modelId="{35C3EB2B-C3E2-4335-B350-FE0895D99A69}" type="pres">
      <dgm:prSet presAssocID="{4672CE1C-578B-48A5-B44E-511A46047ADE}" presName="child4" presStyleLbl="bgAcc1" presStyleIdx="3" presStyleCnt="4" custLinFactNeighborX="-13013" custLinFactNeighborY="1786"/>
      <dgm:spPr/>
      <dgm:t>
        <a:bodyPr/>
        <a:lstStyle/>
        <a:p>
          <a:endParaRPr lang="en-US"/>
        </a:p>
      </dgm:t>
    </dgm:pt>
    <dgm:pt modelId="{6F5C6DAB-EA33-412D-8594-7218E3960DDC}" type="pres">
      <dgm:prSet presAssocID="{4672CE1C-578B-48A5-B44E-511A46047ADE}" presName="child4Text" presStyleLbl="bgAcc1" presStyleIdx="3" presStyleCnt="4">
        <dgm:presLayoutVars>
          <dgm:bulletEnabled val="1"/>
        </dgm:presLayoutVars>
      </dgm:prSet>
      <dgm:spPr/>
      <dgm:t>
        <a:bodyPr/>
        <a:lstStyle/>
        <a:p>
          <a:endParaRPr lang="en-US"/>
        </a:p>
      </dgm:t>
    </dgm:pt>
    <dgm:pt modelId="{35CB1EE3-162A-4A39-842B-F267E0A79900}" type="pres">
      <dgm:prSet presAssocID="{4672CE1C-578B-48A5-B44E-511A46047ADE}" presName="childPlaceholder" presStyleCnt="0"/>
      <dgm:spPr/>
    </dgm:pt>
    <dgm:pt modelId="{3167D84D-24A5-427F-AE5C-2FF06DC23610}" type="pres">
      <dgm:prSet presAssocID="{4672CE1C-578B-48A5-B44E-511A46047ADE}" presName="circle" presStyleCnt="0"/>
      <dgm:spPr/>
    </dgm:pt>
    <dgm:pt modelId="{AB6C4437-7CE1-40DF-B047-A45CD21266DE}" type="pres">
      <dgm:prSet presAssocID="{4672CE1C-578B-48A5-B44E-511A46047ADE}" presName="quadrant1" presStyleLbl="node1" presStyleIdx="0" presStyleCnt="4">
        <dgm:presLayoutVars>
          <dgm:chMax val="1"/>
          <dgm:bulletEnabled val="1"/>
        </dgm:presLayoutVars>
      </dgm:prSet>
      <dgm:spPr/>
      <dgm:t>
        <a:bodyPr/>
        <a:lstStyle/>
        <a:p>
          <a:endParaRPr lang="en-US"/>
        </a:p>
      </dgm:t>
    </dgm:pt>
    <dgm:pt modelId="{BD169636-4036-4948-89D0-3C55C57EE604}" type="pres">
      <dgm:prSet presAssocID="{4672CE1C-578B-48A5-B44E-511A46047ADE}" presName="quadrant2" presStyleLbl="node1" presStyleIdx="1" presStyleCnt="4">
        <dgm:presLayoutVars>
          <dgm:chMax val="1"/>
          <dgm:bulletEnabled val="1"/>
        </dgm:presLayoutVars>
      </dgm:prSet>
      <dgm:spPr/>
      <dgm:t>
        <a:bodyPr/>
        <a:lstStyle/>
        <a:p>
          <a:endParaRPr lang="en-US"/>
        </a:p>
      </dgm:t>
    </dgm:pt>
    <dgm:pt modelId="{BC3DFCE0-8079-481B-B37A-806697A3BDF8}" type="pres">
      <dgm:prSet presAssocID="{4672CE1C-578B-48A5-B44E-511A46047ADE}" presName="quadrant3" presStyleLbl="node1" presStyleIdx="2" presStyleCnt="4">
        <dgm:presLayoutVars>
          <dgm:chMax val="1"/>
          <dgm:bulletEnabled val="1"/>
        </dgm:presLayoutVars>
      </dgm:prSet>
      <dgm:spPr/>
      <dgm:t>
        <a:bodyPr/>
        <a:lstStyle/>
        <a:p>
          <a:endParaRPr lang="en-US"/>
        </a:p>
      </dgm:t>
    </dgm:pt>
    <dgm:pt modelId="{D552935C-18DB-4BDF-A1C9-D777382582D5}" type="pres">
      <dgm:prSet presAssocID="{4672CE1C-578B-48A5-B44E-511A46047ADE}" presName="quadrant4" presStyleLbl="node1" presStyleIdx="3" presStyleCnt="4" custScaleX="99934">
        <dgm:presLayoutVars>
          <dgm:chMax val="1"/>
          <dgm:bulletEnabled val="1"/>
        </dgm:presLayoutVars>
      </dgm:prSet>
      <dgm:spPr/>
      <dgm:t>
        <a:bodyPr/>
        <a:lstStyle/>
        <a:p>
          <a:endParaRPr lang="en-US"/>
        </a:p>
      </dgm:t>
    </dgm:pt>
    <dgm:pt modelId="{5F768024-76F5-42D1-9EB7-A026C2CE3BB4}" type="pres">
      <dgm:prSet presAssocID="{4672CE1C-578B-48A5-B44E-511A46047ADE}" presName="quadrantPlaceholder" presStyleCnt="0"/>
      <dgm:spPr/>
    </dgm:pt>
    <dgm:pt modelId="{AE7485F5-90D7-4D63-B4D5-CD9BDEC651E3}" type="pres">
      <dgm:prSet presAssocID="{4672CE1C-578B-48A5-B44E-511A46047ADE}" presName="center1" presStyleLbl="fgShp" presStyleIdx="0" presStyleCnt="2"/>
      <dgm:spPr/>
    </dgm:pt>
    <dgm:pt modelId="{F53DD4B2-7C12-432D-BD97-AF4E6C726CB3}" type="pres">
      <dgm:prSet presAssocID="{4672CE1C-578B-48A5-B44E-511A46047ADE}" presName="center2" presStyleLbl="fgShp" presStyleIdx="1" presStyleCnt="2"/>
      <dgm:spPr/>
    </dgm:pt>
  </dgm:ptLst>
  <dgm:cxnLst>
    <dgm:cxn modelId="{E56FC53D-E790-4198-9C5C-CBC56DEC20E0}" srcId="{DB13C770-0C41-4FF2-8069-5E51FF156375}" destId="{525568B5-985E-4B49-946A-B9155A82E0BC}" srcOrd="1" destOrd="0" parTransId="{9C1C7CFA-0221-434C-B576-8D651C30B9AB}" sibTransId="{8F82B6BF-5673-42ED-90B2-F9343F44E387}"/>
    <dgm:cxn modelId="{9220B453-72C0-463B-B590-608F9B5FCF58}" srcId="{8C3B625E-CD7B-4707-881A-78B1F65991C5}" destId="{39D49046-511E-4438-91D3-B4222B0AFF7E}" srcOrd="0" destOrd="0" parTransId="{7D5677B6-BA87-409A-9E67-C189B3D814D4}" sibTransId="{9738AEF4-F569-45A1-A913-4CE735187C8A}"/>
    <dgm:cxn modelId="{0DF55B60-DDB7-4039-BC2E-98F2916D5B54}" type="presOf" srcId="{E848870D-8152-41BB-962A-DB83ECCC996C}" destId="{C46CF660-0314-4107-BD89-612F0BD044FE}" srcOrd="1" destOrd="2" presId="urn:microsoft.com/office/officeart/2005/8/layout/cycle4#2"/>
    <dgm:cxn modelId="{534F7BEE-AAB7-43EC-8262-0F8D6265A508}" srcId="{3FCAC2FB-7958-4C44-A175-AE687405C2EC}" destId="{E8C59A35-E064-4247-895E-2A76035F6091}" srcOrd="1" destOrd="0" parTransId="{98FAE384-5772-4187-A5EC-A9806D9DC5A0}" sibTransId="{40689BAD-FC7F-4A1E-828F-FEDA51E45E8C}"/>
    <dgm:cxn modelId="{91DCACD6-C3AE-47E6-86D7-FCB46724C4FC}" srcId="{3FCAC2FB-7958-4C44-A175-AE687405C2EC}" destId="{E848870D-8152-41BB-962A-DB83ECCC996C}" srcOrd="2" destOrd="0" parTransId="{28C46E93-3175-4FA5-9E4C-54646EEADDBD}" sibTransId="{BFAEF7D8-292E-405B-824F-A8BF5A5F02E8}"/>
    <dgm:cxn modelId="{07D04359-22EB-49C6-BB42-BE0739509038}" srcId="{1F8FBF2C-2D0B-4381-B646-AAA027A7061D}" destId="{5A2D014A-F194-4A1D-9895-1955883006E6}" srcOrd="1" destOrd="0" parTransId="{158213CE-E052-4054-892E-B1D773965768}" sibTransId="{880D0884-66BF-4726-9FE7-7FEAF8862753}"/>
    <dgm:cxn modelId="{6340BDE1-518B-4997-A129-899D49688AC6}" srcId="{3FCAC2FB-7958-4C44-A175-AE687405C2EC}" destId="{C80B99DB-DF46-4196-8DA4-A42FD857B062}" srcOrd="0" destOrd="0" parTransId="{0A118702-EB02-4B27-8CF0-978E41EFB41A}" sibTransId="{58D976D6-570C-4429-842A-80F39FEEF6F9}"/>
    <dgm:cxn modelId="{04CD8C5F-4A3C-4663-996B-4BDEA8F263E8}" srcId="{1F8FBF2C-2D0B-4381-B646-AAA027A7061D}" destId="{B007CDFC-6824-4024-9C97-CC96B67B1656}" srcOrd="0" destOrd="0" parTransId="{1770C641-10EA-43F0-936E-8A187C56F5EC}" sibTransId="{3A5E71D9-BC7F-4A6B-993A-FDBBBD7FDC6E}"/>
    <dgm:cxn modelId="{8C2C043F-9FB2-487B-B74A-4E47F55C3027}" srcId="{8C3B625E-CD7B-4707-881A-78B1F65991C5}" destId="{6456BD60-DDAF-4F9A-865C-D42153978C75}" srcOrd="1" destOrd="0" parTransId="{CFBF43C3-4296-4376-BDA3-424C9E2C9BB1}" sibTransId="{E3CF9C88-3511-4864-AA42-87E049E15CEE}"/>
    <dgm:cxn modelId="{40552FDB-89C9-4C9E-984F-AEC3126D1748}" type="presOf" srcId="{5A2D014A-F194-4A1D-9895-1955883006E6}" destId="{F035DC74-4306-4218-AEA2-47628A82A4B9}" srcOrd="0" destOrd="1" presId="urn:microsoft.com/office/officeart/2005/8/layout/cycle4#2"/>
    <dgm:cxn modelId="{01FED90B-6270-4EEE-B8A9-24F54AEA9943}" type="presOf" srcId="{C80B99DB-DF46-4196-8DA4-A42FD857B062}" destId="{152C65EF-B31F-427A-8930-32E277CA1771}" srcOrd="0" destOrd="0" presId="urn:microsoft.com/office/officeart/2005/8/layout/cycle4#2"/>
    <dgm:cxn modelId="{6936A5D4-DBCF-4D5E-9D7D-766EDBD0AA24}" type="presOf" srcId="{DB13C770-0C41-4FF2-8069-5E51FF156375}" destId="{BC3DFCE0-8079-481B-B37A-806697A3BDF8}" srcOrd="0" destOrd="0" presId="urn:microsoft.com/office/officeart/2005/8/layout/cycle4#2"/>
    <dgm:cxn modelId="{111A8B03-7996-434F-BDC6-5AA3A666D960}" type="presOf" srcId="{3FCAC2FB-7958-4C44-A175-AE687405C2EC}" destId="{BD169636-4036-4948-89D0-3C55C57EE604}" srcOrd="0" destOrd="0" presId="urn:microsoft.com/office/officeart/2005/8/layout/cycle4#2"/>
    <dgm:cxn modelId="{688D6520-D65B-4FA3-8884-4D862F8DD6B1}" type="presOf" srcId="{EDFE3AFE-6A69-44F7-85B3-D1A2BF6A7715}" destId="{00A486B9-2C52-403D-B629-C8890D2D8F1C}" srcOrd="0" destOrd="0" presId="urn:microsoft.com/office/officeart/2005/8/layout/cycle4#2"/>
    <dgm:cxn modelId="{58C36BF7-EBF9-4846-80BB-A4E65E3DF3A5}" type="presOf" srcId="{4672CE1C-578B-48A5-B44E-511A46047ADE}" destId="{AF736093-30CC-46F5-949F-4F9B1F062047}" srcOrd="0" destOrd="0" presId="urn:microsoft.com/office/officeart/2005/8/layout/cycle4#2"/>
    <dgm:cxn modelId="{7009CED4-1F1C-4F0E-BE51-9956E258744E}" srcId="{8C3B625E-CD7B-4707-881A-78B1F65991C5}" destId="{D0C6C745-03F0-4AEB-A1C6-0BE88EA30CFA}" srcOrd="2" destOrd="0" parTransId="{1E8BC06F-924F-4B21-83AF-E5EC23284296}" sibTransId="{41595B4F-AAEE-4BED-83D5-998F8B7A1AFE}"/>
    <dgm:cxn modelId="{AD9853B5-9800-4D09-AC5B-F26B56D9980D}" type="presOf" srcId="{E848870D-8152-41BB-962A-DB83ECCC996C}" destId="{152C65EF-B31F-427A-8930-32E277CA1771}" srcOrd="0" destOrd="2" presId="urn:microsoft.com/office/officeart/2005/8/layout/cycle4#2"/>
    <dgm:cxn modelId="{2C637079-AD6C-466C-B8E8-75D5A1A3E89B}" srcId="{DB13C770-0C41-4FF2-8069-5E51FF156375}" destId="{524E45CC-0D40-4605-86C7-B5FB76EBBE45}" srcOrd="2" destOrd="0" parTransId="{4C4FF2B1-8A21-44FF-8865-05E510FAAA52}" sibTransId="{C8E11C41-01F2-4DCC-85CD-E78414352D57}"/>
    <dgm:cxn modelId="{5CCF1C61-095A-4178-B852-9F2B27060FE0}" type="presOf" srcId="{C80B99DB-DF46-4196-8DA4-A42FD857B062}" destId="{C46CF660-0314-4107-BD89-612F0BD044FE}" srcOrd="1" destOrd="0" presId="urn:microsoft.com/office/officeart/2005/8/layout/cycle4#2"/>
    <dgm:cxn modelId="{D524DDA0-13F2-4BC0-8131-2169FB23D517}" type="presOf" srcId="{5A2D014A-F194-4A1D-9895-1955883006E6}" destId="{EADA5B9D-6FBC-4F07-9125-66E6D7E01397}" srcOrd="1" destOrd="1" presId="urn:microsoft.com/office/officeart/2005/8/layout/cycle4#2"/>
    <dgm:cxn modelId="{BA6E1B55-78C0-448C-8D2A-D3D91D1BA047}" type="presOf" srcId="{39D49046-511E-4438-91D3-B4222B0AFF7E}" destId="{35C3EB2B-C3E2-4335-B350-FE0895D99A69}" srcOrd="0" destOrd="0" presId="urn:microsoft.com/office/officeart/2005/8/layout/cycle4#2"/>
    <dgm:cxn modelId="{0DDF3EF6-53EC-43B5-9A39-0AA6E8665C06}" type="presOf" srcId="{39D49046-511E-4438-91D3-B4222B0AFF7E}" destId="{6F5C6DAB-EA33-412D-8594-7218E3960DDC}" srcOrd="1" destOrd="0" presId="urn:microsoft.com/office/officeart/2005/8/layout/cycle4#2"/>
    <dgm:cxn modelId="{C17793A0-4921-45BD-91DA-A92FA5EB1F0E}" type="presOf" srcId="{525568B5-985E-4B49-946A-B9155A82E0BC}" destId="{7757DCC5-4864-4C61-9D7C-0C07D67AEDEE}" srcOrd="1" destOrd="1" presId="urn:microsoft.com/office/officeart/2005/8/layout/cycle4#2"/>
    <dgm:cxn modelId="{692564D7-75A6-4C49-9E49-773CBFAD3C84}" type="presOf" srcId="{6456BD60-DDAF-4F9A-865C-D42153978C75}" destId="{35C3EB2B-C3E2-4335-B350-FE0895D99A69}" srcOrd="0" destOrd="1" presId="urn:microsoft.com/office/officeart/2005/8/layout/cycle4#2"/>
    <dgm:cxn modelId="{9E096C4B-03D9-4F92-8CAB-5BDB6D81DDF3}" type="presOf" srcId="{D0C6C745-03F0-4AEB-A1C6-0BE88EA30CFA}" destId="{35C3EB2B-C3E2-4335-B350-FE0895D99A69}" srcOrd="0" destOrd="2" presId="urn:microsoft.com/office/officeart/2005/8/layout/cycle4#2"/>
    <dgm:cxn modelId="{54257C85-5AA9-4C9F-AF5E-F1BDECBB9528}" type="presOf" srcId="{524E45CC-0D40-4605-86C7-B5FB76EBBE45}" destId="{7757DCC5-4864-4C61-9D7C-0C07D67AEDEE}" srcOrd="1" destOrd="2" presId="urn:microsoft.com/office/officeart/2005/8/layout/cycle4#2"/>
    <dgm:cxn modelId="{C4EB6F77-B5A3-4FEA-9000-E070C3C01127}" type="presOf" srcId="{D0C6C745-03F0-4AEB-A1C6-0BE88EA30CFA}" destId="{6F5C6DAB-EA33-412D-8594-7218E3960DDC}" srcOrd="1" destOrd="2" presId="urn:microsoft.com/office/officeart/2005/8/layout/cycle4#2"/>
    <dgm:cxn modelId="{7B45604D-BEC3-4FA8-9106-0752FE9C0E6A}" srcId="{4672CE1C-578B-48A5-B44E-511A46047ADE}" destId="{3FCAC2FB-7958-4C44-A175-AE687405C2EC}" srcOrd="1" destOrd="0" parTransId="{F167BB04-FAF9-45E0-A033-E8FFC586DBF5}" sibTransId="{8A8276EE-814C-4F09-A8DA-15317630B344}"/>
    <dgm:cxn modelId="{1CBB1778-67DA-4455-9CB1-9FFEB84E2632}" type="presOf" srcId="{E8C59A35-E064-4247-895E-2A76035F6091}" destId="{152C65EF-B31F-427A-8930-32E277CA1771}" srcOrd="0" destOrd="1" presId="urn:microsoft.com/office/officeart/2005/8/layout/cycle4#2"/>
    <dgm:cxn modelId="{AED7D424-1964-4B64-864D-B344040471CF}" type="presOf" srcId="{524E45CC-0D40-4605-86C7-B5FB76EBBE45}" destId="{00A486B9-2C52-403D-B629-C8890D2D8F1C}" srcOrd="0" destOrd="2" presId="urn:microsoft.com/office/officeart/2005/8/layout/cycle4#2"/>
    <dgm:cxn modelId="{6EC231C6-D645-441D-AFCC-370B6F3F4DB2}" srcId="{4672CE1C-578B-48A5-B44E-511A46047ADE}" destId="{1F8FBF2C-2D0B-4381-B646-AAA027A7061D}" srcOrd="0" destOrd="0" parTransId="{E2A9EDDE-5426-47AA-9784-452E6E61AA07}" sibTransId="{DB9437E8-80B7-43B5-8CE5-9E28670F8231}"/>
    <dgm:cxn modelId="{8D0C40B3-C2B0-4D6B-A316-151D8FFEC4C8}" type="presOf" srcId="{6456BD60-DDAF-4F9A-865C-D42153978C75}" destId="{6F5C6DAB-EA33-412D-8594-7218E3960DDC}" srcOrd="1" destOrd="1" presId="urn:microsoft.com/office/officeart/2005/8/layout/cycle4#2"/>
    <dgm:cxn modelId="{0BBF8572-AFE8-4D16-940B-76E6CF4EADAF}" srcId="{4672CE1C-578B-48A5-B44E-511A46047ADE}" destId="{DB13C770-0C41-4FF2-8069-5E51FF156375}" srcOrd="2" destOrd="0" parTransId="{0586812A-2878-46DB-B59F-C5AEE80757C3}" sibTransId="{D779BA06-CF15-4A2C-9233-3570AEF94A39}"/>
    <dgm:cxn modelId="{E58CDFCA-3B81-4D4D-8F70-626EF4124687}" type="presOf" srcId="{E8C59A35-E064-4247-895E-2A76035F6091}" destId="{C46CF660-0314-4107-BD89-612F0BD044FE}" srcOrd="1" destOrd="1" presId="urn:microsoft.com/office/officeart/2005/8/layout/cycle4#2"/>
    <dgm:cxn modelId="{A0FA7C49-3FD2-4ECD-A922-E649C4B8A10A}" type="presOf" srcId="{B007CDFC-6824-4024-9C97-CC96B67B1656}" destId="{EADA5B9D-6FBC-4F07-9125-66E6D7E01397}" srcOrd="1" destOrd="0" presId="urn:microsoft.com/office/officeart/2005/8/layout/cycle4#2"/>
    <dgm:cxn modelId="{2126F4C7-3E9B-428B-9BDA-550DC53460E5}" type="presOf" srcId="{EDFE3AFE-6A69-44F7-85B3-D1A2BF6A7715}" destId="{7757DCC5-4864-4C61-9D7C-0C07D67AEDEE}" srcOrd="1" destOrd="0" presId="urn:microsoft.com/office/officeart/2005/8/layout/cycle4#2"/>
    <dgm:cxn modelId="{930B0857-D1F7-4F1C-A8E2-ADCEEAEC66D5}" srcId="{4672CE1C-578B-48A5-B44E-511A46047ADE}" destId="{8C3B625E-CD7B-4707-881A-78B1F65991C5}" srcOrd="3" destOrd="0" parTransId="{052BA307-28AE-4832-AC09-FC203CB87C5A}" sibTransId="{9A359380-E207-4FCB-B641-3E8A4E2E15F5}"/>
    <dgm:cxn modelId="{FA49FA28-D93E-43C3-AA20-FA7748C26C07}" type="presOf" srcId="{525568B5-985E-4B49-946A-B9155A82E0BC}" destId="{00A486B9-2C52-403D-B629-C8890D2D8F1C}" srcOrd="0" destOrd="1" presId="urn:microsoft.com/office/officeart/2005/8/layout/cycle4#2"/>
    <dgm:cxn modelId="{91F426B4-5D21-48C0-94F3-0AC69054EAA7}" type="presOf" srcId="{B007CDFC-6824-4024-9C97-CC96B67B1656}" destId="{F035DC74-4306-4218-AEA2-47628A82A4B9}" srcOrd="0" destOrd="0" presId="urn:microsoft.com/office/officeart/2005/8/layout/cycle4#2"/>
    <dgm:cxn modelId="{BCCA7603-AA03-45CA-8211-C8523937F45E}" srcId="{DB13C770-0C41-4FF2-8069-5E51FF156375}" destId="{EDFE3AFE-6A69-44F7-85B3-D1A2BF6A7715}" srcOrd="0" destOrd="0" parTransId="{BB3B817D-07E8-4D50-A716-70CCA6F9295B}" sibTransId="{DBCFCFB6-D765-4C40-966E-9592BC6701CB}"/>
    <dgm:cxn modelId="{27CB44A1-01AC-48E0-B438-21B5450F021D}" type="presOf" srcId="{8C3B625E-CD7B-4707-881A-78B1F65991C5}" destId="{D552935C-18DB-4BDF-A1C9-D777382582D5}" srcOrd="0" destOrd="0" presId="urn:microsoft.com/office/officeart/2005/8/layout/cycle4#2"/>
    <dgm:cxn modelId="{FC276411-5460-48C8-B780-6ACC86EF8A28}" type="presOf" srcId="{1F8FBF2C-2D0B-4381-B646-AAA027A7061D}" destId="{AB6C4437-7CE1-40DF-B047-A45CD21266DE}" srcOrd="0" destOrd="0" presId="urn:microsoft.com/office/officeart/2005/8/layout/cycle4#2"/>
    <dgm:cxn modelId="{B0109776-6FBA-4FB1-A747-4971364C85E8}" type="presParOf" srcId="{AF736093-30CC-46F5-949F-4F9B1F062047}" destId="{048286EE-2B73-4FF3-A70C-314288D4BE02}" srcOrd="0" destOrd="0" presId="urn:microsoft.com/office/officeart/2005/8/layout/cycle4#2"/>
    <dgm:cxn modelId="{5F3F26C5-7FA5-4054-8C29-F7E992DF1CE9}" type="presParOf" srcId="{048286EE-2B73-4FF3-A70C-314288D4BE02}" destId="{E239C3E0-8C4B-4502-A70C-E2B1B38A176A}" srcOrd="0" destOrd="0" presId="urn:microsoft.com/office/officeart/2005/8/layout/cycle4#2"/>
    <dgm:cxn modelId="{8202F9DF-10F2-43CB-900F-30661E391A06}" type="presParOf" srcId="{E239C3E0-8C4B-4502-A70C-E2B1B38A176A}" destId="{F035DC74-4306-4218-AEA2-47628A82A4B9}" srcOrd="0" destOrd="0" presId="urn:microsoft.com/office/officeart/2005/8/layout/cycle4#2"/>
    <dgm:cxn modelId="{324B5267-05C6-4AC5-8AAC-C7B6B89F9EFE}" type="presParOf" srcId="{E239C3E0-8C4B-4502-A70C-E2B1B38A176A}" destId="{EADA5B9D-6FBC-4F07-9125-66E6D7E01397}" srcOrd="1" destOrd="0" presId="urn:microsoft.com/office/officeart/2005/8/layout/cycle4#2"/>
    <dgm:cxn modelId="{FD8F617B-E5CB-4B6B-8753-8D073FED406A}" type="presParOf" srcId="{048286EE-2B73-4FF3-A70C-314288D4BE02}" destId="{7D864775-D728-45A9-AD5D-77C6EE07AF6B}" srcOrd="1" destOrd="0" presId="urn:microsoft.com/office/officeart/2005/8/layout/cycle4#2"/>
    <dgm:cxn modelId="{3D3B3E24-EA67-449F-99DB-5DD3306D725E}" type="presParOf" srcId="{7D864775-D728-45A9-AD5D-77C6EE07AF6B}" destId="{152C65EF-B31F-427A-8930-32E277CA1771}" srcOrd="0" destOrd="0" presId="urn:microsoft.com/office/officeart/2005/8/layout/cycle4#2"/>
    <dgm:cxn modelId="{83D28811-5086-4E1A-9561-62FAB696140F}" type="presParOf" srcId="{7D864775-D728-45A9-AD5D-77C6EE07AF6B}" destId="{C46CF660-0314-4107-BD89-612F0BD044FE}" srcOrd="1" destOrd="0" presId="urn:microsoft.com/office/officeart/2005/8/layout/cycle4#2"/>
    <dgm:cxn modelId="{94DD2453-7E6A-4CD4-BA48-623A899AF035}" type="presParOf" srcId="{048286EE-2B73-4FF3-A70C-314288D4BE02}" destId="{F643752A-9596-4FA3-B9F4-DE5E8588294C}" srcOrd="2" destOrd="0" presId="urn:microsoft.com/office/officeart/2005/8/layout/cycle4#2"/>
    <dgm:cxn modelId="{D68CF4E7-4793-4669-9961-90B6CD057238}" type="presParOf" srcId="{F643752A-9596-4FA3-B9F4-DE5E8588294C}" destId="{00A486B9-2C52-403D-B629-C8890D2D8F1C}" srcOrd="0" destOrd="0" presId="urn:microsoft.com/office/officeart/2005/8/layout/cycle4#2"/>
    <dgm:cxn modelId="{C866AC9B-F671-418D-A354-77D8ED361904}" type="presParOf" srcId="{F643752A-9596-4FA3-B9F4-DE5E8588294C}" destId="{7757DCC5-4864-4C61-9D7C-0C07D67AEDEE}" srcOrd="1" destOrd="0" presId="urn:microsoft.com/office/officeart/2005/8/layout/cycle4#2"/>
    <dgm:cxn modelId="{AE9A3847-7071-43CC-9358-AB3D49D6F9CA}" type="presParOf" srcId="{048286EE-2B73-4FF3-A70C-314288D4BE02}" destId="{10485416-D571-4859-8B86-FC5E48E5BD0B}" srcOrd="3" destOrd="0" presId="urn:microsoft.com/office/officeart/2005/8/layout/cycle4#2"/>
    <dgm:cxn modelId="{00665ED4-D59D-4E91-9E02-0DF192A4CCAE}" type="presParOf" srcId="{10485416-D571-4859-8B86-FC5E48E5BD0B}" destId="{35C3EB2B-C3E2-4335-B350-FE0895D99A69}" srcOrd="0" destOrd="0" presId="urn:microsoft.com/office/officeart/2005/8/layout/cycle4#2"/>
    <dgm:cxn modelId="{2522EF1B-37F1-47D5-A2C4-68A7D522A849}" type="presParOf" srcId="{10485416-D571-4859-8B86-FC5E48E5BD0B}" destId="{6F5C6DAB-EA33-412D-8594-7218E3960DDC}" srcOrd="1" destOrd="0" presId="urn:microsoft.com/office/officeart/2005/8/layout/cycle4#2"/>
    <dgm:cxn modelId="{6AE814D9-4929-4BCC-89A7-74E49CFD856B}" type="presParOf" srcId="{048286EE-2B73-4FF3-A70C-314288D4BE02}" destId="{35CB1EE3-162A-4A39-842B-F267E0A79900}" srcOrd="4" destOrd="0" presId="urn:microsoft.com/office/officeart/2005/8/layout/cycle4#2"/>
    <dgm:cxn modelId="{CB0A397C-C64A-40C2-B699-186B80BF79E0}" type="presParOf" srcId="{AF736093-30CC-46F5-949F-4F9B1F062047}" destId="{3167D84D-24A5-427F-AE5C-2FF06DC23610}" srcOrd="1" destOrd="0" presId="urn:microsoft.com/office/officeart/2005/8/layout/cycle4#2"/>
    <dgm:cxn modelId="{A5710ABE-C24D-4A86-8957-71549FB08438}" type="presParOf" srcId="{3167D84D-24A5-427F-AE5C-2FF06DC23610}" destId="{AB6C4437-7CE1-40DF-B047-A45CD21266DE}" srcOrd="0" destOrd="0" presId="urn:microsoft.com/office/officeart/2005/8/layout/cycle4#2"/>
    <dgm:cxn modelId="{E9957151-219D-45E1-905F-DD9F139F59F5}" type="presParOf" srcId="{3167D84D-24A5-427F-AE5C-2FF06DC23610}" destId="{BD169636-4036-4948-89D0-3C55C57EE604}" srcOrd="1" destOrd="0" presId="urn:microsoft.com/office/officeart/2005/8/layout/cycle4#2"/>
    <dgm:cxn modelId="{A8BD345D-8BB9-4855-9D39-DCA23E88E39B}" type="presParOf" srcId="{3167D84D-24A5-427F-AE5C-2FF06DC23610}" destId="{BC3DFCE0-8079-481B-B37A-806697A3BDF8}" srcOrd="2" destOrd="0" presId="urn:microsoft.com/office/officeart/2005/8/layout/cycle4#2"/>
    <dgm:cxn modelId="{C731E1BA-2FF5-4506-8CD4-2276E3B692CB}" type="presParOf" srcId="{3167D84D-24A5-427F-AE5C-2FF06DC23610}" destId="{D552935C-18DB-4BDF-A1C9-D777382582D5}" srcOrd="3" destOrd="0" presId="urn:microsoft.com/office/officeart/2005/8/layout/cycle4#2"/>
    <dgm:cxn modelId="{6D426C5D-9944-46C3-8C2E-99AFA064F2CB}" type="presParOf" srcId="{3167D84D-24A5-427F-AE5C-2FF06DC23610}" destId="{5F768024-76F5-42D1-9EB7-A026C2CE3BB4}" srcOrd="4" destOrd="0" presId="urn:microsoft.com/office/officeart/2005/8/layout/cycle4#2"/>
    <dgm:cxn modelId="{86375924-3268-4193-84EC-50B42ABF5085}" type="presParOf" srcId="{AF736093-30CC-46F5-949F-4F9B1F062047}" destId="{AE7485F5-90D7-4D63-B4D5-CD9BDEC651E3}" srcOrd="2" destOrd="0" presId="urn:microsoft.com/office/officeart/2005/8/layout/cycle4#2"/>
    <dgm:cxn modelId="{C9BE1E78-3293-445D-B579-7CB7B9F315BB}" type="presParOf" srcId="{AF736093-30CC-46F5-949F-4F9B1F062047}" destId="{F53DD4B2-7C12-432D-BD97-AF4E6C726CB3}" srcOrd="3" destOrd="0" presId="urn:microsoft.com/office/officeart/2005/8/layout/cycle4#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0A486B9-2C52-403D-B629-C8890D2D8F1C}">
      <dsp:nvSpPr>
        <dsp:cNvPr id="0" name=""/>
        <dsp:cNvSpPr/>
      </dsp:nvSpPr>
      <dsp:spPr>
        <a:xfrm>
          <a:off x="5061864" y="3683718"/>
          <a:ext cx="2710281" cy="1755648"/>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Carry out the test.</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Document problems and unexpected observations.</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Begin data analysis</a:t>
          </a:r>
          <a:endParaRPr lang="en-US" sz="1200" kern="1200" dirty="0">
            <a:latin typeface="+mj-lt"/>
          </a:endParaRPr>
        </a:p>
      </dsp:txBody>
      <dsp:txXfrm>
        <a:off x="5913515" y="4161196"/>
        <a:ext cx="1820065" cy="1239604"/>
      </dsp:txXfrm>
    </dsp:sp>
    <dsp:sp modelId="{35C3EB2B-C3E2-4335-B350-FE0895D99A69}">
      <dsp:nvSpPr>
        <dsp:cNvPr id="0" name=""/>
        <dsp:cNvSpPr/>
      </dsp:nvSpPr>
      <dsp:spPr>
        <a:xfrm>
          <a:off x="0" y="3730752"/>
          <a:ext cx="2710281" cy="1755648"/>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Complete data analysis.</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Compare the data to your predictions.</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Summarize &amp; reflect on what was learned.</a:t>
          </a:r>
          <a:endParaRPr lang="en-US" sz="1400" kern="1200" dirty="0">
            <a:latin typeface="+mj-lt"/>
          </a:endParaRPr>
        </a:p>
      </dsp:txBody>
      <dsp:txXfrm>
        <a:off x="38566" y="4208230"/>
        <a:ext cx="1820065" cy="1239604"/>
      </dsp:txXfrm>
    </dsp:sp>
    <dsp:sp modelId="{152C65EF-B31F-427A-8930-32E277CA1771}">
      <dsp:nvSpPr>
        <dsp:cNvPr id="0" name=""/>
        <dsp:cNvSpPr/>
      </dsp:nvSpPr>
      <dsp:spPr>
        <a:xfrm>
          <a:off x="5061864" y="0"/>
          <a:ext cx="2710281" cy="1755648"/>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State objective.</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Make predictions about what will happen and why.</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Develop a plan to test the change. (What data need to be collected?)</a:t>
          </a:r>
          <a:endParaRPr lang="en-US" sz="1400" kern="1200" dirty="0">
            <a:latin typeface="+mj-lt"/>
          </a:endParaRPr>
        </a:p>
      </dsp:txBody>
      <dsp:txXfrm>
        <a:off x="5913515" y="38566"/>
        <a:ext cx="1820065" cy="1239604"/>
      </dsp:txXfrm>
    </dsp:sp>
    <dsp:sp modelId="{F035DC74-4306-4218-AEA2-47628A82A4B9}">
      <dsp:nvSpPr>
        <dsp:cNvPr id="0" name=""/>
        <dsp:cNvSpPr/>
      </dsp:nvSpPr>
      <dsp:spPr>
        <a:xfrm>
          <a:off x="0" y="0"/>
          <a:ext cx="2710281" cy="1755648"/>
        </a:xfrm>
        <a:prstGeom prst="roundRect">
          <a:avLst>
            <a:gd name="adj" fmla="val 10000"/>
          </a:avLst>
        </a:prstGeom>
        <a:solidFill>
          <a:schemeClr val="accent6">
            <a:alpha val="90000"/>
            <a:tint val="40000"/>
            <a:hueOff val="0"/>
            <a:satOff val="0"/>
            <a:lumOff val="0"/>
            <a:alphaOff val="0"/>
          </a:schemeClr>
        </a:solidFill>
        <a:ln w="25400" cap="flat" cmpd="sng" algn="ctr">
          <a:solidFill>
            <a:schemeClr val="accent6">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t" anchorCtr="0">
          <a:noAutofit/>
        </a:bodyPr>
        <a:lstStyle/>
        <a:p>
          <a:pPr marL="114300" lvl="1" indent="-114300" algn="l" defTabSz="622300">
            <a:lnSpc>
              <a:spcPct val="90000"/>
            </a:lnSpc>
            <a:spcBef>
              <a:spcPct val="0"/>
            </a:spcBef>
            <a:spcAft>
              <a:spcPct val="15000"/>
            </a:spcAft>
            <a:buChar char="••"/>
          </a:pPr>
          <a:r>
            <a:rPr lang="en-US" sz="1400" kern="1200" dirty="0" smtClean="0">
              <a:latin typeface="+mj-lt"/>
            </a:rPr>
            <a:t>Determine what modifications should be made.</a:t>
          </a:r>
          <a:endParaRPr lang="en-US" sz="1400" kern="1200" dirty="0">
            <a:latin typeface="+mj-lt"/>
          </a:endParaRPr>
        </a:p>
        <a:p>
          <a:pPr marL="114300" lvl="1" indent="-114300" algn="l" defTabSz="622300">
            <a:lnSpc>
              <a:spcPct val="90000"/>
            </a:lnSpc>
            <a:spcBef>
              <a:spcPct val="0"/>
            </a:spcBef>
            <a:spcAft>
              <a:spcPct val="15000"/>
            </a:spcAft>
            <a:buChar char="••"/>
          </a:pPr>
          <a:r>
            <a:rPr lang="en-US" sz="1400" kern="1200" dirty="0" smtClean="0">
              <a:latin typeface="+mj-lt"/>
            </a:rPr>
            <a:t>Prepare a plan for the next test.</a:t>
          </a:r>
          <a:endParaRPr lang="en-US" sz="1400" kern="1200" dirty="0">
            <a:latin typeface="+mj-lt"/>
          </a:endParaRPr>
        </a:p>
      </dsp:txBody>
      <dsp:txXfrm>
        <a:off x="38566" y="38566"/>
        <a:ext cx="1820065" cy="1239604"/>
      </dsp:txXfrm>
    </dsp:sp>
    <dsp:sp modelId="{AB6C4437-7CE1-40DF-B047-A45CD21266DE}">
      <dsp:nvSpPr>
        <dsp:cNvPr id="0" name=""/>
        <dsp:cNvSpPr/>
      </dsp:nvSpPr>
      <dsp:spPr>
        <a:xfrm>
          <a:off x="1455724" y="312724"/>
          <a:ext cx="2375611" cy="2375611"/>
        </a:xfrm>
        <a:prstGeom prst="pieWedg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latin typeface="+mj-lt"/>
            </a:rPr>
            <a:t>Act</a:t>
          </a:r>
          <a:endParaRPr lang="en-US" sz="3400" kern="1200" dirty="0">
            <a:latin typeface="+mj-lt"/>
          </a:endParaRPr>
        </a:p>
      </dsp:txBody>
      <dsp:txXfrm>
        <a:off x="2151524" y="1008524"/>
        <a:ext cx="1679811" cy="1679811"/>
      </dsp:txXfrm>
    </dsp:sp>
    <dsp:sp modelId="{BD169636-4036-4948-89D0-3C55C57EE604}">
      <dsp:nvSpPr>
        <dsp:cNvPr id="0" name=""/>
        <dsp:cNvSpPr/>
      </dsp:nvSpPr>
      <dsp:spPr>
        <a:xfrm rot="5400000">
          <a:off x="3941064" y="312724"/>
          <a:ext cx="2375611" cy="2375611"/>
        </a:xfrm>
        <a:prstGeom prst="pieWedg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latin typeface="+mj-lt"/>
            </a:rPr>
            <a:t>Plan</a:t>
          </a:r>
          <a:endParaRPr lang="en-US" sz="3400" kern="1200" dirty="0">
            <a:latin typeface="+mj-lt"/>
          </a:endParaRPr>
        </a:p>
      </dsp:txBody>
      <dsp:txXfrm rot="-5400000">
        <a:off x="3941064" y="1008524"/>
        <a:ext cx="1679811" cy="1679811"/>
      </dsp:txXfrm>
    </dsp:sp>
    <dsp:sp modelId="{BC3DFCE0-8079-481B-B37A-806697A3BDF8}">
      <dsp:nvSpPr>
        <dsp:cNvPr id="0" name=""/>
        <dsp:cNvSpPr/>
      </dsp:nvSpPr>
      <dsp:spPr>
        <a:xfrm rot="10800000">
          <a:off x="3941064" y="2798064"/>
          <a:ext cx="2375611" cy="2375611"/>
        </a:xfrm>
        <a:prstGeom prst="pieWedg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1808" tIns="241808" rIns="241808" bIns="241808" numCol="1" spcCol="1270" anchor="ctr" anchorCtr="0">
          <a:noAutofit/>
        </a:bodyPr>
        <a:lstStyle/>
        <a:p>
          <a:pPr lvl="0" algn="ctr" defTabSz="1511300">
            <a:lnSpc>
              <a:spcPct val="90000"/>
            </a:lnSpc>
            <a:spcBef>
              <a:spcPct val="0"/>
            </a:spcBef>
            <a:spcAft>
              <a:spcPct val="35000"/>
            </a:spcAft>
          </a:pPr>
          <a:r>
            <a:rPr lang="en-US" sz="3400" kern="1200" dirty="0" smtClean="0">
              <a:latin typeface="+mj-lt"/>
            </a:rPr>
            <a:t>Do</a:t>
          </a:r>
          <a:endParaRPr lang="en-US" sz="3400" kern="1200" dirty="0">
            <a:latin typeface="+mj-lt"/>
          </a:endParaRPr>
        </a:p>
      </dsp:txBody>
      <dsp:txXfrm rot="10800000">
        <a:off x="3941064" y="2798064"/>
        <a:ext cx="1679811" cy="1679811"/>
      </dsp:txXfrm>
    </dsp:sp>
    <dsp:sp modelId="{D552935C-18DB-4BDF-A1C9-D777382582D5}">
      <dsp:nvSpPr>
        <dsp:cNvPr id="0" name=""/>
        <dsp:cNvSpPr/>
      </dsp:nvSpPr>
      <dsp:spPr>
        <a:xfrm rot="16200000">
          <a:off x="1455724" y="2798847"/>
          <a:ext cx="2375611" cy="2374043"/>
        </a:xfrm>
        <a:prstGeom prst="pieWedge">
          <a:avLst/>
        </a:prstGeom>
        <a:solidFill>
          <a:schemeClr val="lt1">
            <a:hueOff val="0"/>
            <a:satOff val="0"/>
            <a:lumOff val="0"/>
            <a:alphaOff val="0"/>
          </a:schemeClr>
        </a:solidFill>
        <a:ln w="25400" cap="flat" cmpd="sng" algn="ctr">
          <a:solidFill>
            <a:schemeClr val="accent6">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en-US" sz="3200" kern="1200" dirty="0" smtClean="0">
              <a:latin typeface="+mj-lt"/>
            </a:rPr>
            <a:t>Study</a:t>
          </a:r>
          <a:endParaRPr lang="en-US" sz="3200" kern="1200" dirty="0">
            <a:latin typeface="+mj-lt"/>
          </a:endParaRPr>
        </a:p>
      </dsp:txBody>
      <dsp:txXfrm rot="5400000">
        <a:off x="2151849" y="2798064"/>
        <a:ext cx="1678702" cy="1679811"/>
      </dsp:txXfrm>
    </dsp:sp>
    <dsp:sp modelId="{AE7485F5-90D7-4D63-B4D5-CD9BDEC651E3}">
      <dsp:nvSpPr>
        <dsp:cNvPr id="0" name=""/>
        <dsp:cNvSpPr/>
      </dsp:nvSpPr>
      <dsp:spPr>
        <a:xfrm>
          <a:off x="3476091" y="2249424"/>
          <a:ext cx="820216" cy="713232"/>
        </a:xfrm>
        <a:prstGeom prst="circularArrow">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3DD4B2-7C12-432D-BD97-AF4E6C726CB3}">
      <dsp:nvSpPr>
        <dsp:cNvPr id="0" name=""/>
        <dsp:cNvSpPr/>
      </dsp:nvSpPr>
      <dsp:spPr>
        <a:xfrm rot="10800000">
          <a:off x="3476091" y="2523744"/>
          <a:ext cx="820216" cy="713232"/>
        </a:xfrm>
        <a:prstGeom prst="circularArrow">
          <a:avLst/>
        </a:prstGeom>
        <a:solidFill>
          <a:schemeClr val="accent6">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2">
  <dgm:title val=""/>
  <dgm:desc val=""/>
  <dgm:catLst>
    <dgm:cat type="relationship" pri="26000"/>
    <dgm:cat type="cycle" pri="13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3872BC-A64F-44A9-B0D9-BB962C18B472}" type="datetimeFigureOut">
              <a:rPr lang="en-US" smtClean="0"/>
              <a:t>9/16/2017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9DA6364-E733-4528-B44E-E283FFDE7F1B}" type="slidenum">
              <a:rPr lang="en-US" smtClean="0"/>
              <a:t>‹#›</a:t>
            </a:fld>
            <a:endParaRPr lang="en-US"/>
          </a:p>
        </p:txBody>
      </p:sp>
    </p:spTree>
    <p:extLst>
      <p:ext uri="{BB962C8B-B14F-4D97-AF65-F5344CB8AC3E}">
        <p14:creationId xmlns:p14="http://schemas.microsoft.com/office/powerpoint/2010/main" val="27972118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www.qualityhealthcare.org/QHC/Topics/Improvement/ImprovementMethods/Change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u="none" dirty="0" smtClean="0"/>
              <a:t>Laura’s section</a:t>
            </a: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F7EF7-9580-2849-AFFB-B1A0D3C83D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0989356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Weak or emerging settings—health partners</a:t>
            </a:r>
            <a:r>
              <a:rPr lang="en-US" altLang="en-US" baseline="0" dirty="0" smtClean="0"/>
              <a:t> </a:t>
            </a:r>
            <a:r>
              <a:rPr lang="en-US" altLang="en-US" dirty="0" smtClean="0"/>
              <a:t>develop health programs and the</a:t>
            </a:r>
          </a:p>
          <a:p>
            <a:r>
              <a:rPr lang="en-US" altLang="en-US" dirty="0" smtClean="0"/>
              <a:t>school administration and staff</a:t>
            </a:r>
            <a:r>
              <a:rPr lang="en-US" altLang="en-US" baseline="0" dirty="0" smtClean="0"/>
              <a:t> </a:t>
            </a:r>
            <a:r>
              <a:rPr lang="en-US" altLang="en-US" dirty="0" smtClean="0"/>
              <a:t>develops academic programs. </a:t>
            </a:r>
          </a:p>
          <a:p>
            <a:endParaRPr lang="en-US" altLang="en-US" dirty="0" smtClean="0"/>
          </a:p>
          <a:p>
            <a:r>
              <a:rPr lang="en-US" altLang="en-US" dirty="0" smtClean="0"/>
              <a:t>Stronger examples—health</a:t>
            </a:r>
            <a:r>
              <a:rPr lang="en-US" altLang="en-US" baseline="0" dirty="0" smtClean="0"/>
              <a:t> </a:t>
            </a:r>
            <a:r>
              <a:rPr lang="en-US" altLang="en-US" dirty="0" smtClean="0"/>
              <a:t>programming and</a:t>
            </a:r>
            <a:r>
              <a:rPr lang="en-US" altLang="en-US" baseline="0" dirty="0" smtClean="0"/>
              <a:t> </a:t>
            </a:r>
            <a:r>
              <a:rPr lang="en-US" altLang="en-US" dirty="0" smtClean="0"/>
              <a:t>interventions are well integrated</a:t>
            </a:r>
          </a:p>
          <a:p>
            <a:r>
              <a:rPr lang="en-US" altLang="en-US" dirty="0" smtClean="0"/>
              <a:t>into the classroom</a:t>
            </a:r>
            <a:r>
              <a:rPr lang="en-US" altLang="en-US" baseline="0" dirty="0" smtClean="0"/>
              <a:t> </a:t>
            </a:r>
            <a:r>
              <a:rPr lang="en-US" altLang="en-US" dirty="0" smtClean="0"/>
              <a:t>and school events/programs.</a:t>
            </a:r>
            <a:r>
              <a:rPr lang="en-US" altLang="en-US" baseline="0" dirty="0" smtClean="0"/>
              <a:t> </a:t>
            </a:r>
            <a:endParaRPr lang="en-US" altLang="en-US" dirty="0" smtClean="0"/>
          </a:p>
        </p:txBody>
      </p:sp>
    </p:spTree>
    <p:extLst>
      <p:ext uri="{BB962C8B-B14F-4D97-AF65-F5344CB8AC3E}">
        <p14:creationId xmlns:p14="http://schemas.microsoft.com/office/powerpoint/2010/main" val="25607177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Weak or emerging environments—data</a:t>
            </a:r>
            <a:r>
              <a:rPr lang="en-US" altLang="en-US" baseline="0" dirty="0" smtClean="0"/>
              <a:t> b/w SBHC and school staff are rarely exchanged with one another. </a:t>
            </a:r>
          </a:p>
          <a:p>
            <a:endParaRPr lang="en-US" altLang="en-US" baseline="0" dirty="0" smtClean="0"/>
          </a:p>
          <a:p>
            <a:r>
              <a:rPr lang="en-US" altLang="en-US" baseline="0" dirty="0" smtClean="0"/>
              <a:t>Strong environments--- Needs assessment is conducted at least annually in collaboration with school administrators, staff, and health partners. Data is used regularly to</a:t>
            </a:r>
          </a:p>
          <a:p>
            <a:r>
              <a:rPr lang="en-US" altLang="en-US" baseline="0" dirty="0" smtClean="0"/>
              <a:t>develop programming and evaluate program quality and effectiveness in meeting identified needs.</a:t>
            </a:r>
            <a:endParaRPr lang="en-US" altLang="en-US" dirty="0" smtClean="0"/>
          </a:p>
        </p:txBody>
      </p:sp>
    </p:spTree>
    <p:extLst>
      <p:ext uri="{BB962C8B-B14F-4D97-AF65-F5344CB8AC3E}">
        <p14:creationId xmlns:p14="http://schemas.microsoft.com/office/powerpoint/2010/main" val="31326662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Emerging—school</a:t>
            </a:r>
            <a:r>
              <a:rPr lang="en-US" altLang="en-US" baseline="0" dirty="0" smtClean="0"/>
              <a:t> partners have no idea how SBHC activities are financed, funded,  reimbursed, billed, etc.</a:t>
            </a:r>
          </a:p>
          <a:p>
            <a:endParaRPr lang="en-US" altLang="en-US" baseline="0" dirty="0" smtClean="0"/>
          </a:p>
          <a:p>
            <a:r>
              <a:rPr lang="en-US" altLang="en-US" baseline="0" dirty="0" smtClean="0"/>
              <a:t>Strong examples—health partners and school administrators/ staff often collaborate on grants or have conversations about how to leverage funding and resources to support jointly developed</a:t>
            </a:r>
          </a:p>
          <a:p>
            <a:r>
              <a:rPr lang="en-US" altLang="en-US" baseline="0" dirty="0" smtClean="0"/>
              <a:t>priorities. School and health partners view each other as key resource development partners, especially in tough economic times.</a:t>
            </a:r>
          </a:p>
          <a:p>
            <a:endParaRPr lang="en-US" altLang="en-US" baseline="0" dirty="0" smtClean="0"/>
          </a:p>
          <a:p>
            <a:endParaRPr lang="en-US" altLang="en-US" dirty="0" smtClean="0"/>
          </a:p>
        </p:txBody>
      </p:sp>
    </p:spTree>
    <p:extLst>
      <p:ext uri="{BB962C8B-B14F-4D97-AF65-F5344CB8AC3E}">
        <p14:creationId xmlns:p14="http://schemas.microsoft.com/office/powerpoint/2010/main" val="3054551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b="1" dirty="0" smtClean="0"/>
              <a:t>SBHC</a:t>
            </a:r>
            <a:r>
              <a:rPr lang="en-US" altLang="en-US" b="1" baseline="0" dirty="0" smtClean="0"/>
              <a:t> Integration has several key characteristics. You have the broad principles that we just reviewed, but within those principles are the infrastructures and processes that help drive the outcomes for student success. </a:t>
            </a:r>
            <a:endParaRPr lang="en-US" altLang="en-US" b="1" dirty="0" smtClean="0"/>
          </a:p>
          <a:p>
            <a:endParaRPr lang="en-US" altLang="en-US" b="1" dirty="0" smtClean="0"/>
          </a:p>
        </p:txBody>
      </p:sp>
    </p:spTree>
    <p:extLst>
      <p:ext uri="{BB962C8B-B14F-4D97-AF65-F5344CB8AC3E}">
        <p14:creationId xmlns:p14="http://schemas.microsoft.com/office/powerpoint/2010/main" val="24748520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Within</a:t>
            </a:r>
            <a:r>
              <a:rPr lang="en-US" baseline="0" dirty="0" smtClean="0"/>
              <a:t> your SBHC, please complete the school health integration worksheet. </a:t>
            </a:r>
            <a:r>
              <a:rPr lang="en-US" dirty="0" smtClean="0"/>
              <a:t>Have all groups pull out integration worksheet</a:t>
            </a:r>
            <a:r>
              <a:rPr lang="en-US" baseline="0" dirty="0" smtClean="0"/>
              <a:t> from folders. They will fill out the worksheet based on what they think their SBHC needs. If they need help we will have several ideas on papers in the middle of the tables.</a:t>
            </a:r>
          </a:p>
          <a:p>
            <a:endParaRPr lang="en-US" baseline="0" dirty="0" smtClean="0"/>
          </a:p>
          <a:p>
            <a:r>
              <a:rPr lang="en-US" dirty="0" smtClean="0"/>
              <a:t>http://ww2.nasbhc.org/infographic/resources/Integration%20Rubric.pdf</a:t>
            </a:r>
          </a:p>
          <a:p>
            <a:endParaRPr lang="en-US" dirty="0" smtClean="0"/>
          </a:p>
          <a:p>
            <a:r>
              <a:rPr lang="en-US" dirty="0" smtClean="0"/>
              <a:t>http://ww2.nasbhc.org/infographic/resources/Integration-Self-Assessment.pdf</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F7EF7-9580-2849-AFFB-B1A0D3C83D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0020760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AF870E-7345-4995-9091-9EE5C80062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5502013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Laura provides</a:t>
            </a:r>
            <a:r>
              <a:rPr lang="en-US" baseline="0" dirty="0" smtClean="0"/>
              <a:t> historical context behind SBHA </a:t>
            </a:r>
            <a:r>
              <a:rPr lang="en-US" baseline="0" dirty="0" err="1" smtClean="0"/>
              <a:t>collaboratives</a:t>
            </a:r>
            <a:r>
              <a:rPr lang="en-US" baseline="0" dirty="0" smtClean="0"/>
              <a:t> and national significance. </a:t>
            </a:r>
          </a:p>
          <a:p>
            <a:r>
              <a:rPr lang="en-US" baseline="0" dirty="0" smtClean="0"/>
              <a:t>After the training we will send you a pdf describing previous </a:t>
            </a:r>
            <a:r>
              <a:rPr lang="en-US" baseline="0" dirty="0" err="1" smtClean="0"/>
              <a:t>collaboratives</a:t>
            </a:r>
            <a:r>
              <a:rPr lang="en-US" baseline="0" dirty="0" smtClean="0"/>
              <a:t> in detail. Show the document.</a:t>
            </a:r>
          </a:p>
          <a:p>
            <a:r>
              <a:rPr lang="en-US" baseline="0" dirty="0" smtClean="0"/>
              <a:t>Iliana describes two of current learning </a:t>
            </a:r>
            <a:r>
              <a:rPr lang="en-US" baseline="0" dirty="0" err="1" smtClean="0"/>
              <a:t>collaboratives</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1FAF870E-7345-4995-9091-9EE5C80062BA}"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674915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78750A9-FF1C-4186-9A61-44E705B380C9}"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19795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Who is familiar with the PDSA cycle</a:t>
            </a:r>
          </a:p>
          <a:p>
            <a:r>
              <a:rPr lang="en-US" altLang="en-US" dirty="0" smtClean="0"/>
              <a:t>Plan Do Study Act – continuous cycle of improvement</a:t>
            </a:r>
          </a:p>
          <a:p>
            <a:r>
              <a:rPr lang="en-US" altLang="en-US" dirty="0" smtClean="0"/>
              <a:t>Read slide</a:t>
            </a:r>
          </a:p>
          <a:p>
            <a:r>
              <a:rPr lang="en-US" altLang="en-US" dirty="0" smtClean="0"/>
              <a:t>Compare to: identify goal (Plan)</a:t>
            </a:r>
          </a:p>
          <a:p>
            <a:r>
              <a:rPr lang="en-US" altLang="en-US" dirty="0" smtClean="0"/>
              <a:t>		 identify measure (Do)</a:t>
            </a:r>
          </a:p>
          <a:p>
            <a:r>
              <a:rPr lang="en-US" altLang="en-US" dirty="0" smtClean="0"/>
              <a:t>		 identify change (Study and Act)</a:t>
            </a:r>
          </a:p>
          <a:p>
            <a:endParaRPr lang="en-US" altLang="en-US" dirty="0" smtClean="0"/>
          </a:p>
          <a:p>
            <a:r>
              <a:rPr lang="en-US" altLang="en-US" sz="1200" b="1" dirty="0" smtClean="0"/>
              <a:t>Objective</a:t>
            </a:r>
            <a:r>
              <a:rPr lang="en-US" altLang="en-US" sz="1200" dirty="0" smtClean="0"/>
              <a:t>: Review PDSA Cycle</a:t>
            </a:r>
          </a:p>
          <a:p>
            <a:r>
              <a:rPr lang="en-US" altLang="en-US" sz="1200" b="1" dirty="0" smtClean="0"/>
              <a:t>Explanation</a:t>
            </a:r>
            <a:r>
              <a:rPr lang="en-US" altLang="en-US" sz="1200" dirty="0" smtClean="0"/>
              <a:t>: </a:t>
            </a:r>
            <a:r>
              <a:rPr lang="en-US" altLang="en-US" sz="1200" dirty="0" smtClean="0">
                <a:solidFill>
                  <a:srgbClr val="333333"/>
                </a:solidFill>
              </a:rPr>
              <a:t>The Plan-Do-Study-Act (PDSA) cycle is shorthand for testing a change in the real work setting — by planning it, trying it, observing the results, and acting on what is learned. This is the scientific method used for action-oriented learning. The steps of the PDSA cycles are: </a:t>
            </a:r>
          </a:p>
          <a:p>
            <a:pPr>
              <a:buFontTx/>
              <a:buChar char="•"/>
            </a:pPr>
            <a:r>
              <a:rPr lang="en-US" altLang="en-US" sz="1200" b="1" dirty="0" smtClean="0">
                <a:solidFill>
                  <a:srgbClr val="333333"/>
                </a:solidFill>
              </a:rPr>
              <a:t>Step 1: Plan </a:t>
            </a:r>
          </a:p>
          <a:p>
            <a:r>
              <a:rPr lang="en-US" altLang="en-US" sz="1200" dirty="0" smtClean="0">
                <a:solidFill>
                  <a:srgbClr val="333333"/>
                </a:solidFill>
              </a:rPr>
              <a:t>Plan the test or observation, including a plan for collecting data. State the objective of the test. Make predictions about what will happen and why. Develop a plan to test the change. (Who? What? When? Where? What data need to be collected?) </a:t>
            </a:r>
          </a:p>
          <a:p>
            <a:pPr>
              <a:buFontTx/>
              <a:buChar char="•"/>
            </a:pPr>
            <a:r>
              <a:rPr lang="en-US" altLang="en-US" sz="1200" b="1" dirty="0" smtClean="0">
                <a:solidFill>
                  <a:srgbClr val="333333"/>
                </a:solidFill>
              </a:rPr>
              <a:t>Step 2: Do</a:t>
            </a:r>
          </a:p>
          <a:p>
            <a:r>
              <a:rPr lang="en-US" altLang="en-US" sz="1200" dirty="0" smtClean="0">
                <a:solidFill>
                  <a:srgbClr val="333333"/>
                </a:solidFill>
              </a:rPr>
              <a:t>Try it out the test on a </a:t>
            </a:r>
            <a:r>
              <a:rPr lang="en-US" altLang="en-US" sz="1200" b="1" dirty="0" smtClean="0">
                <a:solidFill>
                  <a:srgbClr val="333333"/>
                </a:solidFill>
              </a:rPr>
              <a:t>small </a:t>
            </a:r>
            <a:r>
              <a:rPr lang="en-US" altLang="en-US" sz="1200" dirty="0" smtClean="0">
                <a:solidFill>
                  <a:srgbClr val="333333"/>
                </a:solidFill>
              </a:rPr>
              <a:t>scale. Carry out the test. Document problems and unexpected observations. Begin analysis of the data. </a:t>
            </a:r>
          </a:p>
          <a:p>
            <a:pPr>
              <a:buFontTx/>
              <a:buChar char="•"/>
            </a:pPr>
            <a:r>
              <a:rPr lang="en-US" altLang="en-US" sz="1200" b="1" dirty="0" smtClean="0">
                <a:solidFill>
                  <a:srgbClr val="333333"/>
                </a:solidFill>
              </a:rPr>
              <a:t>Step 3: Study</a:t>
            </a:r>
          </a:p>
          <a:p>
            <a:r>
              <a:rPr lang="en-US" altLang="en-US" sz="1200" dirty="0" smtClean="0">
                <a:solidFill>
                  <a:srgbClr val="333333"/>
                </a:solidFill>
              </a:rPr>
              <a:t>Set aside time to analyze the data and study the results. Complete the analysis of the data. Compare the data to your predictions. Summarize and reflect on what was learned.</a:t>
            </a:r>
          </a:p>
          <a:p>
            <a:pPr>
              <a:buFontTx/>
              <a:buChar char="•"/>
            </a:pPr>
            <a:r>
              <a:rPr lang="en-US" altLang="en-US" sz="1200" b="1" dirty="0" smtClean="0">
                <a:solidFill>
                  <a:srgbClr val="333333"/>
                </a:solidFill>
              </a:rPr>
              <a:t>Step 4: Act</a:t>
            </a:r>
          </a:p>
          <a:p>
            <a:r>
              <a:rPr lang="en-US" altLang="en-US" sz="1200" dirty="0" smtClean="0">
                <a:solidFill>
                  <a:srgbClr val="333333"/>
                </a:solidFill>
              </a:rPr>
              <a:t>Refine the change, based on what was learned from the test. Determine what modifications should be made. Prepare a plan for the next test. </a:t>
            </a:r>
          </a:p>
          <a:p>
            <a:r>
              <a:rPr lang="en-US" altLang="en-US" sz="1200" dirty="0" smtClean="0">
                <a:solidFill>
                  <a:srgbClr val="333333"/>
                </a:solidFill>
              </a:rPr>
              <a:t>Depending on their aim, teams choose </a:t>
            </a:r>
            <a:r>
              <a:rPr lang="en-US" altLang="en-US" sz="1200" dirty="0" smtClean="0">
                <a:solidFill>
                  <a:srgbClr val="333333"/>
                </a:solidFill>
                <a:hlinkClick r:id="rId3" tooltip="Changes"/>
              </a:rPr>
              <a:t>promising changes</a:t>
            </a:r>
            <a:r>
              <a:rPr lang="en-US" altLang="en-US" sz="1200" dirty="0" smtClean="0">
                <a:solidFill>
                  <a:srgbClr val="333333"/>
                </a:solidFill>
              </a:rPr>
              <a:t> and use Plan-Do-Study-Act (PDSA) cycles to test a change quickly on a small scale, see how it works, and refine the change as necessary before implementing it on a broader scale. The following example shows how a team started with a small-scale test. </a:t>
            </a:r>
            <a:br>
              <a:rPr lang="en-US" altLang="en-US" sz="1200" dirty="0" smtClean="0">
                <a:solidFill>
                  <a:srgbClr val="333333"/>
                </a:solidFill>
              </a:rPr>
            </a:br>
            <a:r>
              <a:rPr lang="en-US" altLang="en-US" sz="1200" b="1" dirty="0" smtClean="0">
                <a:solidFill>
                  <a:srgbClr val="333333"/>
                </a:solidFill>
              </a:rPr>
              <a:t>Planned visits for HIV medication education and management: </a:t>
            </a:r>
            <a:r>
              <a:rPr lang="en-US" altLang="en-US" sz="1200" dirty="0" smtClean="0">
                <a:solidFill>
                  <a:srgbClr val="333333"/>
                </a:solidFill>
              </a:rPr>
              <a:t/>
            </a:r>
            <a:br>
              <a:rPr lang="en-US" altLang="en-US" sz="1200" dirty="0" smtClean="0">
                <a:solidFill>
                  <a:srgbClr val="333333"/>
                </a:solidFill>
              </a:rPr>
            </a:br>
            <a:r>
              <a:rPr lang="en-US" altLang="en-US" sz="1200" b="1" u="sng" dirty="0" smtClean="0">
                <a:solidFill>
                  <a:srgbClr val="333333"/>
                </a:solidFill>
              </a:rPr>
              <a:t>Plan</a:t>
            </a:r>
            <a:r>
              <a:rPr lang="en-US" altLang="en-US" sz="1200" b="1" dirty="0" smtClean="0">
                <a:solidFill>
                  <a:srgbClr val="333333"/>
                </a:solidFill>
              </a:rPr>
              <a:t>: </a:t>
            </a:r>
            <a:r>
              <a:rPr lang="en-US" altLang="en-US" sz="1200" dirty="0" smtClean="0">
                <a:solidFill>
                  <a:srgbClr val="333333"/>
                </a:solidFill>
              </a:rPr>
              <a:t>Ask one patient if he or she would like to participate in a planned visit to learn with others more about medication and side effects  </a:t>
            </a:r>
            <a:r>
              <a:rPr lang="en-US" altLang="en-US" sz="1200" b="1" u="sng" dirty="0" smtClean="0">
                <a:solidFill>
                  <a:srgbClr val="333333"/>
                </a:solidFill>
              </a:rPr>
              <a:t>Do</a:t>
            </a:r>
            <a:r>
              <a:rPr lang="en-US" altLang="en-US" sz="1200" b="1" dirty="0" smtClean="0">
                <a:solidFill>
                  <a:srgbClr val="333333"/>
                </a:solidFill>
              </a:rPr>
              <a:t>: </a:t>
            </a:r>
            <a:r>
              <a:rPr lang="en-US" altLang="en-US" sz="1200" dirty="0" smtClean="0">
                <a:solidFill>
                  <a:srgbClr val="333333"/>
                </a:solidFill>
              </a:rPr>
              <a:t>Dr. J. asked his first patient with HIV on Tuesday. </a:t>
            </a:r>
            <a:r>
              <a:rPr lang="en-US" altLang="en-US" sz="1200" b="1" u="sng" dirty="0" smtClean="0">
                <a:solidFill>
                  <a:srgbClr val="333333"/>
                </a:solidFill>
              </a:rPr>
              <a:t>Study</a:t>
            </a:r>
            <a:r>
              <a:rPr lang="en-US" altLang="en-US" sz="1200" b="1" dirty="0" smtClean="0">
                <a:solidFill>
                  <a:srgbClr val="333333"/>
                </a:solidFill>
              </a:rPr>
              <a:t>:</a:t>
            </a:r>
            <a:r>
              <a:rPr lang="en-US" altLang="en-US" sz="1200" dirty="0" smtClean="0">
                <a:solidFill>
                  <a:srgbClr val="333333"/>
                </a:solidFill>
              </a:rPr>
              <a:t> Patient was interested; Dr. J. was pleased at the positive response. </a:t>
            </a:r>
            <a:r>
              <a:rPr lang="en-US" altLang="en-US" sz="1200" b="1" u="sng" dirty="0" smtClean="0">
                <a:solidFill>
                  <a:srgbClr val="333333"/>
                </a:solidFill>
              </a:rPr>
              <a:t>Act</a:t>
            </a:r>
            <a:r>
              <a:rPr lang="en-US" altLang="en-US" sz="1200" b="1" dirty="0" smtClean="0">
                <a:solidFill>
                  <a:srgbClr val="333333"/>
                </a:solidFill>
              </a:rPr>
              <a:t>: </a:t>
            </a:r>
            <a:r>
              <a:rPr lang="en-US" altLang="en-US" sz="1200" dirty="0" smtClean="0">
                <a:solidFill>
                  <a:srgbClr val="333333"/>
                </a:solidFill>
              </a:rPr>
              <a:t>Dr. J. will continue with the next five patients and set up a planned visit for those who say yes.</a:t>
            </a:r>
          </a:p>
          <a:p>
            <a:r>
              <a:rPr lang="en-US" altLang="en-US" sz="1200" b="1" dirty="0" smtClean="0"/>
              <a:t>Bridge to next slide</a:t>
            </a:r>
            <a:r>
              <a:rPr lang="en-US" altLang="en-US" sz="1200" dirty="0" smtClean="0"/>
              <a:t>: </a:t>
            </a:r>
            <a:r>
              <a:rPr lang="en-US" altLang="en-US" sz="1200" dirty="0" smtClean="0">
                <a:solidFill>
                  <a:srgbClr val="333333"/>
                </a:solidFill>
              </a:rPr>
              <a:t>Testing changes however, is an iterative process: the completion of each Plan-Do-Study-Act (PDSA) cycle leads directly into the start of the next cycle.</a:t>
            </a:r>
          </a:p>
          <a:p>
            <a:endParaRPr lang="en-US" altLang="en-US" dirty="0" smtClean="0"/>
          </a:p>
        </p:txBody>
      </p:sp>
      <p:sp>
        <p:nvSpPr>
          <p:cNvPr id="81924"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Calibri" pitchFamily="34" charset="0"/>
                <a:ea typeface="MS PGothic" pitchFamily="34" charset="-128"/>
              </a:defRPr>
            </a:lvl1pPr>
            <a:lvl2pPr marL="729057" indent="-280406" defTabSz="914437" eaLnBrk="0" hangingPunct="0">
              <a:spcBef>
                <a:spcPct val="30000"/>
              </a:spcBef>
              <a:defRPr sz="1200">
                <a:solidFill>
                  <a:schemeClr val="tx1"/>
                </a:solidFill>
                <a:latin typeface="Calibri" pitchFamily="34" charset="0"/>
                <a:ea typeface="MS PGothic" pitchFamily="34" charset="-128"/>
              </a:defRPr>
            </a:lvl2pPr>
            <a:lvl3pPr marL="1121626" indent="-224325" defTabSz="914437" eaLnBrk="0" hangingPunct="0">
              <a:spcBef>
                <a:spcPct val="30000"/>
              </a:spcBef>
              <a:defRPr sz="1200">
                <a:solidFill>
                  <a:schemeClr val="tx1"/>
                </a:solidFill>
                <a:latin typeface="Calibri" pitchFamily="34" charset="0"/>
                <a:ea typeface="MS PGothic" pitchFamily="34" charset="-128"/>
              </a:defRPr>
            </a:lvl3pPr>
            <a:lvl4pPr marL="1570276" indent="-224325" defTabSz="914437" eaLnBrk="0" hangingPunct="0">
              <a:spcBef>
                <a:spcPct val="30000"/>
              </a:spcBef>
              <a:defRPr sz="1200">
                <a:solidFill>
                  <a:schemeClr val="tx1"/>
                </a:solidFill>
                <a:latin typeface="Calibri" pitchFamily="34" charset="0"/>
                <a:ea typeface="MS PGothic" pitchFamily="34" charset="-128"/>
              </a:defRPr>
            </a:lvl4pPr>
            <a:lvl5pPr marL="2018927" indent="-224325" defTabSz="914437" eaLnBrk="0" hangingPunct="0">
              <a:spcBef>
                <a:spcPct val="30000"/>
              </a:spcBef>
              <a:defRPr sz="1200">
                <a:solidFill>
                  <a:schemeClr val="tx1"/>
                </a:solidFill>
                <a:latin typeface="Calibri" pitchFamily="34" charset="0"/>
                <a:ea typeface="MS PGothic" pitchFamily="34" charset="-128"/>
              </a:defRPr>
            </a:lvl5pPr>
            <a:lvl6pPr marL="2467577"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16227"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64878"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13528"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37"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t>May 18, 2007</a:t>
            </a:r>
          </a:p>
        </p:txBody>
      </p:sp>
      <p:sp>
        <p:nvSpPr>
          <p:cNvPr id="81925"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Calibri" pitchFamily="34" charset="0"/>
                <a:ea typeface="MS PGothic" pitchFamily="34" charset="-128"/>
              </a:defRPr>
            </a:lvl1pPr>
            <a:lvl2pPr marL="729057" indent="-280406" defTabSz="914437" eaLnBrk="0" hangingPunct="0">
              <a:spcBef>
                <a:spcPct val="30000"/>
              </a:spcBef>
              <a:defRPr sz="1200">
                <a:solidFill>
                  <a:schemeClr val="tx1"/>
                </a:solidFill>
                <a:latin typeface="Calibri" pitchFamily="34" charset="0"/>
                <a:ea typeface="MS PGothic" pitchFamily="34" charset="-128"/>
              </a:defRPr>
            </a:lvl2pPr>
            <a:lvl3pPr marL="1121626" indent="-224325" defTabSz="914437" eaLnBrk="0" hangingPunct="0">
              <a:spcBef>
                <a:spcPct val="30000"/>
              </a:spcBef>
              <a:defRPr sz="1200">
                <a:solidFill>
                  <a:schemeClr val="tx1"/>
                </a:solidFill>
                <a:latin typeface="Calibri" pitchFamily="34" charset="0"/>
                <a:ea typeface="MS PGothic" pitchFamily="34" charset="-128"/>
              </a:defRPr>
            </a:lvl3pPr>
            <a:lvl4pPr marL="1570276" indent="-224325" defTabSz="914437" eaLnBrk="0" hangingPunct="0">
              <a:spcBef>
                <a:spcPct val="30000"/>
              </a:spcBef>
              <a:defRPr sz="1200">
                <a:solidFill>
                  <a:schemeClr val="tx1"/>
                </a:solidFill>
                <a:latin typeface="Calibri" pitchFamily="34" charset="0"/>
                <a:ea typeface="MS PGothic" pitchFamily="34" charset="-128"/>
              </a:defRPr>
            </a:lvl4pPr>
            <a:lvl5pPr marL="2018927" indent="-224325" defTabSz="914437" eaLnBrk="0" hangingPunct="0">
              <a:spcBef>
                <a:spcPct val="30000"/>
              </a:spcBef>
              <a:defRPr sz="1200">
                <a:solidFill>
                  <a:schemeClr val="tx1"/>
                </a:solidFill>
                <a:latin typeface="Calibri" pitchFamily="34" charset="0"/>
                <a:ea typeface="MS PGothic" pitchFamily="34" charset="-128"/>
              </a:defRPr>
            </a:lvl5pPr>
            <a:lvl6pPr marL="2467577"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16227"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64878"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13528"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37" rtl="0" eaLnBrk="1" fontAlgn="auto" latinLnBrk="0" hangingPunct="1">
              <a:lnSpc>
                <a:spcPct val="100000"/>
              </a:lnSpc>
              <a:spcBef>
                <a:spcPct val="0"/>
              </a:spcBef>
              <a:spcAft>
                <a:spcPts val="0"/>
              </a:spcAft>
              <a:buClrTx/>
              <a:buSzTx/>
              <a:buFontTx/>
              <a:buNone/>
              <a:tabLst/>
              <a:defRPr/>
            </a:pPr>
            <a:fld id="{AF42E324-1128-4FD8-891D-94690AFA3AAC}"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37" rtl="0" eaLnBrk="1" fontAlgn="auto" latinLnBrk="0" hangingPunct="1">
                <a:lnSpc>
                  <a:spcPct val="100000"/>
                </a:lnSpc>
                <a:spcBef>
                  <a:spcPct val="0"/>
                </a:spcBef>
                <a:spcAft>
                  <a:spcPts val="0"/>
                </a:spcAft>
                <a:buClrTx/>
                <a:buSzTx/>
                <a:buFontTx/>
                <a:buNone/>
                <a:tabLst/>
                <a:defRPr/>
              </a:pPr>
              <a:t>34</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27220402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
        <p:nvSpPr>
          <p:cNvPr id="82948" name="Date Placeholder 3"/>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Calibri" pitchFamily="34" charset="0"/>
                <a:ea typeface="MS PGothic" pitchFamily="34" charset="-128"/>
              </a:defRPr>
            </a:lvl1pPr>
            <a:lvl2pPr marL="729057" indent="-280406" defTabSz="914437" eaLnBrk="0" hangingPunct="0">
              <a:spcBef>
                <a:spcPct val="30000"/>
              </a:spcBef>
              <a:defRPr sz="1200">
                <a:solidFill>
                  <a:schemeClr val="tx1"/>
                </a:solidFill>
                <a:latin typeface="Calibri" pitchFamily="34" charset="0"/>
                <a:ea typeface="MS PGothic" pitchFamily="34" charset="-128"/>
              </a:defRPr>
            </a:lvl2pPr>
            <a:lvl3pPr marL="1121626" indent="-224325" defTabSz="914437" eaLnBrk="0" hangingPunct="0">
              <a:spcBef>
                <a:spcPct val="30000"/>
              </a:spcBef>
              <a:defRPr sz="1200">
                <a:solidFill>
                  <a:schemeClr val="tx1"/>
                </a:solidFill>
                <a:latin typeface="Calibri" pitchFamily="34" charset="0"/>
                <a:ea typeface="MS PGothic" pitchFamily="34" charset="-128"/>
              </a:defRPr>
            </a:lvl3pPr>
            <a:lvl4pPr marL="1570276" indent="-224325" defTabSz="914437" eaLnBrk="0" hangingPunct="0">
              <a:spcBef>
                <a:spcPct val="30000"/>
              </a:spcBef>
              <a:defRPr sz="1200">
                <a:solidFill>
                  <a:schemeClr val="tx1"/>
                </a:solidFill>
                <a:latin typeface="Calibri" pitchFamily="34" charset="0"/>
                <a:ea typeface="MS PGothic" pitchFamily="34" charset="-128"/>
              </a:defRPr>
            </a:lvl4pPr>
            <a:lvl5pPr marL="2018927" indent="-224325" defTabSz="914437" eaLnBrk="0" hangingPunct="0">
              <a:spcBef>
                <a:spcPct val="30000"/>
              </a:spcBef>
              <a:defRPr sz="1200">
                <a:solidFill>
                  <a:schemeClr val="tx1"/>
                </a:solidFill>
                <a:latin typeface="Calibri" pitchFamily="34" charset="0"/>
                <a:ea typeface="MS PGothic" pitchFamily="34" charset="-128"/>
              </a:defRPr>
            </a:lvl5pPr>
            <a:lvl6pPr marL="2467577"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16227"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64878"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13528"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37" rtl="0" eaLnBrk="1" fontAlgn="auto" latinLnBrk="0" hangingPunct="1">
              <a:lnSpc>
                <a:spcPct val="100000"/>
              </a:lnSpc>
              <a:spcBef>
                <a:spcPct val="0"/>
              </a:spcBef>
              <a:spcAft>
                <a:spcPts val="0"/>
              </a:spcAft>
              <a:buClrTx/>
              <a:buSzTx/>
              <a:buFontTx/>
              <a:buNone/>
              <a:tabLst/>
              <a:defRPr/>
            </a:pPr>
            <a:r>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t>May 18, 2007</a:t>
            </a:r>
          </a:p>
        </p:txBody>
      </p:sp>
      <p:sp>
        <p:nvSpPr>
          <p:cNvPr id="82949" name="Slide Number Placeholder 4"/>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37" eaLnBrk="0" hangingPunct="0">
              <a:spcBef>
                <a:spcPct val="30000"/>
              </a:spcBef>
              <a:defRPr sz="1200">
                <a:solidFill>
                  <a:schemeClr val="tx1"/>
                </a:solidFill>
                <a:latin typeface="Calibri" pitchFamily="34" charset="0"/>
                <a:ea typeface="MS PGothic" pitchFamily="34" charset="-128"/>
              </a:defRPr>
            </a:lvl1pPr>
            <a:lvl2pPr marL="729057" indent="-280406" defTabSz="914437" eaLnBrk="0" hangingPunct="0">
              <a:spcBef>
                <a:spcPct val="30000"/>
              </a:spcBef>
              <a:defRPr sz="1200">
                <a:solidFill>
                  <a:schemeClr val="tx1"/>
                </a:solidFill>
                <a:latin typeface="Calibri" pitchFamily="34" charset="0"/>
                <a:ea typeface="MS PGothic" pitchFamily="34" charset="-128"/>
              </a:defRPr>
            </a:lvl2pPr>
            <a:lvl3pPr marL="1121626" indent="-224325" defTabSz="914437" eaLnBrk="0" hangingPunct="0">
              <a:spcBef>
                <a:spcPct val="30000"/>
              </a:spcBef>
              <a:defRPr sz="1200">
                <a:solidFill>
                  <a:schemeClr val="tx1"/>
                </a:solidFill>
                <a:latin typeface="Calibri" pitchFamily="34" charset="0"/>
                <a:ea typeface="MS PGothic" pitchFamily="34" charset="-128"/>
              </a:defRPr>
            </a:lvl3pPr>
            <a:lvl4pPr marL="1570276" indent="-224325" defTabSz="914437" eaLnBrk="0" hangingPunct="0">
              <a:spcBef>
                <a:spcPct val="30000"/>
              </a:spcBef>
              <a:defRPr sz="1200">
                <a:solidFill>
                  <a:schemeClr val="tx1"/>
                </a:solidFill>
                <a:latin typeface="Calibri" pitchFamily="34" charset="0"/>
                <a:ea typeface="MS PGothic" pitchFamily="34" charset="-128"/>
              </a:defRPr>
            </a:lvl4pPr>
            <a:lvl5pPr marL="2018927" indent="-224325" defTabSz="914437" eaLnBrk="0" hangingPunct="0">
              <a:spcBef>
                <a:spcPct val="30000"/>
              </a:spcBef>
              <a:defRPr sz="1200">
                <a:solidFill>
                  <a:schemeClr val="tx1"/>
                </a:solidFill>
                <a:latin typeface="Calibri" pitchFamily="34" charset="0"/>
                <a:ea typeface="MS PGothic" pitchFamily="34" charset="-128"/>
              </a:defRPr>
            </a:lvl5pPr>
            <a:lvl6pPr marL="2467577"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6pPr>
            <a:lvl7pPr marL="2916227"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64878"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8pPr>
            <a:lvl9pPr marL="3813528" indent="-224325" defTabSz="914437"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marL="0" marR="0" lvl="0" indent="0" algn="r" defTabSz="914437" rtl="0" eaLnBrk="1" fontAlgn="auto" latinLnBrk="0" hangingPunct="1">
              <a:lnSpc>
                <a:spcPct val="100000"/>
              </a:lnSpc>
              <a:spcBef>
                <a:spcPct val="0"/>
              </a:spcBef>
              <a:spcAft>
                <a:spcPts val="0"/>
              </a:spcAft>
              <a:buClrTx/>
              <a:buSzTx/>
              <a:buFontTx/>
              <a:buNone/>
              <a:tabLst/>
              <a:defRPr/>
            </a:pPr>
            <a:fld id="{95987DE2-0F50-403D-9AB7-163D0EC5BC83}" type="slidenum">
              <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rPr>
              <a:pPr marL="0" marR="0" lvl="0" indent="0" algn="r" defTabSz="914437" rtl="0" eaLnBrk="1" fontAlgn="auto" latinLnBrk="0" hangingPunct="1">
                <a:lnSpc>
                  <a:spcPct val="100000"/>
                </a:lnSpc>
                <a:spcBef>
                  <a:spcPct val="0"/>
                </a:spcBef>
                <a:spcAft>
                  <a:spcPts val="0"/>
                </a:spcAft>
                <a:buClrTx/>
                <a:buSzTx/>
                <a:buFontTx/>
                <a:buNone/>
                <a:tabLst/>
                <a:defRPr/>
              </a:pPr>
              <a:t>35</a:t>
            </a:fld>
            <a:endParaRPr kumimoji="0" lang="en-US" altLang="en-US" sz="1200" b="0" i="0" u="none" strike="noStrike" kern="1200" cap="none" spc="0" normalizeH="0" baseline="0" noProof="0">
              <a:ln>
                <a:noFill/>
              </a:ln>
              <a:solidFill>
                <a:prstClr val="black"/>
              </a:solidFill>
              <a:effectLst/>
              <a:uLnTx/>
              <a:uFillTx/>
              <a:latin typeface="Calibri" pitchFamily="34" charset="0"/>
              <a:ea typeface="MS PGothic" pitchFamily="34" charset="-128"/>
              <a:cs typeface="+mn-cs"/>
            </a:endParaRPr>
          </a:p>
        </p:txBody>
      </p:sp>
    </p:spTree>
    <p:extLst>
      <p:ext uri="{BB962C8B-B14F-4D97-AF65-F5344CB8AC3E}">
        <p14:creationId xmlns:p14="http://schemas.microsoft.com/office/powerpoint/2010/main" val="425262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latin typeface="Arial" panose="020B0604020202020204" pitchFamily="34" charset="0"/>
                <a:cs typeface="Arial" panose="020B0604020202020204" pitchFamily="34" charset="0"/>
              </a:rPr>
              <a:t>Considerations</a:t>
            </a:r>
            <a:r>
              <a:rPr lang="en-US" b="1" baseline="0" dirty="0" smtClean="0">
                <a:latin typeface="Arial" panose="020B0604020202020204" pitchFamily="34" charset="0"/>
                <a:cs typeface="Arial" panose="020B0604020202020204" pitchFamily="34" charset="0"/>
              </a:rPr>
              <a:t>:</a:t>
            </a:r>
            <a:endParaRPr lang="en-US" b="1" dirty="0" smtClean="0">
              <a:latin typeface="Arial" panose="020B0604020202020204" pitchFamily="34" charset="0"/>
              <a:cs typeface="Arial" panose="020B0604020202020204" pitchFamily="34" charset="0"/>
            </a:endParaRPr>
          </a:p>
          <a:p>
            <a:endParaRPr lang="en-US" b="1" dirty="0" smtClean="0">
              <a:latin typeface="Arial" panose="020B0604020202020204" pitchFamily="34" charset="0"/>
              <a:cs typeface="Arial" panose="020B0604020202020204" pitchFamily="34" charset="0"/>
            </a:endParaRPr>
          </a:p>
          <a:p>
            <a:r>
              <a:rPr lang="en-US" b="1" dirty="0" smtClean="0">
                <a:latin typeface="Arial" panose="020B0604020202020204" pitchFamily="34" charset="0"/>
                <a:cs typeface="Arial" panose="020B0604020202020204" pitchFamily="34" charset="0"/>
              </a:rPr>
              <a:t>Questionnaire</a:t>
            </a:r>
            <a:r>
              <a:rPr lang="en-US" baseline="0" dirty="0" smtClean="0">
                <a:latin typeface="Arial" panose="020B0604020202020204" pitchFamily="34" charset="0"/>
                <a:cs typeface="Arial" panose="020B0604020202020204" pitchFamily="34" charset="0"/>
              </a:rPr>
              <a:t> </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paper, in electronic medical record, scanned into electronic medical record</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self-administered paper and pen or on computer</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Support staff or provider administered paper and pen or on computer</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Who will administer the questionnaire? Who will score the questionnaire? (receptionist, medical assistant, nurse, PCP, BHP)</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How will it be documented in health record?</a:t>
            </a:r>
          </a:p>
          <a:p>
            <a:pPr marL="171450" indent="-171450">
              <a:buFont typeface="Arial" panose="020B0604020202020204" pitchFamily="34" charset="0"/>
              <a:buChar char="•"/>
            </a:pPr>
            <a:r>
              <a:rPr lang="en-US" baseline="0" dirty="0" smtClean="0">
                <a:latin typeface="Arial" panose="020B0604020202020204" pitchFamily="34" charset="0"/>
                <a:cs typeface="Arial" panose="020B0604020202020204" pitchFamily="34" charset="0"/>
              </a:rPr>
              <a:t>How will it be coded?</a:t>
            </a:r>
          </a:p>
          <a:p>
            <a:pPr marL="0" indent="0">
              <a:buFont typeface="Arial" panose="020B0604020202020204" pitchFamily="34" charset="0"/>
              <a:buNone/>
            </a:pPr>
            <a:r>
              <a:rPr lang="en-US" b="1" baseline="0" dirty="0" smtClean="0">
                <a:latin typeface="Arial" panose="020B0604020202020204" pitchFamily="34" charset="0"/>
                <a:cs typeface="Arial" panose="020B0604020202020204" pitchFamily="34" charset="0"/>
              </a:rPr>
              <a:t>PCP Visits</a:t>
            </a:r>
            <a:r>
              <a:rPr lang="en-US" baseline="0" dirty="0" smtClean="0">
                <a:latin typeface="Arial" panose="020B0604020202020204" pitchFamily="34" charset="0"/>
                <a:cs typeface="Arial" panose="020B0604020202020204" pitchFamily="34" charset="0"/>
              </a:rPr>
              <a:t/>
            </a:r>
            <a:br>
              <a:rPr lang="en-US" baseline="0" dirty="0" smtClean="0">
                <a:latin typeface="Arial" panose="020B0604020202020204" pitchFamily="34" charset="0"/>
                <a:cs typeface="Arial" panose="020B0604020202020204" pitchFamily="34" charset="0"/>
              </a:rPr>
            </a:br>
            <a:r>
              <a:rPr lang="en-US" baseline="0" dirty="0" smtClean="0">
                <a:latin typeface="Arial" panose="020B0604020202020204" pitchFamily="34" charset="0"/>
                <a:cs typeface="Arial" panose="020B0604020202020204" pitchFamily="34" charset="0"/>
              </a:rPr>
              <a:t>Well child, referrals from school for alternatives to suspension, E and M visits</a:t>
            </a: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Who will do assessments and brief advice / interventions? (PCP, BHP)</a:t>
            </a:r>
          </a:p>
          <a:p>
            <a:pPr marL="0" indent="0">
              <a:buFont typeface="Arial" panose="020B0604020202020204" pitchFamily="34" charset="0"/>
              <a:buNone/>
            </a:pPr>
            <a:r>
              <a:rPr lang="en-US" baseline="0" dirty="0" smtClean="0">
                <a:latin typeface="Arial" panose="020B0604020202020204" pitchFamily="34" charset="0"/>
                <a:cs typeface="Arial" panose="020B0604020202020204" pitchFamily="34" charset="0"/>
              </a:rPr>
              <a:t>How will they be coded?</a:t>
            </a:r>
          </a:p>
          <a:p>
            <a:pPr marL="0" indent="0">
              <a:buFont typeface="Arial" panose="020B0604020202020204" pitchFamily="34" charset="0"/>
              <a:buNone/>
            </a:pPr>
            <a:r>
              <a:rPr lang="en-US" b="1" baseline="0" dirty="0" smtClean="0">
                <a:latin typeface="Arial" panose="020B0604020202020204" pitchFamily="34" charset="0"/>
                <a:cs typeface="Arial" panose="020B0604020202020204" pitchFamily="34" charset="0"/>
              </a:rPr>
              <a:t>BHP Visits and Referrals</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Will they do brief interventions? When?</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When will they conduct further assessment and diagnostic interview?</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How will they conduct Teen Intervene Sessions? (individual, group, both, 45 or 90 minute sessions?</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How will they code these visits?</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With which treatment resource(s) will SBHC have a linkage agreement(s), Who will be the main contact at each facility? Who will initiate the referral?</a:t>
            </a:r>
          </a:p>
          <a:p>
            <a:pPr marL="0" indent="0">
              <a:buFont typeface="Arial" panose="020B0604020202020204" pitchFamily="34" charset="0"/>
              <a:buNone/>
            </a:pPr>
            <a:r>
              <a:rPr lang="en-US" b="1" baseline="0" dirty="0" smtClean="0">
                <a:latin typeface="Arial" panose="020B0604020202020204" pitchFamily="34" charset="0"/>
                <a:cs typeface="Arial" panose="020B0604020202020204" pitchFamily="34" charset="0"/>
              </a:rPr>
              <a:t>Policies and Procedures</a:t>
            </a:r>
          </a:p>
          <a:p>
            <a:pPr marL="171450" indent="-171450">
              <a:buFont typeface="Arial" panose="020B0604020202020204" pitchFamily="34" charset="0"/>
              <a:buChar char="•"/>
            </a:pPr>
            <a:r>
              <a:rPr lang="en-US" b="0" baseline="0" dirty="0" smtClean="0">
                <a:latin typeface="Arial" panose="020B0604020202020204" pitchFamily="34" charset="0"/>
                <a:cs typeface="Arial" panose="020B0604020202020204" pitchFamily="34" charset="0"/>
              </a:rPr>
              <a:t>Needed to describe each scenario?</a:t>
            </a:r>
          </a:p>
          <a:p>
            <a:pPr marL="0" indent="0">
              <a:buFont typeface="Arial" panose="020B0604020202020204" pitchFamily="34" charset="0"/>
              <a:buNone/>
            </a:pP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pPr marL="171450" indent="-171450">
              <a:buFont typeface="Arial" panose="020B0604020202020204" pitchFamily="34" charset="0"/>
              <a:buChar char="•"/>
            </a:pPr>
            <a:endParaRPr lang="en-US" baseline="0" dirty="0" smtClean="0">
              <a:latin typeface="Arial" panose="020B0604020202020204" pitchFamily="34" charset="0"/>
              <a:cs typeface="Arial" panose="020B0604020202020204" pitchFamily="34" charset="0"/>
            </a:endParaRPr>
          </a:p>
          <a:p>
            <a:endParaRPr lang="en-US" dirty="0">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F7EF7-9580-2849-AFFB-B1A0D3C83D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2886967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lvl1pPr>
              <a:defRPr sz="2400">
                <a:solidFill>
                  <a:schemeClr val="tx1"/>
                </a:solidFill>
                <a:latin typeface="Times New Roman" pitchFamily="18" charset="0"/>
              </a:defRPr>
            </a:lvl1pPr>
            <a:lvl2pPr marL="742909" indent="-285734">
              <a:defRPr sz="2400">
                <a:solidFill>
                  <a:schemeClr val="tx1"/>
                </a:solidFill>
                <a:latin typeface="Times New Roman" pitchFamily="18" charset="0"/>
              </a:defRPr>
            </a:lvl2pPr>
            <a:lvl3pPr marL="1142937" indent="-228587">
              <a:defRPr sz="2400">
                <a:solidFill>
                  <a:schemeClr val="tx1"/>
                </a:solidFill>
                <a:latin typeface="Times New Roman" pitchFamily="18" charset="0"/>
              </a:defRPr>
            </a:lvl3pPr>
            <a:lvl4pPr marL="1600112" indent="-228587">
              <a:defRPr sz="2400">
                <a:solidFill>
                  <a:schemeClr val="tx1"/>
                </a:solidFill>
                <a:latin typeface="Times New Roman" pitchFamily="18" charset="0"/>
              </a:defRPr>
            </a:lvl4pPr>
            <a:lvl5pPr marL="2057287" indent="-228587">
              <a:defRPr sz="2400">
                <a:solidFill>
                  <a:schemeClr val="tx1"/>
                </a:solidFill>
                <a:latin typeface="Times New Roman" pitchFamily="18" charset="0"/>
              </a:defRPr>
            </a:lvl5pPr>
            <a:lvl6pPr marL="2514461" indent="-228587" eaLnBrk="0" fontAlgn="base" hangingPunct="0">
              <a:spcBef>
                <a:spcPct val="0"/>
              </a:spcBef>
              <a:spcAft>
                <a:spcPct val="0"/>
              </a:spcAft>
              <a:defRPr sz="2400">
                <a:solidFill>
                  <a:schemeClr val="tx1"/>
                </a:solidFill>
                <a:latin typeface="Times New Roman" pitchFamily="18" charset="0"/>
              </a:defRPr>
            </a:lvl6pPr>
            <a:lvl7pPr marL="2971635" indent="-228587" eaLnBrk="0" fontAlgn="base" hangingPunct="0">
              <a:spcBef>
                <a:spcPct val="0"/>
              </a:spcBef>
              <a:spcAft>
                <a:spcPct val="0"/>
              </a:spcAft>
              <a:defRPr sz="2400">
                <a:solidFill>
                  <a:schemeClr val="tx1"/>
                </a:solidFill>
                <a:latin typeface="Times New Roman" pitchFamily="18" charset="0"/>
              </a:defRPr>
            </a:lvl7pPr>
            <a:lvl8pPr marL="3428810" indent="-228587" eaLnBrk="0" fontAlgn="base" hangingPunct="0">
              <a:spcBef>
                <a:spcPct val="0"/>
              </a:spcBef>
              <a:spcAft>
                <a:spcPct val="0"/>
              </a:spcAft>
              <a:defRPr sz="2400">
                <a:solidFill>
                  <a:schemeClr val="tx1"/>
                </a:solidFill>
                <a:latin typeface="Times New Roman" pitchFamily="18" charset="0"/>
              </a:defRPr>
            </a:lvl8pPr>
            <a:lvl9pPr marL="3885985" indent="-228587" eaLnBrk="0" fontAlgn="base" hangingPunct="0">
              <a:spcBef>
                <a:spcPct val="0"/>
              </a:spcBef>
              <a:spcAft>
                <a:spcPct val="0"/>
              </a:spcAft>
              <a:defRPr sz="2400">
                <a:solidFill>
                  <a:schemeClr val="tx1"/>
                </a:solidFill>
                <a:latin typeface="Times New Roman" pitchFamily="18" charset="0"/>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97F4C9A-050B-46C9-9914-BBF40E55AAE8}" type="slidenum">
              <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en-US" alt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92163" name="Rectangle 2"/>
          <p:cNvSpPr>
            <a:spLocks noGrp="1" noRot="1" noChangeAspect="1" noChangeArrowheads="1" noTextEdit="1"/>
          </p:cNvSpPr>
          <p:nvPr>
            <p:ph type="sldImg"/>
          </p:nvPr>
        </p:nvSpPr>
        <p:spPr>
          <a:xfrm>
            <a:off x="1146175" y="685800"/>
            <a:ext cx="4565650" cy="3425825"/>
          </a:xfrm>
          <a:noFill/>
          <a:ln w="12700" cap="flat">
            <a:solidFill>
              <a:schemeClr val="tx1"/>
            </a:solidFill>
          </a:ln>
        </p:spPr>
      </p:sp>
      <p:sp>
        <p:nvSpPr>
          <p:cNvPr id="92164"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69" tIns="46036" rIns="92069" bIns="46036"/>
          <a:lstStyle/>
          <a:p>
            <a:r>
              <a:rPr lang="en-US" altLang="en-US" b="1" smtClean="0"/>
              <a:t>Objective: </a:t>
            </a:r>
            <a:r>
              <a:rPr lang="en-US" altLang="en-US" smtClean="0"/>
              <a:t>Start small and do more</a:t>
            </a:r>
          </a:p>
          <a:p>
            <a:endParaRPr lang="en-US" altLang="en-US" smtClean="0"/>
          </a:p>
          <a:p>
            <a:r>
              <a:rPr lang="en-US" altLang="en-US" b="1" smtClean="0"/>
              <a:t>Explanation: </a:t>
            </a:r>
            <a:r>
              <a:rPr lang="en-US" altLang="en-US" smtClean="0"/>
              <a:t>Our advice is to start small and do more. For example: The Aim of this project is to improve decision support. The theory or hunch (or belief) is that use of a standards based flow sheet will improve care to known standards. Follow the cycle tests up the ramp. </a:t>
            </a:r>
            <a:endParaRPr lang="en-US" altLang="en-US" b="1" smtClean="0"/>
          </a:p>
          <a:p>
            <a:endParaRPr lang="en-US" altLang="en-US" b="1" smtClean="0"/>
          </a:p>
          <a:p>
            <a:r>
              <a:rPr lang="en-US" altLang="en-US" b="1" smtClean="0"/>
              <a:t>Bridge to next slide</a:t>
            </a:r>
            <a:r>
              <a:rPr lang="en-US" altLang="en-US" smtClean="0"/>
              <a:t>: We have some other advice (or tips) for you regarding the PDSA cycle.</a:t>
            </a:r>
          </a:p>
        </p:txBody>
      </p:sp>
    </p:spTree>
    <p:extLst>
      <p:ext uri="{BB962C8B-B14F-4D97-AF65-F5344CB8AC3E}">
        <p14:creationId xmlns:p14="http://schemas.microsoft.com/office/powerpoint/2010/main" val="2114286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F7EF7-9580-2849-AFFB-B1A0D3C83D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1458891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Let’s walk through an example. Say you are part of a larger movement at the school to improve attendance rates. </a:t>
            </a:r>
          </a:p>
        </p:txBody>
      </p:sp>
    </p:spTree>
    <p:extLst>
      <p:ext uri="{BB962C8B-B14F-4D97-AF65-F5344CB8AC3E}">
        <p14:creationId xmlns:p14="http://schemas.microsoft.com/office/powerpoint/2010/main" val="379195410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0"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6268818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8"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4816586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5"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6"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34187791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3"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4"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299534598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1"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2"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p>
        </p:txBody>
      </p:sp>
    </p:spTree>
    <p:extLst>
      <p:ext uri="{BB962C8B-B14F-4D97-AF65-F5344CB8AC3E}">
        <p14:creationId xmlns:p14="http://schemas.microsoft.com/office/powerpoint/2010/main" val="77049362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Good news---the improvement plan has mostly</a:t>
            </a:r>
            <a:r>
              <a:rPr lang="en-US" baseline="0" dirty="0" smtClean="0"/>
              <a:t> been filled out for you. </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F7EF7-9580-2849-AFFB-B1A0D3C83D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987747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A97C50"/>
                </a:solidFill>
                <a:effectLst/>
                <a:uLnTx/>
                <a:uFillTx/>
                <a:latin typeface="Arial"/>
                <a:ea typeface="ＭＳ Ｐゴシック" pitchFamily="19" charset="-128"/>
                <a:cs typeface="Arial" panose="020B0604020202020204" pitchFamily="34" charset="0"/>
              </a:rPr>
              <a:t>Determining when 42 CFR Part 2 is applicable and how to legally access information about substance abuse treatment requires practitioners to work through a series of questions.</a:t>
            </a:r>
            <a:endParaRPr kumimoji="0" lang="en-US" sz="24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endParaRPr>
          </a:p>
          <a:p>
            <a:endParaRPr lang="en-US" b="0" i="0" dirty="0" smtClean="0">
              <a:solidFill>
                <a:srgbClr val="323232"/>
              </a:solidFill>
              <a:effectLst/>
              <a:latin typeface="Arial"/>
            </a:endParaRPr>
          </a:p>
          <a:p>
            <a:r>
              <a:rPr lang="en-US" b="0" i="0" dirty="0" smtClean="0">
                <a:solidFill>
                  <a:srgbClr val="323232"/>
                </a:solidFill>
                <a:effectLst/>
                <a:latin typeface="Arial"/>
              </a:rPr>
              <a:t>Protecting confidentiality is critical in substance abuse treatment and child welfare. Both fields need to guard clients’ rights to privacy and protect against the stigma that might cause clients to avoid treatment. Yet while monitoring cases, child welfare professionals regularly need information related to diagnosis and participation in treatment. Child welfare practitioners should be familiar with the rules and regulations that govern confidentiality and the legal methods of accessing otherwise protected information.</a:t>
            </a:r>
          </a:p>
          <a:p>
            <a:endParaRPr lang="en-US" b="0" i="0" dirty="0" smtClean="0">
              <a:solidFill>
                <a:srgbClr val="323232"/>
              </a:solidFill>
              <a:effectLst/>
              <a:latin typeface="Arial"/>
            </a:endParaRPr>
          </a:p>
          <a:p>
            <a:pPr algn="l" fontAlgn="base"/>
            <a:r>
              <a:rPr lang="en-US" b="1" i="0" u="none" strike="noStrike" dirty="0" smtClean="0">
                <a:solidFill>
                  <a:srgbClr val="194178"/>
                </a:solidFill>
                <a:effectLst/>
                <a:latin typeface="arial"/>
              </a:rPr>
              <a:t>What Information Is Protected?</a:t>
            </a:r>
          </a:p>
          <a:p>
            <a:pPr algn="l"/>
            <a:r>
              <a:rPr lang="en-US" b="0" i="0" dirty="0" smtClean="0">
                <a:solidFill>
                  <a:srgbClr val="323232"/>
                </a:solidFill>
                <a:effectLst/>
                <a:latin typeface="Arial"/>
              </a:rPr>
              <a:t>42 CFR Part 2 applies to all records relating to the identity, diagnosis, prognosis, or treatment of any patient in a substance abuse program that is conducted, regulated, or directly or indirectly assisted by any department or agency of the United States.</a:t>
            </a:r>
          </a:p>
          <a:p>
            <a:pPr algn="l" fontAlgn="base"/>
            <a:r>
              <a:rPr lang="en-US" b="1" i="0" u="none" strike="noStrike" dirty="0" smtClean="0">
                <a:solidFill>
                  <a:srgbClr val="194178"/>
                </a:solidFill>
                <a:effectLst/>
                <a:latin typeface="arial"/>
              </a:rPr>
              <a:t>How Can Protected Information Be Shared?</a:t>
            </a:r>
          </a:p>
          <a:p>
            <a:pPr algn="l"/>
            <a:r>
              <a:rPr lang="en-US" b="0" i="0" dirty="0" smtClean="0">
                <a:solidFill>
                  <a:srgbClr val="323232"/>
                </a:solidFill>
                <a:effectLst/>
                <a:latin typeface="Arial"/>
              </a:rPr>
              <a:t>Information can be shared if written consent is obtained. A written consent form requires ten elements (42 C.F.R. § 2.31(a); 45 C.F.R. § 164.508(c)):</a:t>
            </a:r>
          </a:p>
          <a:p>
            <a:pPr algn="l"/>
            <a:r>
              <a:rPr lang="en-US" b="0" i="0" dirty="0" smtClean="0">
                <a:solidFill>
                  <a:srgbClr val="323232"/>
                </a:solidFill>
                <a:effectLst/>
                <a:latin typeface="Arial"/>
              </a:rPr>
              <a:t>1. the names or general designations of the programs making the disclosure</a:t>
            </a:r>
          </a:p>
          <a:p>
            <a:pPr algn="l"/>
            <a:r>
              <a:rPr lang="en-US" b="0" i="0" dirty="0" smtClean="0">
                <a:solidFill>
                  <a:srgbClr val="323232"/>
                </a:solidFill>
                <a:effectLst/>
                <a:latin typeface="Arial"/>
              </a:rPr>
              <a:t>2. the name of the individual or organization that will receive the disclosure</a:t>
            </a:r>
          </a:p>
          <a:p>
            <a:pPr algn="l"/>
            <a:r>
              <a:rPr lang="en-US" b="0" i="0" dirty="0" smtClean="0">
                <a:solidFill>
                  <a:srgbClr val="323232"/>
                </a:solidFill>
                <a:effectLst/>
                <a:latin typeface="Arial"/>
              </a:rPr>
              <a:t>3. the name of the patient who is the subject of the disclosure</a:t>
            </a:r>
          </a:p>
          <a:p>
            <a:pPr algn="l"/>
            <a:r>
              <a:rPr lang="en-US" b="0" i="0" dirty="0" smtClean="0">
                <a:solidFill>
                  <a:srgbClr val="323232"/>
                </a:solidFill>
                <a:effectLst/>
                <a:latin typeface="Arial"/>
              </a:rPr>
              <a:t>4. the specific purpose or need for the disclosure</a:t>
            </a:r>
          </a:p>
          <a:p>
            <a:pPr algn="l"/>
            <a:r>
              <a:rPr lang="en-US" b="0" i="0" dirty="0" smtClean="0">
                <a:solidFill>
                  <a:srgbClr val="323232"/>
                </a:solidFill>
                <a:effectLst/>
                <a:latin typeface="Arial"/>
              </a:rPr>
              <a:t>5. a description of how much and what kind of information will be disclosed</a:t>
            </a:r>
          </a:p>
          <a:p>
            <a:pPr algn="l"/>
            <a:r>
              <a:rPr lang="en-US" b="0" i="0" dirty="0" smtClean="0">
                <a:solidFill>
                  <a:srgbClr val="323232"/>
                </a:solidFill>
                <a:effectLst/>
                <a:latin typeface="Arial"/>
              </a:rPr>
              <a:t>6. the patient’s right to revoke the consent in writing and the exceptions to the right to revoke or, if the exceptions are included in the program’s notice, a reference to the notice</a:t>
            </a:r>
          </a:p>
          <a:p>
            <a:pPr algn="l"/>
            <a:r>
              <a:rPr lang="en-US" b="0" i="0" dirty="0" smtClean="0">
                <a:solidFill>
                  <a:srgbClr val="323232"/>
                </a:solidFill>
                <a:effectLst/>
                <a:latin typeface="Arial"/>
              </a:rPr>
              <a:t>7. the program’s ability to condition treatment, payment, enrollment, or eligibility of benefits on the patient agreeing to sign the consent, by stating</a:t>
            </a:r>
          </a:p>
          <a:p>
            <a:pPr algn="l"/>
            <a:r>
              <a:rPr lang="en-US" b="0" i="0" dirty="0" smtClean="0">
                <a:solidFill>
                  <a:srgbClr val="323232"/>
                </a:solidFill>
                <a:effectLst/>
                <a:latin typeface="Arial"/>
              </a:rPr>
              <a:t>1) the program may not condition these services on the patient signing the consent, or 2) the consequences for the patient refusing to sign the consent</a:t>
            </a:r>
          </a:p>
          <a:p>
            <a:pPr algn="l"/>
            <a:r>
              <a:rPr lang="en-US" b="0" i="0" dirty="0" smtClean="0">
                <a:solidFill>
                  <a:srgbClr val="323232"/>
                </a:solidFill>
                <a:effectLst/>
                <a:latin typeface="Arial"/>
              </a:rPr>
              <a:t>8. the date, event, or condition upon which the consent expires if not previously revoked</a:t>
            </a:r>
          </a:p>
          <a:p>
            <a:pPr algn="l"/>
            <a:r>
              <a:rPr lang="en-US" b="0" i="0" dirty="0" smtClean="0">
                <a:solidFill>
                  <a:srgbClr val="323232"/>
                </a:solidFill>
                <a:effectLst/>
                <a:latin typeface="Arial"/>
              </a:rPr>
              <a:t>9. the signature of the patient (and/or other authorized person)</a:t>
            </a:r>
          </a:p>
          <a:p>
            <a:pPr algn="l"/>
            <a:r>
              <a:rPr lang="en-US" b="0" i="0" dirty="0" smtClean="0">
                <a:solidFill>
                  <a:srgbClr val="323232"/>
                </a:solidFill>
                <a:effectLst/>
                <a:latin typeface="Arial"/>
              </a:rPr>
              <a:t>10. the date on which the consent is assigned</a:t>
            </a:r>
          </a:p>
          <a:p>
            <a:pPr algn="l"/>
            <a:r>
              <a:rPr lang="en-US" b="0" i="0" dirty="0" smtClean="0">
                <a:solidFill>
                  <a:srgbClr val="323232"/>
                </a:solidFill>
                <a:effectLst/>
                <a:latin typeface="Arial"/>
              </a:rPr>
              <a:t>When used in the criminal-justice setting, expiration of the consent may be conditioned upon the completion of, or termination from, a program instead of a date.</a:t>
            </a:r>
          </a:p>
          <a:p>
            <a:endParaRPr lang="en-US" dirty="0" smtClean="0"/>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F7EF7-9580-2849-AFFB-B1A0D3C83D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2814746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rPr>
              <a:t>Health care providers who electronically transmit health information in connection with certain transactions are covered entities.</a:t>
            </a:r>
          </a:p>
          <a:p>
            <a:pPr marL="342900" marR="0" lvl="0" indent="-342900" algn="l" defTabSz="457200" rtl="0" eaLnBrk="1" fontAlgn="base" latinLnBrk="0" hangingPunct="1">
              <a:lnSpc>
                <a:spcPct val="100000"/>
              </a:lnSpc>
              <a:spcBef>
                <a:spcPct val="20000"/>
              </a:spcBef>
              <a:spcAft>
                <a:spcPct val="0"/>
              </a:spcAft>
              <a:buClrTx/>
              <a:buSzTx/>
              <a:buFont typeface="Arial" pitchFamily="-111" charset="0"/>
              <a:buNone/>
              <a:tabLst/>
              <a:defRPr/>
            </a:pPr>
            <a:endParaRPr kumimoji="0" lang="en-US" sz="24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endParaRPr>
          </a:p>
          <a:p>
            <a:pPr marL="342900" marR="0" lvl="0" indent="-342900" algn="l" defTabSz="4572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rPr>
              <a:t>Schools could be covered entities if billing  Medicaid for Medicaid covered services in the school setting.</a:t>
            </a:r>
          </a:p>
          <a:p>
            <a:pPr marL="0" marR="0" lvl="0" indent="0" algn="l" defTabSz="457200" rtl="0" eaLnBrk="1" fontAlgn="base" latinLnBrk="0" hangingPunct="1">
              <a:lnSpc>
                <a:spcPct val="100000"/>
              </a:lnSpc>
              <a:spcBef>
                <a:spcPts val="0"/>
              </a:spcBef>
              <a:spcAft>
                <a:spcPts val="1800"/>
              </a:spcAft>
              <a:buClrTx/>
              <a:buSzTx/>
              <a:buFont typeface="Wingdings" panose="05000000000000000000" pitchFamily="2" charset="2"/>
              <a:buNone/>
              <a:tabLst/>
              <a:defRPr/>
            </a:pPr>
            <a:endParaRPr kumimoji="0" lang="en-US" sz="24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endParaRPr>
          </a:p>
          <a:p>
            <a:pPr marL="0" marR="0" lvl="0" indent="0" algn="l" defTabSz="457200" rtl="0" eaLnBrk="1" fontAlgn="base" latinLnBrk="0" hangingPunct="1">
              <a:lnSpc>
                <a:spcPct val="100000"/>
              </a:lnSpc>
              <a:spcBef>
                <a:spcPts val="0"/>
              </a:spcBef>
              <a:spcAft>
                <a:spcPts val="1800"/>
              </a:spcAft>
              <a:buClrTx/>
              <a:buSzTx/>
              <a:buFont typeface="Wingdings" panose="05000000000000000000" pitchFamily="2" charset="2"/>
              <a:buNone/>
              <a:tabLst/>
              <a:defRPr/>
            </a:pPr>
            <a:r>
              <a:rPr kumimoji="0" lang="en-US" sz="24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rPr>
              <a:t>Things to consider:</a:t>
            </a:r>
          </a:p>
          <a:p>
            <a:pPr marL="457200" marR="0" lvl="0" indent="-457200" algn="l" defTabSz="457200" rtl="0" eaLnBrk="1" fontAlgn="base" latinLnBrk="0" hangingPunct="1">
              <a:lnSpc>
                <a:spcPct val="100000"/>
              </a:lnSpc>
              <a:spcBef>
                <a:spcPts val="0"/>
              </a:spcBef>
              <a:spcAft>
                <a:spcPts val="1800"/>
              </a:spcAft>
              <a:buClrTx/>
              <a:buSzTx/>
              <a:buFont typeface="Wingdings" panose="05000000000000000000" pitchFamily="2" charset="2"/>
              <a:buChar char="Ø"/>
              <a:tabLst/>
              <a:defRPr/>
            </a:pPr>
            <a:r>
              <a:rPr kumimoji="0" lang="en-US" sz="24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rPr>
              <a:t>Establish confidentiality policy </a:t>
            </a:r>
          </a:p>
          <a:p>
            <a:pPr marL="457200" marR="0" lvl="0" indent="-457200" algn="l" defTabSz="457200" rtl="0" eaLnBrk="1" fontAlgn="base" latinLnBrk="0" hangingPunct="1">
              <a:lnSpc>
                <a:spcPct val="100000"/>
              </a:lnSpc>
              <a:spcBef>
                <a:spcPts val="0"/>
              </a:spcBef>
              <a:spcAft>
                <a:spcPts val="1800"/>
              </a:spcAft>
              <a:buClrTx/>
              <a:buSzTx/>
              <a:buFont typeface="Wingdings" panose="05000000000000000000" pitchFamily="2" charset="2"/>
              <a:buChar char="Ø"/>
              <a:tabLst/>
              <a:defRPr/>
            </a:pPr>
            <a:r>
              <a:rPr kumimoji="0" lang="en-US" sz="24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rPr>
              <a:t>Establish standard routine to screen universally </a:t>
            </a:r>
          </a:p>
          <a:p>
            <a:pPr marL="457200" marR="0" lvl="0" indent="-457200" algn="l" defTabSz="457200" rtl="0" eaLnBrk="1" fontAlgn="base" latinLnBrk="0" hangingPunct="1">
              <a:lnSpc>
                <a:spcPct val="100000"/>
              </a:lnSpc>
              <a:spcBef>
                <a:spcPts val="0"/>
              </a:spcBef>
              <a:spcAft>
                <a:spcPts val="1800"/>
              </a:spcAft>
              <a:buClrTx/>
              <a:buSzTx/>
              <a:buFont typeface="Wingdings" panose="05000000000000000000" pitchFamily="2" charset="2"/>
              <a:buChar char="Ø"/>
              <a:tabLst/>
              <a:defRPr/>
            </a:pPr>
            <a:r>
              <a:rPr kumimoji="0" lang="en-US" sz="24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rPr>
              <a:t>Communicate to patient and parent that privacy is needed to complete the screen. </a:t>
            </a:r>
          </a:p>
          <a:p>
            <a:pPr marL="0" marR="0" lvl="0" indent="0" algn="l" defTabSz="457200" rtl="0" eaLnBrk="1" fontAlgn="base" latinLnBrk="0" hangingPunct="1">
              <a:lnSpc>
                <a:spcPct val="100000"/>
              </a:lnSpc>
              <a:spcBef>
                <a:spcPct val="20000"/>
              </a:spcBef>
              <a:spcAft>
                <a:spcPct val="0"/>
              </a:spcAft>
              <a:buClrTx/>
              <a:buSzTx/>
              <a:buFont typeface="Arial" pitchFamily="-111" charset="0"/>
              <a:buNone/>
              <a:tabLst/>
              <a:defRPr/>
            </a:pPr>
            <a:endParaRPr kumimoji="0" lang="en-US" sz="28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endParaRPr>
          </a:p>
          <a:p>
            <a:pPr marL="0" marR="0" lvl="0" indent="0" algn="l" defTabSz="457200" rtl="0" eaLnBrk="1" fontAlgn="base" latinLnBrk="0" hangingPunct="1">
              <a:lnSpc>
                <a:spcPct val="100000"/>
              </a:lnSpc>
              <a:spcBef>
                <a:spcPct val="20000"/>
              </a:spcBef>
              <a:spcAft>
                <a:spcPct val="0"/>
              </a:spcAft>
              <a:buClrTx/>
              <a:buSzTx/>
              <a:buFont typeface="Arial" pitchFamily="-111" charset="0"/>
              <a:buNone/>
              <a:tabLst/>
              <a:defRPr/>
            </a:pPr>
            <a:r>
              <a:rPr kumimoji="0" lang="en-US" sz="28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rPr>
              <a:t>Things to consider:</a:t>
            </a:r>
          </a:p>
          <a:p>
            <a:pPr marL="457200" marR="0" lvl="0" indent="-45720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rPr>
              <a:t>Review your confidentiality policy with parents. </a:t>
            </a:r>
          </a:p>
          <a:p>
            <a:pPr marL="457200" marR="0" lvl="0" indent="-45720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rPr>
              <a:t>Discuss benefits of maintaining confidentiality vs. risks of breaking confidentiality.</a:t>
            </a:r>
          </a:p>
          <a:p>
            <a:pPr marL="457200" marR="0" lvl="0" indent="-457200" algn="l" defTabSz="457200" rtl="0" eaLnBrk="1" fontAlgn="base" latinLnBrk="0" hangingPunct="1">
              <a:lnSpc>
                <a:spcPct val="100000"/>
              </a:lnSpc>
              <a:spcBef>
                <a:spcPct val="20000"/>
              </a:spcBef>
              <a:spcAft>
                <a:spcPct val="0"/>
              </a:spcAft>
              <a:buClrTx/>
              <a:buSzTx/>
              <a:buFont typeface="Wingdings" panose="05000000000000000000" pitchFamily="2" charset="2"/>
              <a:buChar char="Ø"/>
              <a:tabLst/>
              <a:defRPr/>
            </a:pPr>
            <a:r>
              <a:rPr kumimoji="0" lang="en-US" sz="2800" b="0" i="0" u="none" strike="noStrike" kern="1200" cap="none" spc="0" normalizeH="0" baseline="0" noProof="0" dirty="0" smtClean="0">
                <a:ln>
                  <a:noFill/>
                </a:ln>
                <a:solidFill>
                  <a:srgbClr val="A97C50"/>
                </a:solidFill>
                <a:effectLst/>
                <a:uLnTx/>
                <a:uFillTx/>
                <a:latin typeface="Arial" panose="020B0604020202020204" pitchFamily="34" charset="0"/>
                <a:ea typeface="ＭＳ Ｐゴシック" pitchFamily="19" charset="-128"/>
                <a:cs typeface="Arial" panose="020B0604020202020204" pitchFamily="34" charset="0"/>
              </a:rPr>
              <a:t>Assure parents their teen has been screened and no further assessment is recommended at this time. </a:t>
            </a:r>
          </a:p>
          <a:p>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F7EF7-9580-2849-AFFB-B1A0D3C83D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232850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other scenarios</a:t>
            </a:r>
          </a:p>
          <a:p>
            <a:endParaRPr lang="en-US" dirty="0" smtClean="0"/>
          </a:p>
          <a:p>
            <a:r>
              <a:rPr lang="en-US" dirty="0" smtClean="0"/>
              <a:t>Do you</a:t>
            </a:r>
            <a:r>
              <a:rPr lang="en-US" baseline="0" dirty="0" smtClean="0"/>
              <a:t> know of any changes in the confidentiality laws?</a:t>
            </a:r>
            <a:endParaRPr lang="en-US"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F7EF7-9580-2849-AFFB-B1A0D3C83D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289173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Iliana ’s Section</a:t>
            </a:r>
          </a:p>
          <a:p>
            <a:endParaRPr lang="en-US" b="1" u="sng" dirty="0" smtClean="0"/>
          </a:p>
          <a:p>
            <a:r>
              <a:rPr lang="en-US" b="0" u="none" dirty="0" smtClean="0"/>
              <a:t>Now we</a:t>
            </a:r>
            <a:r>
              <a:rPr lang="en-US" b="0" u="none" baseline="0" dirty="0" smtClean="0"/>
              <a:t> are going to discuss SBHC integration into the school environment. If you are going to successfully implement programs in your SBHC, it is so important that the school is on board and supportive.</a:t>
            </a:r>
          </a:p>
          <a:p>
            <a:endParaRPr lang="en-US" b="0" u="none" baseline="0" dirty="0" smtClean="0"/>
          </a:p>
          <a:p>
            <a:r>
              <a:rPr lang="en-US" b="0" u="none" baseline="0" dirty="0" smtClean="0"/>
              <a:t>Ask audience—how do you perceive adequate or successful integration? How do you evaluate how integrated your SBHC is within the school fabric? Do most students know where to find you? Do most teachers recognize or know who are the clinic staff members? What about the school secretary? The janitors? The cafeteria crew?</a:t>
            </a:r>
          </a:p>
          <a:p>
            <a:endParaRPr lang="en-US" b="0" u="none" baseline="0" dirty="0" smtClean="0"/>
          </a:p>
          <a:p>
            <a:r>
              <a:rPr lang="en-US" b="0" u="none" baseline="0" dirty="0" smtClean="0"/>
              <a:t>Within the SBIRT initiative, you won’t be able to successfully operate the components of SBIRT if you remain a silo. </a:t>
            </a:r>
          </a:p>
          <a:p>
            <a:endParaRPr lang="en-US" b="0" u="none" baseline="0" dirty="0" smtClean="0"/>
          </a:p>
          <a:p>
            <a:r>
              <a:rPr lang="en-US" b="0" u="none" baseline="0" dirty="0" smtClean="0"/>
              <a:t>We at the SBHA have 6 principles to successful SBHC integration. We are going to go through each of the principles now.</a:t>
            </a:r>
            <a:endParaRPr lang="en-US" b="0" u="none" dirty="0"/>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2BFF7EF7-9580-2849-AFFB-B1A0D3C83DD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5945620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Shared accountability,</a:t>
            </a:r>
            <a:r>
              <a:rPr lang="en-US" altLang="en-US" baseline="0" dirty="0" smtClean="0"/>
              <a:t> shared outcomes </a:t>
            </a:r>
          </a:p>
          <a:p>
            <a:endParaRPr lang="en-US" altLang="en-US" baseline="0" dirty="0" smtClean="0"/>
          </a:p>
          <a:p>
            <a:r>
              <a:rPr lang="en-US" altLang="en-US" dirty="0" smtClean="0"/>
              <a:t>As educational attainment</a:t>
            </a:r>
            <a:r>
              <a:rPr lang="en-US" altLang="en-US" baseline="0" dirty="0" smtClean="0"/>
              <a:t> </a:t>
            </a:r>
            <a:r>
              <a:rPr lang="en-US" altLang="en-US" dirty="0" smtClean="0"/>
              <a:t>increases, health inequities</a:t>
            </a:r>
            <a:r>
              <a:rPr lang="en-US" altLang="en-US" baseline="0" dirty="0" smtClean="0"/>
              <a:t> </a:t>
            </a:r>
            <a:r>
              <a:rPr lang="en-US" altLang="en-US" dirty="0" smtClean="0"/>
              <a:t>decrease.</a:t>
            </a:r>
          </a:p>
          <a:p>
            <a:endParaRPr lang="en-US" altLang="en-US" dirty="0" smtClean="0"/>
          </a:p>
          <a:p>
            <a:r>
              <a:rPr lang="en-US" altLang="en-US" dirty="0" smtClean="0"/>
              <a:t>In a fragmented school environment, the SBHC is</a:t>
            </a:r>
            <a:r>
              <a:rPr lang="en-US" altLang="en-US" baseline="0" dirty="0" smtClean="0"/>
              <a:t> not aware of the education-related policies that govern administrators and instructors; conversely, school staff aren’t aware of what guidelines govern the staff within the SBHCs, their licensures, and their scope of practice. A strong partnership allows the SBHC and school staff to communicate </a:t>
            </a:r>
            <a:r>
              <a:rPr lang="en-US" altLang="en-US" baseline="0" dirty="0" err="1" smtClean="0"/>
              <a:t>regaulary</a:t>
            </a:r>
            <a:r>
              <a:rPr lang="en-US" altLang="en-US" baseline="0" dirty="0" smtClean="0"/>
              <a:t> about the policies that direct and drive their respective work, and where students’ needs intersect. </a:t>
            </a:r>
          </a:p>
          <a:p>
            <a:endParaRPr lang="en-US" altLang="en-US" baseline="0" dirty="0" smtClean="0"/>
          </a:p>
          <a:p>
            <a:endParaRPr lang="en-US" altLang="en-US" dirty="0" smtClean="0"/>
          </a:p>
        </p:txBody>
      </p:sp>
    </p:spTree>
    <p:extLst>
      <p:ext uri="{BB962C8B-B14F-4D97-AF65-F5344CB8AC3E}">
        <p14:creationId xmlns:p14="http://schemas.microsoft.com/office/powerpoint/2010/main" val="370193301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In weaker</a:t>
            </a:r>
            <a:r>
              <a:rPr lang="en-US" altLang="en-US" baseline="0" dirty="0" smtClean="0"/>
              <a:t> environments, the SBHC is rarely thought of as a partner or consultative resource when new or enhanced school-wide initiatives are planned or implemented. When an SBHC is well integrated, they the SBHC is routinely part of the conversation and planning process. Strategies to support health,</a:t>
            </a:r>
          </a:p>
          <a:p>
            <a:r>
              <a:rPr lang="en-US" altLang="en-US" baseline="0" dirty="0" smtClean="0"/>
              <a:t>behavior and academics for at risk students are most often considered one and the same.</a:t>
            </a:r>
            <a:endParaRPr lang="en-US" altLang="en-US" dirty="0" smtClean="0"/>
          </a:p>
        </p:txBody>
      </p:sp>
    </p:spTree>
    <p:extLst>
      <p:ext uri="{BB962C8B-B14F-4D97-AF65-F5344CB8AC3E}">
        <p14:creationId xmlns:p14="http://schemas.microsoft.com/office/powerpoint/2010/main" val="32839850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Rectangle 3"/>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Emerging integrative environments may yield a setting where SBHC staff and school faculty members/administration</a:t>
            </a:r>
            <a:r>
              <a:rPr lang="en-US" altLang="en-US" baseline="0" dirty="0" smtClean="0"/>
              <a:t> rarely convene or interact in shared activities or priorities. Stronger environments demonstrate how school administration and leaders advocate</a:t>
            </a:r>
          </a:p>
          <a:p>
            <a:r>
              <a:rPr lang="en-US" altLang="en-US" baseline="0" dirty="0" smtClean="0"/>
              <a:t>for health providers and programs, and health partners</a:t>
            </a:r>
          </a:p>
          <a:p>
            <a:r>
              <a:rPr lang="en-US" altLang="en-US" baseline="0" dirty="0" smtClean="0"/>
              <a:t>advocate on behalf of the school and programs not traditionally viewed as health-related.</a:t>
            </a:r>
            <a:endParaRPr lang="en-US" altLang="en-US" dirty="0" smtClean="0"/>
          </a:p>
        </p:txBody>
      </p:sp>
    </p:spTree>
    <p:extLst>
      <p:ext uri="{BB962C8B-B14F-4D97-AF65-F5344CB8AC3E}">
        <p14:creationId xmlns:p14="http://schemas.microsoft.com/office/powerpoint/2010/main" val="405336286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png"/></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 y="0"/>
            <a:ext cx="12204700" cy="7145338"/>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a:defRPr/>
            </a:pPr>
            <a:endParaRPr lang="en-US" sz="1800">
              <a:solidFill>
                <a:srgbClr val="537A8E"/>
              </a:solidFill>
            </a:endParaRPr>
          </a:p>
        </p:txBody>
      </p:sp>
      <p:pic>
        <p:nvPicPr>
          <p:cNvPr id="5" name="Picture 10" descr="apple color.png"/>
          <p:cNvPicPr>
            <a:picLocks noChangeAspect="1"/>
          </p:cNvPicPr>
          <p:nvPr/>
        </p:nvPicPr>
        <p:blipFill>
          <a:blip r:embed="rId2"/>
          <a:srcRect/>
          <a:stretch>
            <a:fillRect/>
          </a:stretch>
        </p:blipFill>
        <p:spPr bwMode="auto">
          <a:xfrm>
            <a:off x="8513234" y="679451"/>
            <a:ext cx="3714751" cy="5395913"/>
          </a:xfrm>
          <a:prstGeom prst="rect">
            <a:avLst/>
          </a:prstGeom>
          <a:noFill/>
          <a:ln w="9525">
            <a:noFill/>
            <a:miter lim="800000"/>
            <a:headEnd/>
            <a:tailEnd/>
          </a:ln>
        </p:spPr>
      </p:pic>
      <p:pic>
        <p:nvPicPr>
          <p:cNvPr id="6" name="Picture 11" descr="tan bar.png"/>
          <p:cNvPicPr>
            <a:picLocks noChangeAspect="1"/>
          </p:cNvPicPr>
          <p:nvPr/>
        </p:nvPicPr>
        <p:blipFill>
          <a:blip r:embed="rId3"/>
          <a:srcRect/>
          <a:stretch>
            <a:fillRect/>
          </a:stretch>
        </p:blipFill>
        <p:spPr bwMode="auto">
          <a:xfrm>
            <a:off x="-179917" y="6064250"/>
            <a:ext cx="12498917" cy="1119188"/>
          </a:xfrm>
          <a:prstGeom prst="rect">
            <a:avLst/>
          </a:prstGeom>
          <a:noFill/>
          <a:ln w="9525">
            <a:noFill/>
            <a:miter lim="800000"/>
            <a:headEnd/>
            <a:tailEnd/>
          </a:ln>
        </p:spPr>
      </p:pic>
      <p:pic>
        <p:nvPicPr>
          <p:cNvPr id="7" name="Picture 12" descr="Logo_Left_RGB_small.png"/>
          <p:cNvPicPr>
            <a:picLocks noChangeAspect="1"/>
          </p:cNvPicPr>
          <p:nvPr/>
        </p:nvPicPr>
        <p:blipFill>
          <a:blip r:embed="rId4"/>
          <a:srcRect/>
          <a:stretch>
            <a:fillRect/>
          </a:stretch>
        </p:blipFill>
        <p:spPr bwMode="auto">
          <a:xfrm>
            <a:off x="609600" y="0"/>
            <a:ext cx="3657600" cy="1143000"/>
          </a:xfrm>
          <a:prstGeom prst="rect">
            <a:avLst/>
          </a:prstGeom>
          <a:noFill/>
          <a:ln w="9525">
            <a:noFill/>
            <a:miter lim="800000"/>
            <a:headEnd/>
            <a:tailEnd/>
          </a:ln>
        </p:spPr>
      </p:pic>
      <p:sp>
        <p:nvSpPr>
          <p:cNvPr id="2" name="Title 1"/>
          <p:cNvSpPr>
            <a:spLocks noGrp="1"/>
          </p:cNvSpPr>
          <p:nvPr>
            <p:ph type="ctrTitle"/>
          </p:nvPr>
        </p:nvSpPr>
        <p:spPr>
          <a:xfrm>
            <a:off x="914400" y="2130426"/>
            <a:ext cx="10363200" cy="1470025"/>
          </a:xfrm>
        </p:spPr>
        <p:txBody>
          <a:bodyPr>
            <a:normAutofit/>
          </a:bodyPr>
          <a:lstStyle>
            <a:lvl1pPr algn="l">
              <a:defRPr sz="3800">
                <a:solidFill>
                  <a:srgbClr val="A97C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00450"/>
            <a:ext cx="9448800" cy="2038350"/>
          </a:xfrm>
        </p:spPr>
        <p:txBody>
          <a:bodyPr>
            <a:normAutofit/>
          </a:bodyPr>
          <a:lstStyle>
            <a:lvl1pPr marL="0" indent="0" algn="l">
              <a:buNone/>
              <a:defRPr sz="2800">
                <a:solidFill>
                  <a:srgbClr val="537A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9" name="Footer Placeholder 4"/>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10"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357950441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4424702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11200" y="152400"/>
            <a:ext cx="3556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5609447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6" name="Footer Placeholder 5"/>
          <p:cNvSpPr>
            <a:spLocks noGrp="1"/>
          </p:cNvSpPr>
          <p:nvPr>
            <p:ph type="ftr" sz="quarter" idx="11"/>
          </p:nvPr>
        </p:nvSpPr>
        <p:spPr/>
        <p:txBody>
          <a:bodyPr/>
          <a:lstStyle/>
          <a:p>
            <a:endParaRPr lang="en-US">
              <a:solidFill>
                <a:srgbClr val="537A8E">
                  <a:tint val="75000"/>
                </a:srgb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69817106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31539807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2987054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28156115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1853969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34030838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28947833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2841361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1295400"/>
            <a:ext cx="10058400" cy="8445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117600" y="2429935"/>
            <a:ext cx="10058400" cy="2743200"/>
          </a:xfrm>
        </p:spPr>
        <p:txBody>
          <a:bodyPr/>
          <a:lstStyle>
            <a:lvl1pPr>
              <a:defRPr sz="2800">
                <a:solidFill>
                  <a:srgbClr val="A97C50"/>
                </a:solidFill>
              </a:defRPr>
            </a:lvl1pPr>
            <a:lvl2pPr marL="0" marR="0" indent="0" algn="l" defTabSz="457200" rtl="0" eaLnBrk="0" fontAlgn="base" latinLnBrk="0" hangingPunct="0">
              <a:lnSpc>
                <a:spcPct val="100000"/>
              </a:lnSpc>
              <a:spcBef>
                <a:spcPct val="20000"/>
              </a:spcBef>
              <a:spcAft>
                <a:spcPct val="0"/>
              </a:spcAft>
              <a:buClrTx/>
              <a:buSzTx/>
              <a:buFont typeface="Arial" pitchFamily="19" charset="0"/>
              <a:buNone/>
              <a:tabLs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endParaRPr lang="en-US">
              <a:solidFill>
                <a:srgbClr val="537A8E">
                  <a:tint val="75000"/>
                </a:srgbClr>
              </a:solidFill>
            </a:endParaRPr>
          </a:p>
        </p:txBody>
      </p:sp>
    </p:spTree>
    <p:extLst>
      <p:ext uri="{BB962C8B-B14F-4D97-AF65-F5344CB8AC3E}">
        <p14:creationId xmlns:p14="http://schemas.microsoft.com/office/powerpoint/2010/main" val="1800414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9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4064826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0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40567136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1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90835431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12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66094927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3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23383414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14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355685636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18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7508026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15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17653496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16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387849509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17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t>9/16/2017</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t>‹#›</a:t>
            </a:fld>
            <a:endParaRPr lang="en-US"/>
          </a:p>
        </p:txBody>
      </p:sp>
    </p:spTree>
    <p:extLst>
      <p:ext uri="{BB962C8B-B14F-4D97-AF65-F5344CB8AC3E}">
        <p14:creationId xmlns:p14="http://schemas.microsoft.com/office/powerpoint/2010/main" val="2919584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8216481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 y="0"/>
            <a:ext cx="12204700" cy="7145338"/>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defTabSz="914400">
              <a:defRPr/>
            </a:pPr>
            <a:endParaRPr lang="en-US" sz="1800">
              <a:solidFill>
                <a:srgbClr val="537A8E"/>
              </a:solidFill>
            </a:endParaRPr>
          </a:p>
        </p:txBody>
      </p:sp>
      <p:pic>
        <p:nvPicPr>
          <p:cNvPr id="5" name="Picture 10" descr="apple colo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13234" y="679451"/>
            <a:ext cx="3714751" cy="5395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tan bar.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917" y="6064250"/>
            <a:ext cx="12498917" cy="1119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Logo_Left_RGB_small.pn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9600" y="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914400" y="2130426"/>
            <a:ext cx="10363200" cy="1470025"/>
          </a:xfrm>
        </p:spPr>
        <p:txBody>
          <a:bodyPr>
            <a:normAutofit/>
          </a:bodyPr>
          <a:lstStyle>
            <a:lvl1pPr algn="l">
              <a:defRPr sz="3800">
                <a:solidFill>
                  <a:srgbClr val="A97C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00450"/>
            <a:ext cx="9448800" cy="2038350"/>
          </a:xfrm>
        </p:spPr>
        <p:txBody>
          <a:bodyPr>
            <a:normAutofit/>
          </a:bodyPr>
          <a:lstStyle>
            <a:lvl1pPr marL="0" indent="0" algn="l">
              <a:buNone/>
              <a:defRPr sz="2800">
                <a:solidFill>
                  <a:srgbClr val="537A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F4E9017F-EB52-4884-91EE-77BCE5C4115C}" type="datetime1">
              <a:rPr lang="en-US" altLang="en-US" smtClean="0">
                <a:solidFill>
                  <a:srgbClr val="537A8E"/>
                </a:solidFill>
                <a:ea typeface="MS PGothic" pitchFamily="34" charset="-128"/>
              </a:rPr>
              <a:pPr fontAlgn="base">
                <a:spcBef>
                  <a:spcPct val="0"/>
                </a:spcBef>
                <a:spcAft>
                  <a:spcPct val="0"/>
                </a:spcAft>
                <a:defRPr/>
              </a:pPr>
              <a:t>9/16/2017</a:t>
            </a:fld>
            <a:endParaRPr lang="en-US" altLang="en-US">
              <a:solidFill>
                <a:srgbClr val="537A8E"/>
              </a:solidFill>
              <a:ea typeface="MS PGothic" pitchFamily="34" charset="-128"/>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srgbClr val="537A8E">
                  <a:tint val="75000"/>
                </a:srgbClr>
              </a:solidFill>
            </a:endParaRPr>
          </a:p>
        </p:txBody>
      </p:sp>
      <p:sp>
        <p:nvSpPr>
          <p:cNvPr id="10"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C2BD8980-1B05-4242-A7C6-445E7500E772}" type="slidenum">
              <a:rPr lang="en-US" altLang="en-US" smtClean="0">
                <a:solidFill>
                  <a:srgbClr val="537A8E"/>
                </a:solidFill>
                <a:ea typeface="MS PGothic" pitchFamily="34" charset="-128"/>
              </a:rPr>
              <a:pPr fontAlgn="base">
                <a:spcBef>
                  <a:spcPct val="0"/>
                </a:spcBef>
                <a:spcAft>
                  <a:spcPct val="0"/>
                </a:spcAft>
                <a:defRPr/>
              </a:pPr>
              <a:t>‹#›</a:t>
            </a:fld>
            <a:endParaRPr lang="en-US" altLang="en-US">
              <a:solidFill>
                <a:srgbClr val="537A8E"/>
              </a:solidFill>
              <a:ea typeface="MS PGothic" pitchFamily="34" charset="-128"/>
            </a:endParaRPr>
          </a:p>
        </p:txBody>
      </p:sp>
    </p:spTree>
    <p:extLst>
      <p:ext uri="{BB962C8B-B14F-4D97-AF65-F5344CB8AC3E}">
        <p14:creationId xmlns:p14="http://schemas.microsoft.com/office/powerpoint/2010/main" val="2490097134"/>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51097" y="1591736"/>
            <a:ext cx="9131300" cy="844550"/>
          </a:xfrm>
        </p:spPr>
        <p:txBody>
          <a:bodyPr/>
          <a:lstStyle/>
          <a:p>
            <a:r>
              <a:rPr lang="en-US" smtClean="0"/>
              <a:t>Click to edit Master title style</a:t>
            </a:r>
            <a:endParaRPr lang="en-US"/>
          </a:p>
        </p:txBody>
      </p:sp>
      <p:sp>
        <p:nvSpPr>
          <p:cNvPr id="3" name="Content Placeholder 2"/>
          <p:cNvSpPr>
            <a:spLocks noGrp="1"/>
          </p:cNvSpPr>
          <p:nvPr>
            <p:ph idx="1"/>
          </p:nvPr>
        </p:nvSpPr>
        <p:spPr>
          <a:xfrm>
            <a:off x="2451097" y="2726271"/>
            <a:ext cx="9131300" cy="2743200"/>
          </a:xfrm>
        </p:spPr>
        <p:txBody>
          <a:bodyPr/>
          <a:lstStyle>
            <a:lvl1pPr>
              <a:defRPr sz="2800">
                <a:solidFill>
                  <a:srgbClr val="A97C50"/>
                </a:solidFill>
              </a:defRPr>
            </a:lvl1pPr>
            <a:lvl2pPr marL="0" marR="0" indent="0" algn="l" defTabSz="457200" rtl="0" eaLnBrk="0" fontAlgn="base" latinLnBrk="0" hangingPunct="0">
              <a:lnSpc>
                <a:spcPct val="100000"/>
              </a:lnSpc>
              <a:spcBef>
                <a:spcPct val="20000"/>
              </a:spcBef>
              <a:spcAft>
                <a:spcPct val="0"/>
              </a:spcAft>
              <a:buClrTx/>
              <a:buSzTx/>
              <a:buFont typeface="Arial" pitchFamily="19" charset="0"/>
              <a:buNone/>
              <a:tabLs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pPr>
              <a:defRPr/>
            </a:pPr>
            <a:endParaRPr lang="en-US">
              <a:solidFill>
                <a:srgbClr val="537A8E">
                  <a:tint val="75000"/>
                </a:srgbClr>
              </a:solidFill>
            </a:endParaRPr>
          </a:p>
        </p:txBody>
      </p:sp>
    </p:spTree>
    <p:extLst>
      <p:ext uri="{BB962C8B-B14F-4D97-AF65-F5344CB8AC3E}">
        <p14:creationId xmlns:p14="http://schemas.microsoft.com/office/powerpoint/2010/main" val="26895845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8EC4DCE2-7ECC-4105-9ACE-BAC839D33BA0}" type="datetime1">
              <a:rPr lang="en-US" altLang="en-US" smtClean="0">
                <a:solidFill>
                  <a:srgbClr val="537A8E"/>
                </a:solidFill>
                <a:ea typeface="MS PGothic" pitchFamily="34" charset="-128"/>
              </a:rPr>
              <a:pPr fontAlgn="base">
                <a:spcBef>
                  <a:spcPct val="0"/>
                </a:spcBef>
                <a:spcAft>
                  <a:spcPct val="0"/>
                </a:spcAft>
                <a:defRPr/>
              </a:pPr>
              <a:t>9/16/2017</a:t>
            </a:fld>
            <a:endParaRPr lang="en-US" altLang="en-US">
              <a:solidFill>
                <a:srgbClr val="537A8E"/>
              </a:solidFill>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37A8E">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3C1C03A5-BE74-4173-9946-3D30B537828B}" type="slidenum">
              <a:rPr lang="en-US" altLang="en-US" smtClean="0">
                <a:solidFill>
                  <a:srgbClr val="537A8E"/>
                </a:solidFill>
                <a:ea typeface="MS PGothic" pitchFamily="34" charset="-128"/>
              </a:rPr>
              <a:pPr fontAlgn="base">
                <a:spcBef>
                  <a:spcPct val="0"/>
                </a:spcBef>
                <a:spcAft>
                  <a:spcPct val="0"/>
                </a:spcAft>
                <a:defRPr/>
              </a:pPr>
              <a:t>‹#›</a:t>
            </a:fld>
            <a:endParaRPr lang="en-US" altLang="en-US">
              <a:solidFill>
                <a:srgbClr val="537A8E"/>
              </a:solidFill>
              <a:ea typeface="MS PGothic" pitchFamily="34" charset="-128"/>
            </a:endParaRPr>
          </a:p>
        </p:txBody>
      </p:sp>
    </p:spTree>
    <p:extLst>
      <p:ext uri="{BB962C8B-B14F-4D97-AF65-F5344CB8AC3E}">
        <p14:creationId xmlns:p14="http://schemas.microsoft.com/office/powerpoint/2010/main" val="18987670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E0D5F5CB-9DED-40B3-AE1F-85010DDC81F9}" type="datetime1">
              <a:rPr lang="en-US" altLang="en-US" smtClean="0">
                <a:solidFill>
                  <a:srgbClr val="537A8E"/>
                </a:solidFill>
                <a:ea typeface="MS PGothic" pitchFamily="34" charset="-128"/>
              </a:rPr>
              <a:pPr fontAlgn="base">
                <a:spcBef>
                  <a:spcPct val="0"/>
                </a:spcBef>
                <a:spcAft>
                  <a:spcPct val="0"/>
                </a:spcAft>
                <a:defRPr/>
              </a:pPr>
              <a:t>9/16/2017</a:t>
            </a:fld>
            <a:endParaRPr lang="en-US" altLang="en-US">
              <a:solidFill>
                <a:srgbClr val="537A8E"/>
              </a:solidFill>
              <a:ea typeface="MS PGothic" pitchFamily="34" charset="-128"/>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537A8E">
                  <a:tint val="75000"/>
                </a:srgb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5BA9ED90-ECF2-4ADF-869B-7C01B0B02C62}" type="slidenum">
              <a:rPr lang="en-US" altLang="en-US" smtClean="0">
                <a:solidFill>
                  <a:srgbClr val="537A8E"/>
                </a:solidFill>
                <a:ea typeface="MS PGothic" pitchFamily="34" charset="-128"/>
              </a:rPr>
              <a:pPr fontAlgn="base">
                <a:spcBef>
                  <a:spcPct val="0"/>
                </a:spcBef>
                <a:spcAft>
                  <a:spcPct val="0"/>
                </a:spcAft>
                <a:defRPr/>
              </a:pPr>
              <a:t>‹#›</a:t>
            </a:fld>
            <a:endParaRPr lang="en-US" altLang="en-US">
              <a:solidFill>
                <a:srgbClr val="537A8E"/>
              </a:solidFill>
              <a:ea typeface="MS PGothic" pitchFamily="34" charset="-128"/>
            </a:endParaRPr>
          </a:p>
        </p:txBody>
      </p:sp>
    </p:spTree>
    <p:extLst>
      <p:ext uri="{BB962C8B-B14F-4D97-AF65-F5344CB8AC3E}">
        <p14:creationId xmlns:p14="http://schemas.microsoft.com/office/powerpoint/2010/main" val="11893177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E1609932-E3E3-45D4-B107-34AB6707F9A9}" type="datetime1">
              <a:rPr lang="en-US" altLang="en-US" smtClean="0">
                <a:solidFill>
                  <a:srgbClr val="537A8E"/>
                </a:solidFill>
                <a:ea typeface="MS PGothic" pitchFamily="34" charset="-128"/>
              </a:rPr>
              <a:pPr fontAlgn="base">
                <a:spcBef>
                  <a:spcPct val="0"/>
                </a:spcBef>
                <a:spcAft>
                  <a:spcPct val="0"/>
                </a:spcAft>
                <a:defRPr/>
              </a:pPr>
              <a:t>9/16/2017</a:t>
            </a:fld>
            <a:endParaRPr lang="en-US" altLang="en-US">
              <a:solidFill>
                <a:srgbClr val="537A8E"/>
              </a:solidFill>
              <a:ea typeface="MS PGothic" pitchFamily="34" charset="-128"/>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srgbClr val="537A8E">
                  <a:tint val="75000"/>
                </a:srgb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8918D7B0-40BC-472E-B40A-0DD6740E2A93}" type="slidenum">
              <a:rPr lang="en-US" altLang="en-US" smtClean="0">
                <a:solidFill>
                  <a:srgbClr val="537A8E"/>
                </a:solidFill>
                <a:ea typeface="MS PGothic" pitchFamily="34" charset="-128"/>
              </a:rPr>
              <a:pPr fontAlgn="base">
                <a:spcBef>
                  <a:spcPct val="0"/>
                </a:spcBef>
                <a:spcAft>
                  <a:spcPct val="0"/>
                </a:spcAft>
                <a:defRPr/>
              </a:pPr>
              <a:t>‹#›</a:t>
            </a:fld>
            <a:endParaRPr lang="en-US" altLang="en-US">
              <a:solidFill>
                <a:srgbClr val="537A8E"/>
              </a:solidFill>
              <a:ea typeface="MS PGothic" pitchFamily="34" charset="-128"/>
            </a:endParaRPr>
          </a:p>
        </p:txBody>
      </p:sp>
    </p:spTree>
    <p:extLst>
      <p:ext uri="{BB962C8B-B14F-4D97-AF65-F5344CB8AC3E}">
        <p14:creationId xmlns:p14="http://schemas.microsoft.com/office/powerpoint/2010/main" val="34950346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07334C5D-3A77-41E6-B07A-5EF6C6E26273}" type="datetime1">
              <a:rPr lang="en-US" altLang="en-US" smtClean="0">
                <a:solidFill>
                  <a:srgbClr val="537A8E"/>
                </a:solidFill>
                <a:ea typeface="MS PGothic" pitchFamily="34" charset="-128"/>
              </a:rPr>
              <a:pPr fontAlgn="base">
                <a:spcBef>
                  <a:spcPct val="0"/>
                </a:spcBef>
                <a:spcAft>
                  <a:spcPct val="0"/>
                </a:spcAft>
                <a:defRPr/>
              </a:pPr>
              <a:t>9/16/2017</a:t>
            </a:fld>
            <a:endParaRPr lang="en-US" altLang="en-US">
              <a:solidFill>
                <a:srgbClr val="537A8E"/>
              </a:solidFill>
              <a:ea typeface="MS PGothic" pitchFamily="34" charset="-128"/>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srgbClr val="537A8E">
                  <a:tint val="75000"/>
                </a:srgb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9BF754CC-2940-4667-9713-1965EACBBA1A}" type="slidenum">
              <a:rPr lang="en-US" altLang="en-US" smtClean="0">
                <a:solidFill>
                  <a:srgbClr val="537A8E"/>
                </a:solidFill>
                <a:ea typeface="MS PGothic" pitchFamily="34" charset="-128"/>
              </a:rPr>
              <a:pPr fontAlgn="base">
                <a:spcBef>
                  <a:spcPct val="0"/>
                </a:spcBef>
                <a:spcAft>
                  <a:spcPct val="0"/>
                </a:spcAft>
                <a:defRPr/>
              </a:pPr>
              <a:t>‹#›</a:t>
            </a:fld>
            <a:endParaRPr lang="en-US" altLang="en-US">
              <a:solidFill>
                <a:srgbClr val="537A8E"/>
              </a:solidFill>
              <a:ea typeface="MS PGothic" pitchFamily="34" charset="-128"/>
            </a:endParaRPr>
          </a:p>
        </p:txBody>
      </p:sp>
    </p:spTree>
    <p:extLst>
      <p:ext uri="{BB962C8B-B14F-4D97-AF65-F5344CB8AC3E}">
        <p14:creationId xmlns:p14="http://schemas.microsoft.com/office/powerpoint/2010/main" val="385255365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54843E85-EB1A-4F5F-AE1D-5F070EB1D816}" type="datetime1">
              <a:rPr lang="en-US" altLang="en-US" smtClean="0">
                <a:solidFill>
                  <a:srgbClr val="537A8E"/>
                </a:solidFill>
                <a:ea typeface="MS PGothic" pitchFamily="34" charset="-128"/>
              </a:rPr>
              <a:pPr fontAlgn="base">
                <a:spcBef>
                  <a:spcPct val="0"/>
                </a:spcBef>
                <a:spcAft>
                  <a:spcPct val="0"/>
                </a:spcAft>
                <a:defRPr/>
              </a:pPr>
              <a:t>9/16/2017</a:t>
            </a:fld>
            <a:endParaRPr lang="en-US" altLang="en-US">
              <a:solidFill>
                <a:srgbClr val="537A8E"/>
              </a:solidFill>
              <a:ea typeface="MS PGothic" pitchFamily="34" charset="-128"/>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srgbClr val="537A8E">
                  <a:tint val="75000"/>
                </a:srgb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D4BD5065-1A11-43EA-A9CD-ED6965CCCDCD}" type="slidenum">
              <a:rPr lang="en-US" altLang="en-US" smtClean="0">
                <a:solidFill>
                  <a:srgbClr val="537A8E"/>
                </a:solidFill>
                <a:ea typeface="MS PGothic" pitchFamily="34" charset="-128"/>
              </a:rPr>
              <a:pPr fontAlgn="base">
                <a:spcBef>
                  <a:spcPct val="0"/>
                </a:spcBef>
                <a:spcAft>
                  <a:spcPct val="0"/>
                </a:spcAft>
                <a:defRPr/>
              </a:pPr>
              <a:t>‹#›</a:t>
            </a:fld>
            <a:endParaRPr lang="en-US" altLang="en-US">
              <a:solidFill>
                <a:srgbClr val="537A8E"/>
              </a:solidFill>
              <a:ea typeface="MS PGothic" pitchFamily="34" charset="-128"/>
            </a:endParaRPr>
          </a:p>
        </p:txBody>
      </p:sp>
    </p:spTree>
    <p:extLst>
      <p:ext uri="{BB962C8B-B14F-4D97-AF65-F5344CB8AC3E}">
        <p14:creationId xmlns:p14="http://schemas.microsoft.com/office/powerpoint/2010/main" val="282825890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D1B2275D-EB94-4CA4-B448-FB4307844AD8}" type="datetime1">
              <a:rPr lang="en-US" altLang="en-US" smtClean="0">
                <a:solidFill>
                  <a:srgbClr val="537A8E"/>
                </a:solidFill>
                <a:ea typeface="MS PGothic" pitchFamily="34" charset="-128"/>
              </a:rPr>
              <a:pPr fontAlgn="base">
                <a:spcBef>
                  <a:spcPct val="0"/>
                </a:spcBef>
                <a:spcAft>
                  <a:spcPct val="0"/>
                </a:spcAft>
                <a:defRPr/>
              </a:pPr>
              <a:t>9/16/2017</a:t>
            </a:fld>
            <a:endParaRPr lang="en-US" altLang="en-US">
              <a:solidFill>
                <a:srgbClr val="537A8E"/>
              </a:solidFill>
              <a:ea typeface="MS PGothic" pitchFamily="34" charset="-128"/>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537A8E">
                  <a:tint val="75000"/>
                </a:srgb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64EBAE59-BB0D-4AF9-B818-33822EE9A2B3}" type="slidenum">
              <a:rPr lang="en-US" altLang="en-US" smtClean="0">
                <a:solidFill>
                  <a:srgbClr val="537A8E"/>
                </a:solidFill>
                <a:ea typeface="MS PGothic" pitchFamily="34" charset="-128"/>
              </a:rPr>
              <a:pPr fontAlgn="base">
                <a:spcBef>
                  <a:spcPct val="0"/>
                </a:spcBef>
                <a:spcAft>
                  <a:spcPct val="0"/>
                </a:spcAft>
                <a:defRPr/>
              </a:pPr>
              <a:t>‹#›</a:t>
            </a:fld>
            <a:endParaRPr lang="en-US" altLang="en-US">
              <a:solidFill>
                <a:srgbClr val="537A8E"/>
              </a:solidFill>
              <a:ea typeface="MS PGothic" pitchFamily="34" charset="-128"/>
            </a:endParaRPr>
          </a:p>
        </p:txBody>
      </p:sp>
    </p:spTree>
    <p:extLst>
      <p:ext uri="{BB962C8B-B14F-4D97-AF65-F5344CB8AC3E}">
        <p14:creationId xmlns:p14="http://schemas.microsoft.com/office/powerpoint/2010/main" val="213923391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E00B185C-5923-4F48-B530-6FF4E486E754}" type="datetime1">
              <a:rPr lang="en-US" altLang="en-US" smtClean="0">
                <a:solidFill>
                  <a:srgbClr val="537A8E"/>
                </a:solidFill>
                <a:ea typeface="MS PGothic" pitchFamily="34" charset="-128"/>
              </a:rPr>
              <a:pPr fontAlgn="base">
                <a:spcBef>
                  <a:spcPct val="0"/>
                </a:spcBef>
                <a:spcAft>
                  <a:spcPct val="0"/>
                </a:spcAft>
                <a:defRPr/>
              </a:pPr>
              <a:t>9/16/2017</a:t>
            </a:fld>
            <a:endParaRPr lang="en-US" altLang="en-US">
              <a:solidFill>
                <a:srgbClr val="537A8E"/>
              </a:solidFill>
              <a:ea typeface="MS PGothic" pitchFamily="34" charset="-128"/>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srgbClr val="537A8E">
                  <a:tint val="75000"/>
                </a:srgb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CD2CDC94-7C9A-43EF-8F37-4C0C0183D503}" type="slidenum">
              <a:rPr lang="en-US" altLang="en-US" smtClean="0">
                <a:solidFill>
                  <a:srgbClr val="537A8E"/>
                </a:solidFill>
                <a:ea typeface="MS PGothic" pitchFamily="34" charset="-128"/>
              </a:rPr>
              <a:pPr fontAlgn="base">
                <a:spcBef>
                  <a:spcPct val="0"/>
                </a:spcBef>
                <a:spcAft>
                  <a:spcPct val="0"/>
                </a:spcAft>
                <a:defRPr/>
              </a:pPr>
              <a:t>‹#›</a:t>
            </a:fld>
            <a:endParaRPr lang="en-US" altLang="en-US">
              <a:solidFill>
                <a:srgbClr val="537A8E"/>
              </a:solidFill>
              <a:ea typeface="MS PGothic" pitchFamily="34" charset="-128"/>
            </a:endParaRPr>
          </a:p>
        </p:txBody>
      </p:sp>
    </p:spTree>
    <p:extLst>
      <p:ext uri="{BB962C8B-B14F-4D97-AF65-F5344CB8AC3E}">
        <p14:creationId xmlns:p14="http://schemas.microsoft.com/office/powerpoint/2010/main" val="300830409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7609E4F7-8A5B-41C4-BC42-A3E61DFEC2A1}" type="datetime1">
              <a:rPr lang="en-US" altLang="en-US" smtClean="0">
                <a:solidFill>
                  <a:srgbClr val="537A8E"/>
                </a:solidFill>
                <a:ea typeface="MS PGothic" pitchFamily="34" charset="-128"/>
              </a:rPr>
              <a:pPr fontAlgn="base">
                <a:spcBef>
                  <a:spcPct val="0"/>
                </a:spcBef>
                <a:spcAft>
                  <a:spcPct val="0"/>
                </a:spcAft>
                <a:defRPr/>
              </a:pPr>
              <a:t>9/16/2017</a:t>
            </a:fld>
            <a:endParaRPr lang="en-US" altLang="en-US">
              <a:solidFill>
                <a:srgbClr val="537A8E"/>
              </a:solidFill>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37A8E">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5C03FE7D-F779-41D6-B86E-3609E194E20D}" type="slidenum">
              <a:rPr lang="en-US" altLang="en-US" smtClean="0">
                <a:solidFill>
                  <a:srgbClr val="537A8E"/>
                </a:solidFill>
                <a:ea typeface="MS PGothic" pitchFamily="34" charset="-128"/>
              </a:rPr>
              <a:pPr fontAlgn="base">
                <a:spcBef>
                  <a:spcPct val="0"/>
                </a:spcBef>
                <a:spcAft>
                  <a:spcPct val="0"/>
                </a:spcAft>
                <a:defRPr/>
              </a:pPr>
              <a:t>‹#›</a:t>
            </a:fld>
            <a:endParaRPr lang="en-US" altLang="en-US">
              <a:solidFill>
                <a:srgbClr val="537A8E"/>
              </a:solidFill>
              <a:ea typeface="MS PGothic" pitchFamily="34" charset="-128"/>
            </a:endParaRPr>
          </a:p>
        </p:txBody>
      </p:sp>
    </p:spTree>
    <p:extLst>
      <p:ext uri="{BB962C8B-B14F-4D97-AF65-F5344CB8AC3E}">
        <p14:creationId xmlns:p14="http://schemas.microsoft.com/office/powerpoint/2010/main" val="692040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6417923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D9222037-4EA8-4B80-821A-991A9A58D4D2}" type="datetime1">
              <a:rPr lang="en-US" altLang="en-US" smtClean="0">
                <a:solidFill>
                  <a:srgbClr val="537A8E"/>
                </a:solidFill>
                <a:ea typeface="MS PGothic" pitchFamily="34" charset="-128"/>
              </a:rPr>
              <a:pPr fontAlgn="base">
                <a:spcBef>
                  <a:spcPct val="0"/>
                </a:spcBef>
                <a:spcAft>
                  <a:spcPct val="0"/>
                </a:spcAft>
                <a:defRPr/>
              </a:pPr>
              <a:t>9/16/2017</a:t>
            </a:fld>
            <a:endParaRPr lang="en-US" altLang="en-US">
              <a:solidFill>
                <a:srgbClr val="537A8E"/>
              </a:solidFill>
              <a:ea typeface="MS PGothic" pitchFamily="34" charset="-128"/>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537A8E">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vert="horz" wrap="square" lIns="91440" tIns="45720" rIns="91440" bIns="45720" numCol="1" anchor="t" anchorCtr="0" compatLnSpc="1">
            <a:prstTxWarp prst="textNoShape">
              <a:avLst/>
            </a:prstTxWarp>
          </a:bodyPr>
          <a:lstStyle>
            <a:lvl1pPr>
              <a:defRPr smtClean="0">
                <a:latin typeface="Calibri" pitchFamily="34" charset="0"/>
              </a:defRPr>
            </a:lvl1pPr>
          </a:lstStyle>
          <a:p>
            <a:pPr fontAlgn="base">
              <a:spcBef>
                <a:spcPct val="0"/>
              </a:spcBef>
              <a:spcAft>
                <a:spcPct val="0"/>
              </a:spcAft>
              <a:defRPr/>
            </a:pPr>
            <a:fld id="{580648DA-1FD1-4E1A-8D61-5B1111375D52}" type="slidenum">
              <a:rPr lang="en-US" altLang="en-US" smtClean="0">
                <a:solidFill>
                  <a:srgbClr val="537A8E"/>
                </a:solidFill>
                <a:ea typeface="MS PGothic" pitchFamily="34" charset="-128"/>
              </a:rPr>
              <a:pPr fontAlgn="base">
                <a:spcBef>
                  <a:spcPct val="0"/>
                </a:spcBef>
                <a:spcAft>
                  <a:spcPct val="0"/>
                </a:spcAft>
                <a:defRPr/>
              </a:pPr>
              <a:t>‹#›</a:t>
            </a:fld>
            <a:endParaRPr lang="en-US" altLang="en-US">
              <a:solidFill>
                <a:srgbClr val="537A8E"/>
              </a:solidFill>
              <a:ea typeface="MS PGothic" pitchFamily="34" charset="-128"/>
            </a:endParaRPr>
          </a:p>
        </p:txBody>
      </p:sp>
    </p:spTree>
    <p:extLst>
      <p:ext uri="{BB962C8B-B14F-4D97-AF65-F5344CB8AC3E}">
        <p14:creationId xmlns:p14="http://schemas.microsoft.com/office/powerpoint/2010/main" val="2842320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1" y="0"/>
            <a:ext cx="12204700" cy="7145338"/>
          </a:xfrm>
          <a:prstGeom prst="rect">
            <a:avLst/>
          </a:prstGeom>
          <a:ln>
            <a:noFill/>
          </a:ln>
        </p:spPr>
        <p:style>
          <a:lnRef idx="2">
            <a:schemeClr val="accent1"/>
          </a:lnRef>
          <a:fillRef idx="1">
            <a:schemeClr val="lt1"/>
          </a:fillRef>
          <a:effectRef idx="0">
            <a:schemeClr val="accent1"/>
          </a:effectRef>
          <a:fontRef idx="minor">
            <a:schemeClr val="dk1"/>
          </a:fontRef>
        </p:style>
        <p:txBody>
          <a:bodyPr anchor="ctr"/>
          <a:lstStyle/>
          <a:p>
            <a:pPr algn="ctr" defTabSz="914400">
              <a:defRPr/>
            </a:pPr>
            <a:endParaRPr lang="en-US" sz="1800">
              <a:solidFill>
                <a:srgbClr val="537A8E"/>
              </a:solidFill>
            </a:endParaRPr>
          </a:p>
        </p:txBody>
      </p:sp>
      <p:pic>
        <p:nvPicPr>
          <p:cNvPr id="5" name="Picture 10" descr="apple color.png"/>
          <p:cNvPicPr>
            <a:picLocks noChangeAspect="1"/>
          </p:cNvPicPr>
          <p:nvPr/>
        </p:nvPicPr>
        <p:blipFill>
          <a:blip r:embed="rId2"/>
          <a:srcRect/>
          <a:stretch>
            <a:fillRect/>
          </a:stretch>
        </p:blipFill>
        <p:spPr bwMode="auto">
          <a:xfrm>
            <a:off x="8513234" y="679451"/>
            <a:ext cx="3714751" cy="5395913"/>
          </a:xfrm>
          <a:prstGeom prst="rect">
            <a:avLst/>
          </a:prstGeom>
          <a:noFill/>
          <a:ln w="9525">
            <a:noFill/>
            <a:miter lim="800000"/>
            <a:headEnd/>
            <a:tailEnd/>
          </a:ln>
        </p:spPr>
      </p:pic>
      <p:pic>
        <p:nvPicPr>
          <p:cNvPr id="6" name="Picture 11" descr="tan bar.png"/>
          <p:cNvPicPr>
            <a:picLocks noChangeAspect="1"/>
          </p:cNvPicPr>
          <p:nvPr/>
        </p:nvPicPr>
        <p:blipFill>
          <a:blip r:embed="rId3"/>
          <a:srcRect/>
          <a:stretch>
            <a:fillRect/>
          </a:stretch>
        </p:blipFill>
        <p:spPr bwMode="auto">
          <a:xfrm>
            <a:off x="-179917" y="6064250"/>
            <a:ext cx="12498917" cy="1119188"/>
          </a:xfrm>
          <a:prstGeom prst="rect">
            <a:avLst/>
          </a:prstGeom>
          <a:noFill/>
          <a:ln w="9525">
            <a:noFill/>
            <a:miter lim="800000"/>
            <a:headEnd/>
            <a:tailEnd/>
          </a:ln>
        </p:spPr>
      </p:pic>
      <p:pic>
        <p:nvPicPr>
          <p:cNvPr id="7" name="Picture 12" descr="Logo_Left_RGB_small.png"/>
          <p:cNvPicPr>
            <a:picLocks noChangeAspect="1"/>
          </p:cNvPicPr>
          <p:nvPr/>
        </p:nvPicPr>
        <p:blipFill>
          <a:blip r:embed="rId4"/>
          <a:srcRect/>
          <a:stretch>
            <a:fillRect/>
          </a:stretch>
        </p:blipFill>
        <p:spPr bwMode="auto">
          <a:xfrm>
            <a:off x="609600" y="0"/>
            <a:ext cx="3657600" cy="1143000"/>
          </a:xfrm>
          <a:prstGeom prst="rect">
            <a:avLst/>
          </a:prstGeom>
          <a:noFill/>
          <a:ln w="9525">
            <a:noFill/>
            <a:miter lim="800000"/>
            <a:headEnd/>
            <a:tailEnd/>
          </a:ln>
        </p:spPr>
      </p:pic>
      <p:sp>
        <p:nvSpPr>
          <p:cNvPr id="2" name="Title 1"/>
          <p:cNvSpPr>
            <a:spLocks noGrp="1"/>
          </p:cNvSpPr>
          <p:nvPr>
            <p:ph type="ctrTitle"/>
          </p:nvPr>
        </p:nvSpPr>
        <p:spPr>
          <a:xfrm>
            <a:off x="914400" y="2130426"/>
            <a:ext cx="10363200" cy="1470025"/>
          </a:xfrm>
        </p:spPr>
        <p:txBody>
          <a:bodyPr>
            <a:normAutofit/>
          </a:bodyPr>
          <a:lstStyle>
            <a:lvl1pPr algn="l">
              <a:defRPr sz="3800">
                <a:solidFill>
                  <a:srgbClr val="A97C50"/>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14400" y="3600450"/>
            <a:ext cx="9448800" cy="2038350"/>
          </a:xfrm>
        </p:spPr>
        <p:txBody>
          <a:bodyPr>
            <a:normAutofit/>
          </a:bodyPr>
          <a:lstStyle>
            <a:lvl1pPr marL="0" indent="0" algn="l">
              <a:buNone/>
              <a:defRPr sz="2800">
                <a:solidFill>
                  <a:srgbClr val="537A8E"/>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8"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45B991DD-41AB-4BA0-9298-D68766F6E2ED}" type="datetimeFigureOut">
              <a:rPr lang="en-US" smtClean="0">
                <a:solidFill>
                  <a:srgbClr val="537A8E"/>
                </a:solidFill>
              </a:rPr>
              <a:pPr/>
              <a:t>9/16/2017</a:t>
            </a:fld>
            <a:endParaRPr lang="en-US">
              <a:solidFill>
                <a:srgbClr val="537A8E"/>
              </a:solidFill>
            </a:endParaRPr>
          </a:p>
        </p:txBody>
      </p:sp>
      <p:sp>
        <p:nvSpPr>
          <p:cNvPr id="9" name="Footer Placeholder 4"/>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10"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EA34A7E-24D7-4D4B-AB1C-F2C141A4D27C}"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2412112099"/>
      </p:ext>
    </p:extLst>
  </p:cSld>
  <p:clrMapOvr>
    <a:overrideClrMapping bg1="lt1" tx1="dk1" bg2="lt2" tx2="dk2" accent1="accent1" accent2="accent2" accent3="accent3" accent4="accent4" accent5="accent5" accent6="accent6" hlink="hlink" folHlink="folHlink"/>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17600" y="1295400"/>
            <a:ext cx="10058400" cy="84455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117600" y="2429935"/>
            <a:ext cx="10058400" cy="2743200"/>
          </a:xfrm>
        </p:spPr>
        <p:txBody>
          <a:bodyPr/>
          <a:lstStyle>
            <a:lvl1pPr>
              <a:defRPr sz="2800">
                <a:solidFill>
                  <a:srgbClr val="A97C50"/>
                </a:solidFill>
              </a:defRPr>
            </a:lvl1pPr>
            <a:lvl2pPr marL="0" marR="0" indent="0" algn="l" defTabSz="457200" rtl="0" eaLnBrk="0" fontAlgn="base" latinLnBrk="0" hangingPunct="0">
              <a:lnSpc>
                <a:spcPct val="100000"/>
              </a:lnSpc>
              <a:spcBef>
                <a:spcPct val="20000"/>
              </a:spcBef>
              <a:spcAft>
                <a:spcPct val="0"/>
              </a:spcAft>
              <a:buClrTx/>
              <a:buSzTx/>
              <a:buFont typeface="Arial" pitchFamily="19" charset="0"/>
              <a:buNone/>
              <a:tabLst/>
              <a:defRPr/>
            </a:lvl2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4" name="Footer Placeholder 4"/>
          <p:cNvSpPr>
            <a:spLocks noGrp="1"/>
          </p:cNvSpPr>
          <p:nvPr>
            <p:ph type="ftr" sz="quarter" idx="10"/>
          </p:nvPr>
        </p:nvSpPr>
        <p:spPr/>
        <p:txBody>
          <a:bodyPr/>
          <a:lstStyle>
            <a:lvl1pPr>
              <a:defRPr/>
            </a:lvl1pPr>
          </a:lstStyle>
          <a:p>
            <a:endParaRPr lang="en-US">
              <a:solidFill>
                <a:srgbClr val="537A8E">
                  <a:tint val="75000"/>
                </a:srgbClr>
              </a:solidFill>
            </a:endParaRPr>
          </a:p>
        </p:txBody>
      </p:sp>
    </p:spTree>
    <p:extLst>
      <p:ext uri="{BB962C8B-B14F-4D97-AF65-F5344CB8AC3E}">
        <p14:creationId xmlns:p14="http://schemas.microsoft.com/office/powerpoint/2010/main" val="29210237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45B991DD-41AB-4BA0-9298-D68766F6E2ED}" type="datetimeFigureOut">
              <a:rPr lang="en-US" smtClean="0">
                <a:solidFill>
                  <a:srgbClr val="537A8E"/>
                </a:solidFill>
              </a:rPr>
              <a:pPr/>
              <a:t>9/16/2017</a:t>
            </a:fld>
            <a:endParaRPr lang="en-US">
              <a:solidFill>
                <a:srgbClr val="537A8E"/>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EA34A7E-24D7-4D4B-AB1C-F2C141A4D27C}"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1982284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7EE13310-D362-49A0-A169-CE6C4413C245}" type="datetimeFigureOut">
              <a:rPr lang="en-US" smtClean="0">
                <a:solidFill>
                  <a:srgbClr val="537A8E"/>
                </a:solidFill>
              </a:rPr>
              <a:pPr/>
              <a:t>9/16/2017</a:t>
            </a:fld>
            <a:endParaRPr lang="en-US">
              <a:solidFill>
                <a:srgbClr val="537A8E"/>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D458BC1D-9CCE-449D-96EF-AFA3B16F2DC9}"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280061886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95401"/>
            <a:ext cx="5386917"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295401"/>
            <a:ext cx="5389033"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7EE13310-D362-49A0-A169-CE6C4413C245}" type="datetimeFigureOut">
              <a:rPr lang="en-US" smtClean="0">
                <a:solidFill>
                  <a:srgbClr val="537A8E"/>
                </a:solidFill>
              </a:rPr>
              <a:pPr/>
              <a:t>9/16/2017</a:t>
            </a:fld>
            <a:endParaRPr lang="en-US">
              <a:solidFill>
                <a:srgbClr val="537A8E"/>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D458BC1D-9CCE-449D-96EF-AFA3B16F2DC9}"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257952698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45B991DD-41AB-4BA0-9298-D68766F6E2ED}" type="datetimeFigureOut">
              <a:rPr lang="en-US" smtClean="0">
                <a:solidFill>
                  <a:srgbClr val="537A8E"/>
                </a:solidFill>
              </a:rPr>
              <a:pPr/>
              <a:t>9/16/2017</a:t>
            </a:fld>
            <a:endParaRPr lang="en-US">
              <a:solidFill>
                <a:srgbClr val="537A8E"/>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EA34A7E-24D7-4D4B-AB1C-F2C141A4D27C}"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226065190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45B991DD-41AB-4BA0-9298-D68766F6E2ED}" type="datetimeFigureOut">
              <a:rPr lang="en-US" smtClean="0">
                <a:solidFill>
                  <a:srgbClr val="537A8E"/>
                </a:solidFill>
              </a:rPr>
              <a:pPr/>
              <a:t>9/16/2017</a:t>
            </a:fld>
            <a:endParaRPr lang="en-US">
              <a:solidFill>
                <a:srgbClr val="537A8E"/>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EA34A7E-24D7-4D4B-AB1C-F2C141A4D27C}"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834167162"/>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711200" y="152400"/>
            <a:ext cx="3556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endParaRPr>
          </a:p>
        </p:txBody>
      </p:sp>
      <p:sp>
        <p:nvSpPr>
          <p:cNvPr id="2" name="Title 1"/>
          <p:cNvSpPr>
            <a:spLocks noGrp="1"/>
          </p:cNvSpPr>
          <p:nvPr>
            <p:ph type="title"/>
          </p:nvPr>
        </p:nvSpPr>
        <p:spPr>
          <a:xfrm>
            <a:off x="609601" y="38100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3810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54305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45B991DD-41AB-4BA0-9298-D68766F6E2ED}" type="datetimeFigureOut">
              <a:rPr lang="en-US" smtClean="0">
                <a:solidFill>
                  <a:srgbClr val="537A8E"/>
                </a:solidFill>
              </a:rPr>
              <a:pPr/>
              <a:t>9/16/2017</a:t>
            </a:fld>
            <a:endParaRPr lang="en-US">
              <a:solidFill>
                <a:srgbClr val="537A8E"/>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EA34A7E-24D7-4D4B-AB1C-F2C141A4D27C}"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352516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11200" y="152400"/>
            <a:ext cx="3556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endParaRPr>
          </a:p>
        </p:txBody>
      </p:sp>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45B991DD-41AB-4BA0-9298-D68766F6E2ED}" type="datetimeFigureOut">
              <a:rPr lang="en-US" smtClean="0">
                <a:solidFill>
                  <a:srgbClr val="537A8E"/>
                </a:solidFill>
              </a:rPr>
              <a:pPr/>
              <a:t>9/16/2017</a:t>
            </a:fld>
            <a:endParaRPr lang="en-US">
              <a:solidFill>
                <a:srgbClr val="537A8E"/>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EA34A7E-24D7-4D4B-AB1C-F2C141A4D27C}"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9456999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295401"/>
            <a:ext cx="5386917"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93368" y="1295401"/>
            <a:ext cx="5389033" cy="8794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9" name="Slide Number Placeholder 8"/>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333490182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45B991DD-41AB-4BA0-9298-D68766F6E2ED}" type="datetimeFigureOut">
              <a:rPr lang="en-US" smtClean="0">
                <a:solidFill>
                  <a:srgbClr val="537A8E"/>
                </a:solidFill>
              </a:rPr>
              <a:pPr/>
              <a:t>9/16/2017</a:t>
            </a:fld>
            <a:endParaRPr lang="en-US">
              <a:solidFill>
                <a:srgbClr val="537A8E"/>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EA34A7E-24D7-4D4B-AB1C-F2C141A4D27C}"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38209365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711200" y="152400"/>
            <a:ext cx="3556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sz="1800">
              <a:solidFill>
                <a:srgbClr val="FFFFFF"/>
              </a:solidFill>
            </a:endParaRPr>
          </a:p>
        </p:txBody>
      </p:sp>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45B991DD-41AB-4BA0-9298-D68766F6E2ED}" type="datetimeFigureOut">
              <a:rPr lang="en-US" smtClean="0">
                <a:solidFill>
                  <a:srgbClr val="537A8E"/>
                </a:solidFill>
              </a:rPr>
              <a:pPr/>
              <a:t>9/16/2017</a:t>
            </a:fld>
            <a:endParaRPr lang="en-US">
              <a:solidFill>
                <a:srgbClr val="537A8E"/>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EA34A7E-24D7-4D4B-AB1C-F2C141A4D27C}"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427601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5" name="Slide Number Placeholder 4"/>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40259068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4" name="Slide Number Placeholder 3"/>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1517412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711200" y="152400"/>
            <a:ext cx="3556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609601" y="381000"/>
            <a:ext cx="4011084"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38100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54305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380305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711200" y="152400"/>
            <a:ext cx="3556000" cy="9906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rgbClr val="FFFFFF"/>
              </a:solidFill>
            </a:endParaRPr>
          </a:p>
        </p:txBody>
      </p:sp>
      <p:sp>
        <p:nvSpPr>
          <p:cNvPr id="2" name="Title 1"/>
          <p:cNvSpPr>
            <a:spLocks noGrp="1"/>
          </p:cNvSpPr>
          <p:nvPr>
            <p:ph type="title"/>
          </p:nvPr>
        </p:nvSpPr>
        <p:spPr>
          <a:xfrm>
            <a:off x="2389717" y="4800600"/>
            <a:ext cx="73152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Drag picture to placeholder or click icon to add</a:t>
            </a: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609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80381817-4445-2448-B6D4-D33DB43FB695}" type="datetimeFigureOut">
              <a:rPr lang="en-US" smtClean="0">
                <a:solidFill>
                  <a:srgbClr val="537A8E"/>
                </a:solidFill>
              </a:rPr>
              <a:pPr/>
              <a:t>9/16/2017</a:t>
            </a:fld>
            <a:endParaRPr lang="en-US">
              <a:solidFill>
                <a:srgbClr val="537A8E"/>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537A8E">
                  <a:tint val="75000"/>
                </a:srgbClr>
              </a:solidFill>
            </a:endParaRPr>
          </a:p>
        </p:txBody>
      </p:sp>
      <p:sp>
        <p:nvSpPr>
          <p:cNvPr id="7" name="Slide Number Placeholder 6"/>
          <p:cNvSpPr>
            <a:spLocks noGrp="1"/>
          </p:cNvSpPr>
          <p:nvPr>
            <p:ph type="sldNum" sz="quarter" idx="12"/>
          </p:nvPr>
        </p:nvSpPr>
        <p:spPr>
          <a:xfrm>
            <a:off x="8737600" y="6356351"/>
            <a:ext cx="2844800" cy="365125"/>
          </a:xfrm>
          <a:prstGeom prst="rect">
            <a:avLst/>
          </a:prstGeom>
        </p:spPr>
        <p:txBody>
          <a:bodyPr/>
          <a:lstStyle>
            <a:lvl1pPr fontAlgn="auto">
              <a:spcBef>
                <a:spcPts val="0"/>
              </a:spcBef>
              <a:spcAft>
                <a:spcPts val="0"/>
              </a:spcAft>
              <a:defRPr>
                <a:latin typeface="+mn-lt"/>
                <a:ea typeface="+mn-ea"/>
                <a:cs typeface="+mn-cs"/>
              </a:defRPr>
            </a:lvl1pPr>
          </a:lstStyle>
          <a:p>
            <a:fld id="{594617FA-896C-C24E-BFB0-3A61459C19B5}" type="slidenum">
              <a:rPr lang="en-US" smtClean="0">
                <a:solidFill>
                  <a:srgbClr val="537A8E"/>
                </a:solidFill>
              </a:rPr>
              <a:pPr/>
              <a:t>‹#›</a:t>
            </a:fld>
            <a:endParaRPr lang="en-US">
              <a:solidFill>
                <a:srgbClr val="537A8E"/>
              </a:solidFill>
            </a:endParaRPr>
          </a:p>
        </p:txBody>
      </p:sp>
    </p:spTree>
    <p:extLst>
      <p:ext uri="{BB962C8B-B14F-4D97-AF65-F5344CB8AC3E}">
        <p14:creationId xmlns:p14="http://schemas.microsoft.com/office/powerpoint/2010/main" val="3963735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17600" y="1295400"/>
            <a:ext cx="10160000" cy="844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5" name="Footer Placeholder 4"/>
          <p:cNvSpPr>
            <a:spLocks noGrp="1"/>
          </p:cNvSpPr>
          <p:nvPr>
            <p:ph type="ftr" sz="quarter" idx="3"/>
          </p:nvPr>
        </p:nvSpPr>
        <p:spPr>
          <a:xfrm>
            <a:off x="42672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solidFill>
                <a:srgbClr val="537A8E">
                  <a:tint val="75000"/>
                </a:srgbClr>
              </a:solidFill>
            </a:endParaRPr>
          </a:p>
        </p:txBody>
      </p:sp>
      <p:pic>
        <p:nvPicPr>
          <p:cNvPr id="1028" name="Picture 6" descr="apple gray.png"/>
          <p:cNvPicPr>
            <a:picLocks noChangeAspect="1"/>
          </p:cNvPicPr>
          <p:nvPr/>
        </p:nvPicPr>
        <p:blipFill>
          <a:blip r:embed="rId31"/>
          <a:srcRect/>
          <a:stretch>
            <a:fillRect/>
          </a:stretch>
        </p:blipFill>
        <p:spPr bwMode="auto">
          <a:xfrm>
            <a:off x="8631768" y="2614613"/>
            <a:ext cx="3560233" cy="4260850"/>
          </a:xfrm>
          <a:prstGeom prst="rect">
            <a:avLst/>
          </a:prstGeom>
          <a:noFill/>
          <a:ln w="9525">
            <a:noFill/>
            <a:miter lim="800000"/>
            <a:headEnd/>
            <a:tailEnd/>
          </a:ln>
        </p:spPr>
      </p:pic>
      <p:sp>
        <p:nvSpPr>
          <p:cNvPr id="1029" name="Text Placeholder 2"/>
          <p:cNvSpPr>
            <a:spLocks noGrp="1"/>
          </p:cNvSpPr>
          <p:nvPr>
            <p:ph type="body" idx="1"/>
          </p:nvPr>
        </p:nvSpPr>
        <p:spPr bwMode="auto">
          <a:xfrm>
            <a:off x="1140883" y="2419351"/>
            <a:ext cx="8136951" cy="298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6" name="Picture 7" descr="Logo_Left_RGB_small.png"/>
          <p:cNvPicPr>
            <a:picLocks noChangeAspect="1"/>
          </p:cNvPicPr>
          <p:nvPr/>
        </p:nvPicPr>
        <p:blipFill>
          <a:blip r:embed="rId32"/>
          <a:srcRect/>
          <a:stretch>
            <a:fillRect/>
          </a:stretch>
        </p:blipFill>
        <p:spPr bwMode="auto">
          <a:xfrm>
            <a:off x="609600" y="0"/>
            <a:ext cx="3657600" cy="1143000"/>
          </a:xfrm>
          <a:prstGeom prst="rect">
            <a:avLst/>
          </a:prstGeom>
          <a:noFill/>
          <a:ln w="9525">
            <a:noFill/>
            <a:miter lim="800000"/>
            <a:headEnd/>
            <a:tailEnd/>
          </a:ln>
        </p:spPr>
      </p:pic>
    </p:spTree>
    <p:extLst>
      <p:ext uri="{BB962C8B-B14F-4D97-AF65-F5344CB8AC3E}">
        <p14:creationId xmlns:p14="http://schemas.microsoft.com/office/powerpoint/2010/main" val="18993979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Lst>
  <p:txStyles>
    <p:titleStyle>
      <a:lvl1pPr algn="l" defTabSz="457200" rtl="0" eaLnBrk="1" fontAlgn="base" hangingPunct="1">
        <a:spcBef>
          <a:spcPct val="0"/>
        </a:spcBef>
        <a:spcAft>
          <a:spcPct val="0"/>
        </a:spcAft>
        <a:defRPr sz="3200" kern="1200">
          <a:solidFill>
            <a:srgbClr val="537A8E"/>
          </a:solidFill>
          <a:latin typeface="Arial" panose="020B0604020202020204" pitchFamily="34" charset="0"/>
          <a:ea typeface="ＭＳ Ｐゴシック" pitchFamily="19" charset="-128"/>
          <a:cs typeface="Arial" panose="020B0604020202020204" pitchFamily="34" charset="0"/>
        </a:defRPr>
      </a:lvl1pPr>
      <a:lvl2pPr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2pPr>
      <a:lvl3pPr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3pPr>
      <a:lvl4pPr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4pPr>
      <a:lvl5pPr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5pPr>
      <a:lvl6pPr marL="4572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6pPr>
      <a:lvl7pPr marL="9144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7pPr>
      <a:lvl8pPr marL="13716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8pPr>
      <a:lvl9pPr marL="18288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1" fontAlgn="base" hangingPunct="1">
        <a:spcBef>
          <a:spcPct val="20000"/>
        </a:spcBef>
        <a:spcAft>
          <a:spcPct val="0"/>
        </a:spcAft>
        <a:buFont typeface="Arial" pitchFamily="-111" charset="0"/>
        <a:defRPr lang="en-US" sz="2800" kern="1200">
          <a:solidFill>
            <a:srgbClr val="A97C50"/>
          </a:solidFill>
          <a:latin typeface="Arial" panose="020B0604020202020204" pitchFamily="34" charset="0"/>
          <a:ea typeface="ＭＳ Ｐゴシック" pitchFamily="19"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111" charset="0"/>
        <a:defRPr sz="2400" kern="1200">
          <a:solidFill>
            <a:srgbClr val="003A4B"/>
          </a:solidFill>
          <a:latin typeface="Arial" panose="020B0604020202020204" pitchFamily="34" charset="0"/>
          <a:ea typeface="ＭＳ Ｐゴシック" pitchFamily="19" charset="-128"/>
          <a:cs typeface="Arial" panose="020B0604020202020204" pitchFamily="34" charset="0"/>
        </a:defRPr>
      </a:lvl2pPr>
      <a:lvl3pPr marL="1143000" indent="-228600" algn="l" defTabSz="457200" rtl="0" eaLnBrk="1" fontAlgn="base" hangingPunct="1">
        <a:spcBef>
          <a:spcPct val="20000"/>
        </a:spcBef>
        <a:spcAft>
          <a:spcPct val="0"/>
        </a:spcAft>
        <a:buFont typeface="Arial" pitchFamily="-111" charset="0"/>
        <a:defRPr sz="2400" kern="1200">
          <a:solidFill>
            <a:schemeClr val="tx1"/>
          </a:solidFill>
          <a:latin typeface="Arial" panose="020B0604020202020204" pitchFamily="34" charset="0"/>
          <a:ea typeface="ＭＳ Ｐゴシック" pitchFamily="19"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111" charset="0"/>
        <a:defRPr sz="2000" kern="1200">
          <a:solidFill>
            <a:schemeClr val="tx1"/>
          </a:solidFill>
          <a:latin typeface="+mn-lt"/>
          <a:ea typeface="ＭＳ Ｐゴシック" pitchFamily="19" charset="-128"/>
          <a:cs typeface="+mn-cs"/>
        </a:defRPr>
      </a:lvl4pPr>
      <a:lvl5pPr marL="2057400" indent="-228600" algn="l" defTabSz="457200" rtl="0" eaLnBrk="1" fontAlgn="base" hangingPunct="1">
        <a:spcBef>
          <a:spcPct val="20000"/>
        </a:spcBef>
        <a:spcAft>
          <a:spcPct val="0"/>
        </a:spcAft>
        <a:buFont typeface="Arial" pitchFamily="-111" charset="0"/>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2427818" y="1592263"/>
            <a:ext cx="9131300" cy="844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5" name="Footer Placeholder 4"/>
          <p:cNvSpPr>
            <a:spLocks noGrp="1"/>
          </p:cNvSpPr>
          <p:nvPr>
            <p:ph type="ftr" sz="quarter" idx="3"/>
          </p:nvPr>
        </p:nvSpPr>
        <p:spPr>
          <a:xfrm>
            <a:off x="42672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solidFill>
                <a:srgbClr val="537A8E">
                  <a:tint val="75000"/>
                </a:srgbClr>
              </a:solidFill>
            </a:endParaRPr>
          </a:p>
        </p:txBody>
      </p:sp>
      <p:pic>
        <p:nvPicPr>
          <p:cNvPr id="1028" name="Picture 6" descr="apple gray.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8631768" y="2614613"/>
            <a:ext cx="3560233" cy="4260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9" name="Picture 7" descr="Logo_Left_RGB_small.png"/>
          <p:cNvPicPr>
            <a:picLocks noChangeAspect="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609600" y="0"/>
            <a:ext cx="3657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30" name="Text Placeholder 2"/>
          <p:cNvSpPr>
            <a:spLocks noGrp="1"/>
          </p:cNvSpPr>
          <p:nvPr>
            <p:ph type="body" idx="1"/>
          </p:nvPr>
        </p:nvSpPr>
        <p:spPr bwMode="auto">
          <a:xfrm>
            <a:off x="2451101" y="2716214"/>
            <a:ext cx="7313084" cy="2981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2"/>
            <a:endParaRPr lang="en-US" altLang="en-US" smtClean="0"/>
          </a:p>
        </p:txBody>
      </p:sp>
    </p:spTree>
    <p:extLst>
      <p:ext uri="{BB962C8B-B14F-4D97-AF65-F5344CB8AC3E}">
        <p14:creationId xmlns:p14="http://schemas.microsoft.com/office/powerpoint/2010/main" val="783624990"/>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457200" rtl="0" eaLnBrk="0" fontAlgn="base" hangingPunct="0">
        <a:spcBef>
          <a:spcPct val="0"/>
        </a:spcBef>
        <a:spcAft>
          <a:spcPct val="0"/>
        </a:spcAft>
        <a:defRPr sz="3200" kern="1200">
          <a:solidFill>
            <a:srgbClr val="537A8E"/>
          </a:solidFill>
          <a:latin typeface="+mj-lt"/>
          <a:ea typeface="MS PGothic" pitchFamily="34" charset="-128"/>
          <a:cs typeface="MS PGothic" charset="0"/>
        </a:defRPr>
      </a:lvl1pPr>
      <a:lvl2pPr algn="l" defTabSz="457200" rtl="0" eaLnBrk="0" fontAlgn="base" hangingPunct="0">
        <a:spcBef>
          <a:spcPct val="0"/>
        </a:spcBef>
        <a:spcAft>
          <a:spcPct val="0"/>
        </a:spcAft>
        <a:defRPr sz="3200">
          <a:solidFill>
            <a:srgbClr val="537A8E"/>
          </a:solidFill>
          <a:latin typeface="Calibri" pitchFamily="19" charset="0"/>
          <a:ea typeface="MS PGothic" pitchFamily="34" charset="-128"/>
          <a:cs typeface="MS PGothic" charset="0"/>
        </a:defRPr>
      </a:lvl2pPr>
      <a:lvl3pPr algn="l" defTabSz="457200" rtl="0" eaLnBrk="0" fontAlgn="base" hangingPunct="0">
        <a:spcBef>
          <a:spcPct val="0"/>
        </a:spcBef>
        <a:spcAft>
          <a:spcPct val="0"/>
        </a:spcAft>
        <a:defRPr sz="3200">
          <a:solidFill>
            <a:srgbClr val="537A8E"/>
          </a:solidFill>
          <a:latin typeface="Calibri" pitchFamily="19" charset="0"/>
          <a:ea typeface="MS PGothic" pitchFamily="34" charset="-128"/>
          <a:cs typeface="MS PGothic" charset="0"/>
        </a:defRPr>
      </a:lvl3pPr>
      <a:lvl4pPr algn="l" defTabSz="457200" rtl="0" eaLnBrk="0" fontAlgn="base" hangingPunct="0">
        <a:spcBef>
          <a:spcPct val="0"/>
        </a:spcBef>
        <a:spcAft>
          <a:spcPct val="0"/>
        </a:spcAft>
        <a:defRPr sz="3200">
          <a:solidFill>
            <a:srgbClr val="537A8E"/>
          </a:solidFill>
          <a:latin typeface="Calibri" pitchFamily="19" charset="0"/>
          <a:ea typeface="MS PGothic" pitchFamily="34" charset="-128"/>
          <a:cs typeface="MS PGothic" charset="0"/>
        </a:defRPr>
      </a:lvl4pPr>
      <a:lvl5pPr algn="l" defTabSz="457200" rtl="0" eaLnBrk="0" fontAlgn="base" hangingPunct="0">
        <a:spcBef>
          <a:spcPct val="0"/>
        </a:spcBef>
        <a:spcAft>
          <a:spcPct val="0"/>
        </a:spcAft>
        <a:defRPr sz="3200">
          <a:solidFill>
            <a:srgbClr val="537A8E"/>
          </a:solidFill>
          <a:latin typeface="Calibri" pitchFamily="19" charset="0"/>
          <a:ea typeface="MS PGothic" pitchFamily="34" charset="-128"/>
          <a:cs typeface="MS PGothic" charset="0"/>
        </a:defRPr>
      </a:lvl5pPr>
      <a:lvl6pPr marL="4572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6pPr>
      <a:lvl7pPr marL="9144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7pPr>
      <a:lvl8pPr marL="13716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8pPr>
      <a:lvl9pPr marL="18288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0" fontAlgn="base" hangingPunct="0">
        <a:spcBef>
          <a:spcPct val="20000"/>
        </a:spcBef>
        <a:spcAft>
          <a:spcPct val="0"/>
        </a:spcAft>
        <a:buFont typeface="Arial" pitchFamily="34" charset="0"/>
        <a:defRPr lang="en-US" sz="2800" kern="1200">
          <a:solidFill>
            <a:srgbClr val="A97C50"/>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defRPr sz="2400" kern="1200">
          <a:solidFill>
            <a:srgbClr val="003A4B"/>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defRPr sz="2400" kern="1200">
          <a:solidFill>
            <a:schemeClr val="tx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defRPr sz="2000" kern="1200">
          <a:solidFill>
            <a:schemeClr val="tx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Arial" pitchFamily="34" charset="0"/>
        <a:defRPr sz="2000" kern="1200">
          <a:solidFill>
            <a:schemeClr val="tx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117600" y="1295400"/>
            <a:ext cx="10160000" cy="84455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endParaRPr lang="en-US" dirty="0"/>
          </a:p>
        </p:txBody>
      </p:sp>
      <p:sp>
        <p:nvSpPr>
          <p:cNvPr id="5" name="Footer Placeholder 4"/>
          <p:cNvSpPr>
            <a:spLocks noGrp="1"/>
          </p:cNvSpPr>
          <p:nvPr>
            <p:ph type="ftr" sz="quarter" idx="3"/>
          </p:nvPr>
        </p:nvSpPr>
        <p:spPr>
          <a:xfrm>
            <a:off x="42672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endParaRPr lang="en-US">
              <a:solidFill>
                <a:srgbClr val="537A8E">
                  <a:tint val="75000"/>
                </a:srgbClr>
              </a:solidFill>
            </a:endParaRPr>
          </a:p>
        </p:txBody>
      </p:sp>
      <p:pic>
        <p:nvPicPr>
          <p:cNvPr id="1028" name="Picture 6" descr="apple gray.png"/>
          <p:cNvPicPr>
            <a:picLocks noChangeAspect="1"/>
          </p:cNvPicPr>
          <p:nvPr/>
        </p:nvPicPr>
        <p:blipFill>
          <a:blip r:embed="rId13"/>
          <a:srcRect/>
          <a:stretch>
            <a:fillRect/>
          </a:stretch>
        </p:blipFill>
        <p:spPr bwMode="auto">
          <a:xfrm>
            <a:off x="8631768" y="2614613"/>
            <a:ext cx="3560233" cy="4260850"/>
          </a:xfrm>
          <a:prstGeom prst="rect">
            <a:avLst/>
          </a:prstGeom>
          <a:noFill/>
          <a:ln w="9525">
            <a:noFill/>
            <a:miter lim="800000"/>
            <a:headEnd/>
            <a:tailEnd/>
          </a:ln>
        </p:spPr>
      </p:pic>
      <p:sp>
        <p:nvSpPr>
          <p:cNvPr id="1029" name="Text Placeholder 2"/>
          <p:cNvSpPr>
            <a:spLocks noGrp="1"/>
          </p:cNvSpPr>
          <p:nvPr>
            <p:ph type="body" idx="1"/>
          </p:nvPr>
        </p:nvSpPr>
        <p:spPr bwMode="auto">
          <a:xfrm>
            <a:off x="1140883" y="2419351"/>
            <a:ext cx="8136951" cy="29813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2"/>
            <a:endParaRPr lang="en-US" dirty="0"/>
          </a:p>
        </p:txBody>
      </p:sp>
      <p:pic>
        <p:nvPicPr>
          <p:cNvPr id="6" name="Picture 7" descr="Logo_Left_RGB_small.png"/>
          <p:cNvPicPr>
            <a:picLocks noChangeAspect="1"/>
          </p:cNvPicPr>
          <p:nvPr/>
        </p:nvPicPr>
        <p:blipFill>
          <a:blip r:embed="rId14"/>
          <a:srcRect/>
          <a:stretch>
            <a:fillRect/>
          </a:stretch>
        </p:blipFill>
        <p:spPr bwMode="auto">
          <a:xfrm>
            <a:off x="609600" y="0"/>
            <a:ext cx="3657600" cy="1143000"/>
          </a:xfrm>
          <a:prstGeom prst="rect">
            <a:avLst/>
          </a:prstGeom>
          <a:noFill/>
          <a:ln w="9525">
            <a:noFill/>
            <a:miter lim="800000"/>
            <a:headEnd/>
            <a:tailEnd/>
          </a:ln>
        </p:spPr>
      </p:pic>
    </p:spTree>
    <p:extLst>
      <p:ext uri="{BB962C8B-B14F-4D97-AF65-F5344CB8AC3E}">
        <p14:creationId xmlns:p14="http://schemas.microsoft.com/office/powerpoint/2010/main" val="698702028"/>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457200" rtl="0" eaLnBrk="1" fontAlgn="base" hangingPunct="1">
        <a:spcBef>
          <a:spcPct val="0"/>
        </a:spcBef>
        <a:spcAft>
          <a:spcPct val="0"/>
        </a:spcAft>
        <a:defRPr sz="3200" kern="1200">
          <a:solidFill>
            <a:srgbClr val="537A8E"/>
          </a:solidFill>
          <a:latin typeface="Arial" panose="020B0604020202020204" pitchFamily="34" charset="0"/>
          <a:ea typeface="ＭＳ Ｐゴシック" pitchFamily="19" charset="-128"/>
          <a:cs typeface="Arial" panose="020B0604020202020204" pitchFamily="34" charset="0"/>
        </a:defRPr>
      </a:lvl1pPr>
      <a:lvl2pPr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2pPr>
      <a:lvl3pPr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3pPr>
      <a:lvl4pPr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4pPr>
      <a:lvl5pPr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5pPr>
      <a:lvl6pPr marL="4572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6pPr>
      <a:lvl7pPr marL="9144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7pPr>
      <a:lvl8pPr marL="13716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8pPr>
      <a:lvl9pPr marL="1828800" algn="l" defTabSz="457200" rtl="0" eaLnBrk="1" fontAlgn="base" hangingPunct="1">
        <a:spcBef>
          <a:spcPct val="0"/>
        </a:spcBef>
        <a:spcAft>
          <a:spcPct val="0"/>
        </a:spcAft>
        <a:defRPr sz="3200">
          <a:solidFill>
            <a:srgbClr val="537A8E"/>
          </a:solidFill>
          <a:latin typeface="Calibri" pitchFamily="19" charset="0"/>
          <a:ea typeface="ＭＳ Ｐゴシック" pitchFamily="19" charset="-128"/>
          <a:cs typeface="ＭＳ Ｐゴシック" pitchFamily="19" charset="-128"/>
        </a:defRPr>
      </a:lvl9pPr>
    </p:titleStyle>
    <p:bodyStyle>
      <a:lvl1pPr marL="342900" indent="-342900" algn="l" defTabSz="457200" rtl="0" eaLnBrk="1" fontAlgn="base" hangingPunct="1">
        <a:spcBef>
          <a:spcPct val="20000"/>
        </a:spcBef>
        <a:spcAft>
          <a:spcPct val="0"/>
        </a:spcAft>
        <a:buFont typeface="Arial" pitchFamily="-111" charset="0"/>
        <a:defRPr lang="en-US" sz="2800" kern="1200">
          <a:solidFill>
            <a:srgbClr val="A97C50"/>
          </a:solidFill>
          <a:latin typeface="Arial" panose="020B0604020202020204" pitchFamily="34" charset="0"/>
          <a:ea typeface="ＭＳ Ｐゴシック" pitchFamily="19" charset="-128"/>
          <a:cs typeface="Arial" panose="020B0604020202020204" pitchFamily="34" charset="0"/>
        </a:defRPr>
      </a:lvl1pPr>
      <a:lvl2pPr marL="742950" indent="-285750" algn="l" defTabSz="457200" rtl="0" eaLnBrk="1" fontAlgn="base" hangingPunct="1">
        <a:spcBef>
          <a:spcPct val="20000"/>
        </a:spcBef>
        <a:spcAft>
          <a:spcPct val="0"/>
        </a:spcAft>
        <a:buFont typeface="Arial" pitchFamily="-111" charset="0"/>
        <a:defRPr sz="2400" kern="1200">
          <a:solidFill>
            <a:srgbClr val="003A4B"/>
          </a:solidFill>
          <a:latin typeface="Arial" panose="020B0604020202020204" pitchFamily="34" charset="0"/>
          <a:ea typeface="ＭＳ Ｐゴシック" pitchFamily="19" charset="-128"/>
          <a:cs typeface="Arial" panose="020B0604020202020204" pitchFamily="34" charset="0"/>
        </a:defRPr>
      </a:lvl2pPr>
      <a:lvl3pPr marL="1143000" indent="-228600" algn="l" defTabSz="457200" rtl="0" eaLnBrk="1" fontAlgn="base" hangingPunct="1">
        <a:spcBef>
          <a:spcPct val="20000"/>
        </a:spcBef>
        <a:spcAft>
          <a:spcPct val="0"/>
        </a:spcAft>
        <a:buFont typeface="Arial" pitchFamily="-111" charset="0"/>
        <a:defRPr sz="2400" kern="1200">
          <a:solidFill>
            <a:schemeClr val="tx1"/>
          </a:solidFill>
          <a:latin typeface="Arial" panose="020B0604020202020204" pitchFamily="34" charset="0"/>
          <a:ea typeface="ＭＳ Ｐゴシック" pitchFamily="19" charset="-128"/>
          <a:cs typeface="Arial" panose="020B0604020202020204" pitchFamily="34" charset="0"/>
        </a:defRPr>
      </a:lvl3pPr>
      <a:lvl4pPr marL="1600200" indent="-228600" algn="l" defTabSz="457200" rtl="0" eaLnBrk="1" fontAlgn="base" hangingPunct="1">
        <a:spcBef>
          <a:spcPct val="20000"/>
        </a:spcBef>
        <a:spcAft>
          <a:spcPct val="0"/>
        </a:spcAft>
        <a:buFont typeface="Arial" pitchFamily="-111" charset="0"/>
        <a:defRPr sz="2000" kern="1200">
          <a:solidFill>
            <a:schemeClr val="tx1"/>
          </a:solidFill>
          <a:latin typeface="+mn-lt"/>
          <a:ea typeface="ＭＳ Ｐゴシック" pitchFamily="19" charset="-128"/>
          <a:cs typeface="+mn-cs"/>
        </a:defRPr>
      </a:lvl4pPr>
      <a:lvl5pPr marL="2057400" indent="-228600" algn="l" defTabSz="457200" rtl="0" eaLnBrk="1" fontAlgn="base" hangingPunct="1">
        <a:spcBef>
          <a:spcPct val="20000"/>
        </a:spcBef>
        <a:spcAft>
          <a:spcPct val="0"/>
        </a:spcAft>
        <a:buFont typeface="Arial" pitchFamily="-111" charset="0"/>
        <a:defRPr sz="2000" kern="1200">
          <a:solidFill>
            <a:schemeClr val="tx1"/>
          </a:solidFill>
          <a:latin typeface="+mn-lt"/>
          <a:ea typeface="ＭＳ Ｐゴシック" pitchFamily="19"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xml"/></Relationships>
</file>

<file path=ppt/slides/_rels/slide3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6.xml"/></Relationships>
</file>

<file path=ppt/slides/_rels/slide4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3913" y="3411416"/>
            <a:ext cx="7772400" cy="1970698"/>
          </a:xfrm>
        </p:spPr>
        <p:txBody>
          <a:bodyPr/>
          <a:lstStyle/>
          <a:p>
            <a:pPr lvl="0" algn="ctr"/>
            <a:r>
              <a:rPr lang="en-US" sz="4800" dirty="0"/>
              <a:t>SBIRT Integration into SBHC Workflow</a:t>
            </a:r>
            <a:br>
              <a:rPr lang="en-US" sz="4800" dirty="0"/>
            </a:br>
            <a:r>
              <a:rPr lang="en-US" sz="4800" dirty="0"/>
              <a:t> </a:t>
            </a:r>
            <a:r>
              <a:rPr lang="en-US" sz="4800" i="1" dirty="0"/>
              <a:t/>
            </a:r>
            <a:br>
              <a:rPr lang="en-US" sz="4800" i="1" dirty="0"/>
            </a:br>
            <a:endParaRPr lang="en-US" sz="2000" b="0" i="1" dirty="0">
              <a:solidFill>
                <a:srgbClr val="A97C50"/>
              </a:solidFill>
            </a:endParaRPr>
          </a:p>
        </p:txBody>
      </p:sp>
      <p:sp>
        <p:nvSpPr>
          <p:cNvPr id="3" name="Text Placeholder 2"/>
          <p:cNvSpPr>
            <a:spLocks noGrp="1"/>
          </p:cNvSpPr>
          <p:nvPr>
            <p:ph type="body" idx="1"/>
          </p:nvPr>
        </p:nvSpPr>
        <p:spPr>
          <a:xfrm>
            <a:off x="1918067" y="1464166"/>
            <a:ext cx="7772400" cy="1500187"/>
          </a:xfrm>
        </p:spPr>
        <p:txBody>
          <a:bodyPr/>
          <a:lstStyle/>
          <a:p>
            <a:pPr algn="ctr"/>
            <a:r>
              <a:rPr lang="en-US" sz="3600" dirty="0"/>
              <a:t>Section 8</a:t>
            </a:r>
          </a:p>
        </p:txBody>
      </p:sp>
    </p:spTree>
    <p:extLst>
      <p:ext uri="{BB962C8B-B14F-4D97-AF65-F5344CB8AC3E}">
        <p14:creationId xmlns:p14="http://schemas.microsoft.com/office/powerpoint/2010/main" val="35410907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581" y="1105469"/>
            <a:ext cx="7543800" cy="914400"/>
          </a:xfrm>
        </p:spPr>
        <p:txBody>
          <a:bodyPr/>
          <a:lstStyle/>
          <a:p>
            <a:pPr algn="ctr"/>
            <a:r>
              <a:rPr lang="en-US" b="1" dirty="0" smtClean="0"/>
              <a:t>When HIPAA and FERPA Collide</a:t>
            </a:r>
            <a:endParaRPr lang="en-US" b="1" dirty="0"/>
          </a:p>
        </p:txBody>
      </p:sp>
      <p:sp>
        <p:nvSpPr>
          <p:cNvPr id="3" name="Content Placeholder 2"/>
          <p:cNvSpPr>
            <a:spLocks noGrp="1"/>
          </p:cNvSpPr>
          <p:nvPr>
            <p:ph idx="1"/>
          </p:nvPr>
        </p:nvSpPr>
        <p:spPr>
          <a:xfrm>
            <a:off x="2615821" y="2524836"/>
            <a:ext cx="7252560" cy="3922854"/>
          </a:xfrm>
        </p:spPr>
        <p:txBody>
          <a:bodyPr/>
          <a:lstStyle/>
          <a:p>
            <a:pPr>
              <a:spcBef>
                <a:spcPts val="600"/>
              </a:spcBef>
              <a:spcAft>
                <a:spcPts val="600"/>
              </a:spcAft>
              <a:buFont typeface="Arial" panose="020B0604020202020204" pitchFamily="34" charset="0"/>
              <a:buChar char="•"/>
            </a:pPr>
            <a:r>
              <a:rPr lang="en-US" sz="2600" b="1" dirty="0"/>
              <a:t>HIPAA</a:t>
            </a:r>
            <a:r>
              <a:rPr lang="en-US" sz="2600" dirty="0"/>
              <a:t> SBHC able to share health information with school nurse in the treatment of a patient/student, </a:t>
            </a:r>
          </a:p>
          <a:p>
            <a:pPr>
              <a:spcBef>
                <a:spcPts val="600"/>
              </a:spcBef>
              <a:spcAft>
                <a:spcPts val="600"/>
              </a:spcAft>
              <a:buFont typeface="Arial" panose="020B0604020202020204" pitchFamily="34" charset="0"/>
              <a:buChar char="•"/>
            </a:pPr>
            <a:r>
              <a:rPr lang="en-US" sz="2600" b="1" dirty="0"/>
              <a:t>FERPA</a:t>
            </a:r>
            <a:r>
              <a:rPr lang="en-US" sz="2600" dirty="0"/>
              <a:t> the school nurse not be able to provide information SBHC or other health care provider with out a consent /authorization form signed by a parent / guardian</a:t>
            </a:r>
          </a:p>
        </p:txBody>
      </p:sp>
    </p:spTree>
    <p:extLst>
      <p:ext uri="{BB962C8B-B14F-4D97-AF65-F5344CB8AC3E}">
        <p14:creationId xmlns:p14="http://schemas.microsoft.com/office/powerpoint/2010/main" val="102013604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29082" y="3255232"/>
            <a:ext cx="7772400" cy="1362075"/>
          </a:xfrm>
        </p:spPr>
        <p:txBody>
          <a:bodyPr/>
          <a:lstStyle/>
          <a:p>
            <a:pPr lvl="0" algn="ctr"/>
            <a:r>
              <a:rPr lang="en-US" dirty="0" smtClean="0"/>
              <a:t>SBHC Integration</a:t>
            </a:r>
            <a:br>
              <a:rPr lang="en-US" dirty="0" smtClean="0"/>
            </a:br>
            <a:r>
              <a:rPr lang="en-US" dirty="0" smtClean="0"/>
              <a:t/>
            </a:r>
            <a:br>
              <a:rPr lang="en-US" dirty="0" smtClean="0"/>
            </a:br>
            <a:r>
              <a:rPr lang="en-US" dirty="0" smtClean="0"/>
              <a:t/>
            </a:r>
            <a:br>
              <a:rPr lang="en-US" dirty="0" smtClean="0"/>
            </a:br>
            <a:r>
              <a:rPr lang="en-US" sz="2000" b="0" dirty="0">
                <a:solidFill>
                  <a:srgbClr val="A97C50"/>
                </a:solidFill>
              </a:rPr>
              <a:t>Objective:</a:t>
            </a:r>
            <a:r>
              <a:rPr lang="en-US" dirty="0" smtClean="0"/>
              <a:t> </a:t>
            </a:r>
            <a:r>
              <a:rPr lang="en-US" sz="2000" b="0" i="1" dirty="0">
                <a:solidFill>
                  <a:srgbClr val="A97C50"/>
                </a:solidFill>
              </a:rPr>
              <a:t>Describe collaborative approaches for integrating substance abuse screening, assessment, and interventions into the school-based setting. </a:t>
            </a:r>
            <a:br>
              <a:rPr lang="en-US" sz="2000" b="0" i="1" dirty="0">
                <a:solidFill>
                  <a:srgbClr val="A97C50"/>
                </a:solidFill>
              </a:rPr>
            </a:br>
            <a:endParaRPr lang="en-US" sz="2000" b="0" i="1" dirty="0">
              <a:solidFill>
                <a:srgbClr val="A97C50"/>
              </a:solidFill>
            </a:endParaRPr>
          </a:p>
        </p:txBody>
      </p:sp>
      <p:sp>
        <p:nvSpPr>
          <p:cNvPr id="3" name="Text Placeholder 2"/>
          <p:cNvSpPr>
            <a:spLocks noGrp="1"/>
          </p:cNvSpPr>
          <p:nvPr>
            <p:ph type="body" idx="1"/>
          </p:nvPr>
        </p:nvSpPr>
        <p:spPr>
          <a:xfrm>
            <a:off x="1847728" y="1709130"/>
            <a:ext cx="7772400" cy="1500187"/>
          </a:xfrm>
        </p:spPr>
        <p:txBody>
          <a:bodyPr/>
          <a:lstStyle/>
          <a:p>
            <a:pPr algn="ctr"/>
            <a:r>
              <a:rPr lang="en-US" sz="3600" dirty="0"/>
              <a:t>Section 10</a:t>
            </a:r>
          </a:p>
        </p:txBody>
      </p:sp>
    </p:spTree>
    <p:extLst>
      <p:ext uri="{BB962C8B-B14F-4D97-AF65-F5344CB8AC3E}">
        <p14:creationId xmlns:p14="http://schemas.microsoft.com/office/powerpoint/2010/main" val="31363685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solidFill>
            <a:srgbClr val="603913"/>
          </a:solidFill>
          <a:ln w="38100">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fontAlgn="base">
              <a:spcBef>
                <a:spcPct val="0"/>
              </a:spcBef>
              <a:spcAft>
                <a:spcPct val="0"/>
              </a:spcAft>
              <a:defRPr/>
            </a:pPr>
            <a:r>
              <a:rPr lang="en-US" sz="4000" b="1" dirty="0">
                <a:solidFill>
                  <a:srgbClr val="FFFFFF"/>
                </a:solidFill>
                <a:latin typeface="Calibri"/>
                <a:ea typeface="Arial Unicode MS" pitchFamily="34" charset="-128"/>
                <a:cs typeface="Arial" pitchFamily="34" charset="0"/>
              </a:rPr>
              <a:t>Principles of Integration</a:t>
            </a:r>
          </a:p>
        </p:txBody>
      </p:sp>
      <p:sp>
        <p:nvSpPr>
          <p:cNvPr id="33795" name="TextBox 2"/>
          <p:cNvSpPr txBox="1">
            <a:spLocks noChangeArrowheads="1"/>
          </p:cNvSpPr>
          <p:nvPr/>
        </p:nvSpPr>
        <p:spPr bwMode="auto">
          <a:xfrm>
            <a:off x="1981200" y="2590801"/>
            <a:ext cx="381000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 typeface="Calibri" pitchFamily="34" charset="0"/>
              <a:buAutoNum type="arabicPeriod"/>
            </a:pPr>
            <a:r>
              <a:rPr lang="en-US" altLang="en-US" dirty="0">
                <a:latin typeface="Arial" pitchFamily="34" charset="0"/>
              </a:rPr>
              <a:t>Implement mutually supportive </a:t>
            </a:r>
            <a:r>
              <a:rPr lang="en-US" altLang="en-US" b="1" i="1" dirty="0">
                <a:solidFill>
                  <a:srgbClr val="537A8E"/>
                </a:solidFill>
                <a:latin typeface="Arial" pitchFamily="34" charset="0"/>
              </a:rPr>
              <a:t>policies</a:t>
            </a:r>
            <a:r>
              <a:rPr lang="en-US" altLang="en-US" b="1" i="1" dirty="0">
                <a:latin typeface="Arial" pitchFamily="34" charset="0"/>
              </a:rPr>
              <a:t> </a:t>
            </a:r>
            <a:r>
              <a:rPr lang="en-US" altLang="en-US" dirty="0">
                <a:latin typeface="Arial" pitchFamily="34" charset="0"/>
              </a:rPr>
              <a:t>that support student health and academic achievement.</a:t>
            </a:r>
          </a:p>
        </p:txBody>
      </p:sp>
      <p:pic>
        <p:nvPicPr>
          <p:cNvPr id="33796" name="Picture 3" descr="policies and procedure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1" y="2133600"/>
            <a:ext cx="3248025" cy="346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666678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solidFill>
            <a:srgbClr val="603913"/>
          </a:solidFill>
          <a:ln w="38100">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fontAlgn="base">
              <a:spcBef>
                <a:spcPct val="0"/>
              </a:spcBef>
              <a:spcAft>
                <a:spcPct val="0"/>
              </a:spcAft>
              <a:defRPr/>
            </a:pPr>
            <a:r>
              <a:rPr lang="en-US" sz="4000" b="1" dirty="0">
                <a:solidFill>
                  <a:srgbClr val="FFFFFF"/>
                </a:solidFill>
                <a:latin typeface="Calibri"/>
                <a:ea typeface="Arial Unicode MS" pitchFamily="34" charset="-128"/>
                <a:cs typeface="Arial" pitchFamily="34" charset="0"/>
              </a:rPr>
              <a:t>Principles of Integration</a:t>
            </a:r>
          </a:p>
        </p:txBody>
      </p:sp>
      <p:sp>
        <p:nvSpPr>
          <p:cNvPr id="34819" name="TextBox 2"/>
          <p:cNvSpPr txBox="1">
            <a:spLocks noChangeArrowheads="1"/>
          </p:cNvSpPr>
          <p:nvPr/>
        </p:nvSpPr>
        <p:spPr bwMode="auto">
          <a:xfrm>
            <a:off x="1981200" y="2267439"/>
            <a:ext cx="35814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 typeface="Calibri" pitchFamily="34" charset="0"/>
              <a:buAutoNum type="arabicPeriod" startAt="2"/>
            </a:pPr>
            <a:r>
              <a:rPr lang="en-US" altLang="en-US" dirty="0">
                <a:latin typeface="Arial" pitchFamily="34" charset="0"/>
              </a:rPr>
              <a:t>Implement </a:t>
            </a:r>
            <a:r>
              <a:rPr lang="en-US" altLang="en-US" b="1" i="1" dirty="0">
                <a:solidFill>
                  <a:srgbClr val="537A8E"/>
                </a:solidFill>
                <a:latin typeface="Arial" pitchFamily="34" charset="0"/>
              </a:rPr>
              <a:t>school wide strategies and frameworks </a:t>
            </a:r>
            <a:r>
              <a:rPr lang="en-US" altLang="en-US" dirty="0">
                <a:latin typeface="Arial" pitchFamily="34" charset="0"/>
              </a:rPr>
              <a:t>that support health and academics and help at-risk students</a:t>
            </a:r>
          </a:p>
        </p:txBody>
      </p:sp>
      <p:pic>
        <p:nvPicPr>
          <p:cNvPr id="34820" name="Picture 3" descr="skeleton-balle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858000" y="2057401"/>
            <a:ext cx="3200400" cy="3154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TextBox 4"/>
          <p:cNvSpPr txBox="1">
            <a:spLocks noChangeArrowheads="1"/>
          </p:cNvSpPr>
          <p:nvPr/>
        </p:nvSpPr>
        <p:spPr bwMode="auto">
          <a:xfrm>
            <a:off x="6096000" y="5791201"/>
            <a:ext cx="4191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en-US" altLang="en-US" sz="1800" i="1">
                <a:solidFill>
                  <a:srgbClr val="537A8E"/>
                </a:solidFill>
                <a:latin typeface="Arial" pitchFamily="34" charset="0"/>
              </a:rPr>
              <a:t>“the knee bone is connected to the leg bone”</a:t>
            </a:r>
          </a:p>
        </p:txBody>
      </p:sp>
    </p:spTree>
    <p:extLst>
      <p:ext uri="{BB962C8B-B14F-4D97-AF65-F5344CB8AC3E}">
        <p14:creationId xmlns:p14="http://schemas.microsoft.com/office/powerpoint/2010/main" val="155139030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solidFill>
            <a:srgbClr val="603913"/>
          </a:solidFill>
          <a:ln w="38100">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fontAlgn="base">
              <a:spcBef>
                <a:spcPct val="0"/>
              </a:spcBef>
              <a:spcAft>
                <a:spcPct val="0"/>
              </a:spcAft>
              <a:defRPr/>
            </a:pPr>
            <a:r>
              <a:rPr lang="en-US" sz="4000" b="1" dirty="0">
                <a:solidFill>
                  <a:srgbClr val="FFFFFF"/>
                </a:solidFill>
                <a:latin typeface="Calibri"/>
                <a:ea typeface="Arial Unicode MS" pitchFamily="34" charset="-128"/>
                <a:cs typeface="Arial" pitchFamily="34" charset="0"/>
              </a:rPr>
              <a:t>Principles of Integration</a:t>
            </a:r>
          </a:p>
        </p:txBody>
      </p:sp>
      <p:sp>
        <p:nvSpPr>
          <p:cNvPr id="35843" name="TextBox 2"/>
          <p:cNvSpPr txBox="1">
            <a:spLocks noChangeArrowheads="1"/>
          </p:cNvSpPr>
          <p:nvPr/>
        </p:nvSpPr>
        <p:spPr bwMode="auto">
          <a:xfrm>
            <a:off x="1905000" y="2209801"/>
            <a:ext cx="4191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 typeface="Calibri" pitchFamily="34" charset="0"/>
              <a:buAutoNum type="arabicPeriod" startAt="3"/>
            </a:pPr>
            <a:r>
              <a:rPr lang="en-US" altLang="en-US" dirty="0">
                <a:latin typeface="Arial" pitchFamily="34" charset="0"/>
              </a:rPr>
              <a:t>Implement </a:t>
            </a:r>
            <a:r>
              <a:rPr lang="en-US" altLang="en-US" b="1" i="1" dirty="0">
                <a:solidFill>
                  <a:srgbClr val="537A8E"/>
                </a:solidFill>
                <a:latin typeface="Arial" pitchFamily="34" charset="0"/>
              </a:rPr>
              <a:t>collaborative leadership systems and structures </a:t>
            </a:r>
            <a:r>
              <a:rPr lang="en-US" altLang="en-US" dirty="0">
                <a:latin typeface="Arial" pitchFamily="34" charset="0"/>
              </a:rPr>
              <a:t>to plan programs and direct resources to at-risk students and their families.</a:t>
            </a:r>
          </a:p>
        </p:txBody>
      </p:sp>
      <p:pic>
        <p:nvPicPr>
          <p:cNvPr id="35844" name="Picture 7" descr="MC90043699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0401" y="2819400"/>
            <a:ext cx="2506663"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97144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solidFill>
            <a:srgbClr val="603913"/>
          </a:solidFill>
          <a:ln w="38100">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fontAlgn="base">
              <a:spcBef>
                <a:spcPct val="0"/>
              </a:spcBef>
              <a:spcAft>
                <a:spcPct val="0"/>
              </a:spcAft>
              <a:defRPr/>
            </a:pPr>
            <a:r>
              <a:rPr lang="en-US" sz="4000" b="1" dirty="0">
                <a:solidFill>
                  <a:srgbClr val="FFFFFF"/>
                </a:solidFill>
                <a:latin typeface="Calibri"/>
                <a:ea typeface="Arial Unicode MS" pitchFamily="34" charset="-128"/>
                <a:cs typeface="Arial" pitchFamily="34" charset="0"/>
              </a:rPr>
              <a:t>Principles of Integration</a:t>
            </a:r>
          </a:p>
        </p:txBody>
      </p:sp>
      <p:sp>
        <p:nvSpPr>
          <p:cNvPr id="36867" name="TextBox 2"/>
          <p:cNvSpPr txBox="1">
            <a:spLocks noChangeArrowheads="1"/>
          </p:cNvSpPr>
          <p:nvPr/>
        </p:nvSpPr>
        <p:spPr bwMode="auto">
          <a:xfrm>
            <a:off x="2133600" y="2297114"/>
            <a:ext cx="41910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514350" indent="-514350"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 typeface="Calibri" pitchFamily="34" charset="0"/>
              <a:buAutoNum type="arabicPeriod" startAt="4"/>
            </a:pPr>
            <a:r>
              <a:rPr lang="en-US" altLang="en-US" dirty="0">
                <a:latin typeface="Arial" pitchFamily="34" charset="0"/>
              </a:rPr>
              <a:t>Implement integrated school - health </a:t>
            </a:r>
            <a:r>
              <a:rPr lang="en-US" altLang="en-US" b="1" i="1" dirty="0">
                <a:solidFill>
                  <a:srgbClr val="537A8E"/>
                </a:solidFill>
                <a:latin typeface="Arial" pitchFamily="34" charset="0"/>
              </a:rPr>
              <a:t>programs and services </a:t>
            </a:r>
            <a:r>
              <a:rPr lang="en-US" altLang="en-US" dirty="0">
                <a:latin typeface="Arial" pitchFamily="34" charset="0"/>
              </a:rPr>
              <a:t>that support school goals and target student populations of concern.</a:t>
            </a:r>
          </a:p>
        </p:txBody>
      </p:sp>
      <p:pic>
        <p:nvPicPr>
          <p:cNvPr id="36868" name="Picture 3" descr="building_block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209801"/>
            <a:ext cx="3403600" cy="317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489389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solidFill>
            <a:srgbClr val="603913"/>
          </a:solidFill>
          <a:ln w="38100">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fontAlgn="base">
              <a:spcBef>
                <a:spcPct val="0"/>
              </a:spcBef>
              <a:spcAft>
                <a:spcPct val="0"/>
              </a:spcAft>
              <a:defRPr/>
            </a:pPr>
            <a:r>
              <a:rPr lang="en-US" sz="4000" b="1" dirty="0">
                <a:solidFill>
                  <a:srgbClr val="FFFFFF"/>
                </a:solidFill>
                <a:latin typeface="Calibri"/>
                <a:ea typeface="Arial Unicode MS" pitchFamily="34" charset="-128"/>
                <a:cs typeface="Arial" pitchFamily="34" charset="0"/>
              </a:rPr>
              <a:t>Principles of Integration</a:t>
            </a:r>
          </a:p>
        </p:txBody>
      </p:sp>
      <p:sp>
        <p:nvSpPr>
          <p:cNvPr id="37891" name="TextBox 2"/>
          <p:cNvSpPr txBox="1">
            <a:spLocks noChangeArrowheads="1"/>
          </p:cNvSpPr>
          <p:nvPr/>
        </p:nvSpPr>
        <p:spPr bwMode="auto">
          <a:xfrm>
            <a:off x="2095500" y="2209801"/>
            <a:ext cx="3619500" cy="354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buFont typeface="Calibri" pitchFamily="34" charset="0"/>
              <a:buAutoNum type="arabicPeriod" startAt="5"/>
            </a:pPr>
            <a:r>
              <a:rPr lang="en-US" altLang="en-US" dirty="0">
                <a:latin typeface="Arial" pitchFamily="34" charset="0"/>
              </a:rPr>
              <a:t>Utilize </a:t>
            </a:r>
            <a:r>
              <a:rPr lang="en-US" altLang="en-US" b="1" i="1" dirty="0">
                <a:solidFill>
                  <a:srgbClr val="537A8E"/>
                </a:solidFill>
                <a:latin typeface="Arial" pitchFamily="34" charset="0"/>
              </a:rPr>
              <a:t>education and health data </a:t>
            </a:r>
            <a:r>
              <a:rPr lang="en-US" altLang="en-US" dirty="0">
                <a:latin typeface="Arial" pitchFamily="34" charset="0"/>
              </a:rPr>
              <a:t>to drive continuous quality improvement that informs policy and program development.</a:t>
            </a:r>
          </a:p>
        </p:txBody>
      </p:sp>
      <p:pic>
        <p:nvPicPr>
          <p:cNvPr id="37892" name="Picture 3" descr="dat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1989" y="2360613"/>
            <a:ext cx="4325937" cy="323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269100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solidFill>
            <a:srgbClr val="603913"/>
          </a:solidFill>
          <a:ln w="38100">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fontAlgn="base">
              <a:spcBef>
                <a:spcPct val="0"/>
              </a:spcBef>
              <a:spcAft>
                <a:spcPct val="0"/>
              </a:spcAft>
              <a:defRPr/>
            </a:pPr>
            <a:r>
              <a:rPr lang="en-US" sz="4000" b="1" dirty="0">
                <a:solidFill>
                  <a:srgbClr val="FFFFFF"/>
                </a:solidFill>
                <a:latin typeface="Calibri"/>
                <a:ea typeface="Arial Unicode MS" pitchFamily="34" charset="-128"/>
                <a:cs typeface="Arial" pitchFamily="34" charset="0"/>
              </a:rPr>
              <a:t>Principles of Integration</a:t>
            </a:r>
          </a:p>
        </p:txBody>
      </p:sp>
      <p:sp>
        <p:nvSpPr>
          <p:cNvPr id="38915" name="TextBox 2"/>
          <p:cNvSpPr txBox="1">
            <a:spLocks noChangeArrowheads="1"/>
          </p:cNvSpPr>
          <p:nvPr/>
        </p:nvSpPr>
        <p:spPr bwMode="auto">
          <a:xfrm>
            <a:off x="1816100" y="1981201"/>
            <a:ext cx="4432300"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pPr>
            <a:r>
              <a:rPr lang="en-US" altLang="en-US" dirty="0">
                <a:latin typeface="Arial" pitchFamily="34" charset="0"/>
              </a:rPr>
              <a:t>6. Engage in </a:t>
            </a:r>
            <a:r>
              <a:rPr lang="en-US" altLang="en-US" b="1" i="1" dirty="0">
                <a:solidFill>
                  <a:srgbClr val="537A8E"/>
                </a:solidFill>
                <a:latin typeface="Arial" pitchFamily="34" charset="0"/>
              </a:rPr>
              <a:t>joint resource development </a:t>
            </a:r>
            <a:r>
              <a:rPr lang="en-US" altLang="en-US" dirty="0">
                <a:latin typeface="Arial" pitchFamily="34" charset="0"/>
              </a:rPr>
              <a:t>(e.g. fundraising, business partnerships, professional development) to support priority programs and services.</a:t>
            </a:r>
          </a:p>
        </p:txBody>
      </p:sp>
      <p:pic>
        <p:nvPicPr>
          <p:cNvPr id="38916" name="Picture 3" descr="combining fund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676400"/>
            <a:ext cx="41148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140394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371600"/>
          </a:xfrm>
          <a:prstGeom prst="rect">
            <a:avLst/>
          </a:prstGeom>
          <a:solidFill>
            <a:srgbClr val="603913"/>
          </a:solidFill>
          <a:ln w="38100">
            <a:solidFill>
              <a:schemeClr val="bg1"/>
            </a:solidFill>
            <a:miter lim="800000"/>
            <a:headEnd/>
            <a:tailEnd/>
          </a:ln>
          <a:effectLst>
            <a:outerShdw blurRad="40000" dist="20000" dir="5400000" rotWithShape="0">
              <a:srgbClr val="808080">
                <a:alpha val="37999"/>
              </a:srgbClr>
            </a:outerShdw>
          </a:effectLst>
        </p:spPr>
        <p:txBody>
          <a:bodyPr wrap="none" anchor="ctr"/>
          <a:lstStyle/>
          <a:p>
            <a:pPr algn="ctr" fontAlgn="base">
              <a:spcBef>
                <a:spcPct val="0"/>
              </a:spcBef>
              <a:spcAft>
                <a:spcPct val="0"/>
              </a:spcAft>
              <a:defRPr/>
            </a:pPr>
            <a:r>
              <a:rPr lang="en-US" sz="4000" b="1" dirty="0">
                <a:solidFill>
                  <a:srgbClr val="FFFFFF"/>
                </a:solidFill>
                <a:latin typeface="Calibri"/>
                <a:ea typeface="Arial Unicode MS" pitchFamily="34" charset="-128"/>
                <a:cs typeface="Arial" pitchFamily="34" charset="0"/>
              </a:rPr>
              <a:t>Mapping SBHC Integration</a:t>
            </a:r>
          </a:p>
        </p:txBody>
      </p:sp>
      <p:sp>
        <p:nvSpPr>
          <p:cNvPr id="20483" name="Text Box 3"/>
          <p:cNvSpPr txBox="1">
            <a:spLocks noChangeArrowheads="1"/>
          </p:cNvSpPr>
          <p:nvPr/>
        </p:nvSpPr>
        <p:spPr bwMode="auto">
          <a:xfrm>
            <a:off x="3048000" y="1371600"/>
            <a:ext cx="6172200" cy="954088"/>
          </a:xfrm>
          <a:prstGeom prst="rect">
            <a:avLst/>
          </a:prstGeom>
          <a:noFill/>
          <a:ln w="9525">
            <a:noFill/>
            <a:miter lim="800000"/>
            <a:headEnd/>
            <a:tailEnd/>
          </a:ln>
        </p:spPr>
        <p:txBody>
          <a:bodyPr>
            <a:spAutoFit/>
          </a:bodyPr>
          <a:lstStyle/>
          <a:p>
            <a:pPr algn="ctr" fontAlgn="base">
              <a:spcBef>
                <a:spcPct val="0"/>
              </a:spcBef>
              <a:spcAft>
                <a:spcPct val="0"/>
              </a:spcAft>
              <a:defRPr/>
            </a:pPr>
            <a:r>
              <a:rPr lang="en-US" sz="2800" b="1" dirty="0">
                <a:solidFill>
                  <a:srgbClr val="537A8E"/>
                </a:solidFill>
                <a:latin typeface="Calibri"/>
              </a:rPr>
              <a:t>Principles</a:t>
            </a:r>
          </a:p>
          <a:p>
            <a:pPr algn="ctr" fontAlgn="base">
              <a:spcBef>
                <a:spcPct val="0"/>
              </a:spcBef>
              <a:spcAft>
                <a:spcPct val="0"/>
              </a:spcAft>
              <a:defRPr/>
            </a:pPr>
            <a:r>
              <a:rPr lang="en-US" sz="2800" b="1" dirty="0">
                <a:solidFill>
                  <a:srgbClr val="537A8E"/>
                </a:solidFill>
                <a:latin typeface="Calibri"/>
              </a:rPr>
              <a:t>(Broad Component of Integration)</a:t>
            </a:r>
          </a:p>
        </p:txBody>
      </p:sp>
      <p:sp>
        <p:nvSpPr>
          <p:cNvPr id="20484" name="Text Box 7"/>
          <p:cNvSpPr txBox="1">
            <a:spLocks noChangeArrowheads="1"/>
          </p:cNvSpPr>
          <p:nvPr/>
        </p:nvSpPr>
        <p:spPr bwMode="auto">
          <a:xfrm>
            <a:off x="1905000" y="2819400"/>
            <a:ext cx="8534400" cy="954088"/>
          </a:xfrm>
          <a:prstGeom prst="rect">
            <a:avLst/>
          </a:prstGeom>
          <a:noFill/>
          <a:ln w="9525">
            <a:noFill/>
            <a:miter lim="800000"/>
            <a:headEnd/>
            <a:tailEnd/>
          </a:ln>
        </p:spPr>
        <p:txBody>
          <a:bodyPr>
            <a:spAutoFit/>
          </a:bodyPr>
          <a:lstStyle/>
          <a:p>
            <a:pPr algn="ctr" fontAlgn="base">
              <a:spcBef>
                <a:spcPct val="0"/>
              </a:spcBef>
              <a:spcAft>
                <a:spcPct val="0"/>
              </a:spcAft>
              <a:defRPr/>
            </a:pPr>
            <a:r>
              <a:rPr lang="en-US" sz="2800" b="1" dirty="0">
                <a:solidFill>
                  <a:srgbClr val="537A8E"/>
                </a:solidFill>
                <a:latin typeface="Calibri"/>
              </a:rPr>
              <a:t>Structures</a:t>
            </a:r>
          </a:p>
          <a:p>
            <a:pPr algn="ctr" fontAlgn="base">
              <a:spcBef>
                <a:spcPct val="0"/>
              </a:spcBef>
              <a:spcAft>
                <a:spcPct val="0"/>
              </a:spcAft>
              <a:defRPr/>
            </a:pPr>
            <a:r>
              <a:rPr lang="en-US" sz="2800" b="1" dirty="0">
                <a:solidFill>
                  <a:srgbClr val="537A8E"/>
                </a:solidFill>
                <a:latin typeface="Calibri"/>
              </a:rPr>
              <a:t>(Policy or System Designed to Achieve Principle)</a:t>
            </a:r>
          </a:p>
        </p:txBody>
      </p:sp>
      <p:sp>
        <p:nvSpPr>
          <p:cNvPr id="20485" name="Text Box 8"/>
          <p:cNvSpPr txBox="1">
            <a:spLocks noChangeArrowheads="1"/>
          </p:cNvSpPr>
          <p:nvPr/>
        </p:nvSpPr>
        <p:spPr bwMode="auto">
          <a:xfrm>
            <a:off x="2438400" y="4267200"/>
            <a:ext cx="7467600" cy="954088"/>
          </a:xfrm>
          <a:prstGeom prst="rect">
            <a:avLst/>
          </a:prstGeom>
          <a:noFill/>
          <a:ln w="9525">
            <a:noFill/>
            <a:miter lim="800000"/>
            <a:headEnd/>
            <a:tailEnd/>
          </a:ln>
        </p:spPr>
        <p:txBody>
          <a:bodyPr>
            <a:spAutoFit/>
          </a:bodyPr>
          <a:lstStyle/>
          <a:p>
            <a:pPr algn="ctr" fontAlgn="base">
              <a:spcBef>
                <a:spcPct val="0"/>
              </a:spcBef>
              <a:spcAft>
                <a:spcPct val="0"/>
              </a:spcAft>
              <a:defRPr/>
            </a:pPr>
            <a:r>
              <a:rPr lang="en-US" sz="2800" b="1" dirty="0">
                <a:solidFill>
                  <a:srgbClr val="537A8E"/>
                </a:solidFill>
                <a:latin typeface="Calibri"/>
              </a:rPr>
              <a:t>Processes</a:t>
            </a:r>
          </a:p>
          <a:p>
            <a:pPr algn="ctr" fontAlgn="base">
              <a:spcBef>
                <a:spcPct val="0"/>
              </a:spcBef>
              <a:spcAft>
                <a:spcPct val="0"/>
              </a:spcAft>
              <a:defRPr/>
            </a:pPr>
            <a:r>
              <a:rPr lang="en-US" sz="2800" b="1" dirty="0">
                <a:solidFill>
                  <a:srgbClr val="537A8E"/>
                </a:solidFill>
                <a:latin typeface="Calibri"/>
              </a:rPr>
              <a:t>(How Structure is Implemented)</a:t>
            </a:r>
          </a:p>
        </p:txBody>
      </p:sp>
      <p:sp>
        <p:nvSpPr>
          <p:cNvPr id="20486" name="Text Box 9"/>
          <p:cNvSpPr txBox="1">
            <a:spLocks noChangeArrowheads="1"/>
          </p:cNvSpPr>
          <p:nvPr/>
        </p:nvSpPr>
        <p:spPr bwMode="auto">
          <a:xfrm>
            <a:off x="1905000" y="5791200"/>
            <a:ext cx="8534400" cy="954088"/>
          </a:xfrm>
          <a:prstGeom prst="rect">
            <a:avLst/>
          </a:prstGeom>
          <a:noFill/>
          <a:ln w="9525">
            <a:noFill/>
            <a:miter lim="800000"/>
            <a:headEnd/>
            <a:tailEnd/>
          </a:ln>
        </p:spPr>
        <p:txBody>
          <a:bodyPr>
            <a:spAutoFit/>
          </a:bodyPr>
          <a:lstStyle/>
          <a:p>
            <a:pPr algn="ctr" fontAlgn="base">
              <a:spcBef>
                <a:spcPct val="0"/>
              </a:spcBef>
              <a:spcAft>
                <a:spcPct val="0"/>
              </a:spcAft>
              <a:defRPr/>
            </a:pPr>
            <a:r>
              <a:rPr lang="en-US" sz="2800" b="1" dirty="0">
                <a:solidFill>
                  <a:srgbClr val="537A8E"/>
                </a:solidFill>
                <a:latin typeface="Calibri"/>
              </a:rPr>
              <a:t>Anticipated Outcomes </a:t>
            </a:r>
          </a:p>
          <a:p>
            <a:pPr algn="ctr" fontAlgn="base">
              <a:spcBef>
                <a:spcPct val="0"/>
              </a:spcBef>
              <a:spcAft>
                <a:spcPct val="0"/>
              </a:spcAft>
              <a:defRPr/>
            </a:pPr>
            <a:r>
              <a:rPr lang="en-US" sz="2800" b="1" dirty="0">
                <a:solidFill>
                  <a:srgbClr val="537A8E"/>
                </a:solidFill>
                <a:latin typeface="Calibri"/>
              </a:rPr>
              <a:t>(Specific Outcomes for Students &amp; Families)</a:t>
            </a:r>
          </a:p>
        </p:txBody>
      </p:sp>
      <p:sp>
        <p:nvSpPr>
          <p:cNvPr id="45063" name="AutoShape 13"/>
          <p:cNvSpPr>
            <a:spLocks noChangeArrowheads="1"/>
          </p:cNvSpPr>
          <p:nvPr/>
        </p:nvSpPr>
        <p:spPr bwMode="auto">
          <a:xfrm rot="5400000">
            <a:off x="5881688" y="2347913"/>
            <a:ext cx="4572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a:solidFill>
                <a:srgbClr val="537A8E"/>
              </a:solidFill>
              <a:latin typeface="Arial" pitchFamily="34" charset="0"/>
            </a:endParaRPr>
          </a:p>
        </p:txBody>
      </p:sp>
      <p:sp>
        <p:nvSpPr>
          <p:cNvPr id="45064" name="AutoShape 15"/>
          <p:cNvSpPr>
            <a:spLocks noChangeArrowheads="1"/>
          </p:cNvSpPr>
          <p:nvPr/>
        </p:nvSpPr>
        <p:spPr bwMode="auto">
          <a:xfrm rot="5400000">
            <a:off x="5881688" y="5319713"/>
            <a:ext cx="4572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a:solidFill>
                <a:srgbClr val="537A8E"/>
              </a:solidFill>
              <a:latin typeface="Arial" pitchFamily="34" charset="0"/>
            </a:endParaRPr>
          </a:p>
        </p:txBody>
      </p:sp>
      <p:sp>
        <p:nvSpPr>
          <p:cNvPr id="45065" name="AutoShape 16"/>
          <p:cNvSpPr>
            <a:spLocks noChangeArrowheads="1"/>
          </p:cNvSpPr>
          <p:nvPr/>
        </p:nvSpPr>
        <p:spPr bwMode="auto">
          <a:xfrm rot="5400000">
            <a:off x="5881688" y="3795713"/>
            <a:ext cx="457200" cy="485775"/>
          </a:xfrm>
          <a:prstGeom prst="rightArrow">
            <a:avLst>
              <a:gd name="adj1" fmla="val 50000"/>
              <a:gd name="adj2" fmla="val 25000"/>
            </a:avLst>
          </a:prstGeom>
          <a:solidFill>
            <a:schemeClr val="accent1"/>
          </a:solidFill>
          <a:ln w="9525">
            <a:solidFill>
              <a:schemeClr val="tx1"/>
            </a:solidFill>
            <a:miter lim="800000"/>
            <a:headEnd/>
            <a:tailEnd/>
          </a:ln>
        </p:spPr>
        <p:txBody>
          <a:bodyPr wrap="none" anchor="ctr"/>
          <a:lstStyle>
            <a:lvl1pPr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eaLnBrk="1" fontAlgn="base" hangingPunct="1">
              <a:spcBef>
                <a:spcPct val="0"/>
              </a:spcBef>
              <a:spcAft>
                <a:spcPct val="0"/>
              </a:spcAft>
            </a:pPr>
            <a:endParaRPr lang="en-US" altLang="en-US" sz="1800">
              <a:solidFill>
                <a:srgbClr val="537A8E"/>
              </a:solidFill>
              <a:latin typeface="Arial" pitchFamily="34" charset="0"/>
            </a:endParaRPr>
          </a:p>
        </p:txBody>
      </p:sp>
    </p:spTree>
    <p:extLst>
      <p:ext uri="{BB962C8B-B14F-4D97-AF65-F5344CB8AC3E}">
        <p14:creationId xmlns:p14="http://schemas.microsoft.com/office/powerpoint/2010/main" val="402912911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612046" y="1134537"/>
            <a:ext cx="6848475" cy="844550"/>
          </a:xfrm>
        </p:spPr>
        <p:txBody>
          <a:bodyPr/>
          <a:lstStyle/>
          <a:p>
            <a:pPr algn="ctr"/>
            <a:r>
              <a:rPr lang="en-US" sz="4000" b="1" dirty="0"/>
              <a:t>Integration Activity</a:t>
            </a:r>
          </a:p>
        </p:txBody>
      </p:sp>
      <p:sp>
        <p:nvSpPr>
          <p:cNvPr id="3" name="Content Placeholder 2"/>
          <p:cNvSpPr>
            <a:spLocks noGrp="1"/>
          </p:cNvSpPr>
          <p:nvPr>
            <p:ph idx="1"/>
          </p:nvPr>
        </p:nvSpPr>
        <p:spPr>
          <a:xfrm>
            <a:off x="2705830" y="2726271"/>
            <a:ext cx="6848475" cy="2743200"/>
          </a:xfrm>
        </p:spPr>
        <p:txBody>
          <a:bodyPr/>
          <a:lstStyle/>
          <a:p>
            <a:pPr marL="0" algn="ctr">
              <a:lnSpc>
                <a:spcPct val="115000"/>
              </a:lnSpc>
              <a:spcBef>
                <a:spcPts val="0"/>
              </a:spcBef>
              <a:spcAft>
                <a:spcPts val="0"/>
              </a:spcAft>
            </a:pPr>
            <a:r>
              <a:rPr lang="en-US" b="1" dirty="0">
                <a:ea typeface="Calibri"/>
                <a:cs typeface="Times New Roman"/>
              </a:rPr>
              <a:t>School Health Integration Worksheet</a:t>
            </a:r>
            <a:endParaRPr lang="en-US" sz="2000" dirty="0">
              <a:ea typeface="Calibri"/>
              <a:cs typeface="Times New Roman"/>
            </a:endParaRPr>
          </a:p>
          <a:p>
            <a:endParaRPr lang="en-US" dirty="0"/>
          </a:p>
        </p:txBody>
      </p:sp>
    </p:spTree>
    <p:extLst>
      <p:ext uri="{BB962C8B-B14F-4D97-AF65-F5344CB8AC3E}">
        <p14:creationId xmlns:p14="http://schemas.microsoft.com/office/powerpoint/2010/main" val="3193877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12719" y="928468"/>
            <a:ext cx="7543800" cy="1482199"/>
          </a:xfrm>
        </p:spPr>
        <p:txBody>
          <a:bodyPr/>
          <a:lstStyle/>
          <a:p>
            <a:pPr algn="ctr"/>
            <a:r>
              <a:rPr lang="en-US" sz="3000" b="1" dirty="0">
                <a:solidFill>
                  <a:schemeClr val="tx2"/>
                </a:solidFill>
                <a:ea typeface="+mj-ea"/>
              </a:rPr>
              <a:t>Incorporate SBIRT for alcohol,  substance use, and depression </a:t>
            </a:r>
            <a:br>
              <a:rPr lang="en-US" sz="3000" b="1" dirty="0">
                <a:solidFill>
                  <a:schemeClr val="tx2"/>
                </a:solidFill>
                <a:ea typeface="+mj-ea"/>
              </a:rPr>
            </a:br>
            <a:r>
              <a:rPr lang="en-US" sz="3000" b="1" dirty="0">
                <a:solidFill>
                  <a:schemeClr val="tx2"/>
                </a:solidFill>
                <a:ea typeface="+mj-ea"/>
              </a:rPr>
              <a:t>into SBHC workflow </a:t>
            </a:r>
            <a:endParaRPr lang="en-US" sz="3000" dirty="0">
              <a:solidFill>
                <a:schemeClr val="tx2"/>
              </a:solidFill>
            </a:endParaRPr>
          </a:p>
        </p:txBody>
      </p:sp>
      <p:sp>
        <p:nvSpPr>
          <p:cNvPr id="3" name="Content Placeholder 2"/>
          <p:cNvSpPr>
            <a:spLocks noGrp="1"/>
          </p:cNvSpPr>
          <p:nvPr>
            <p:ph idx="1"/>
          </p:nvPr>
        </p:nvSpPr>
        <p:spPr>
          <a:xfrm>
            <a:off x="1915886" y="2429935"/>
            <a:ext cx="8752115" cy="4428065"/>
          </a:xfrm>
        </p:spPr>
        <p:txBody>
          <a:bodyPr/>
          <a:lstStyle/>
          <a:p>
            <a:endParaRPr lang="en-US" dirty="0" smtClean="0"/>
          </a:p>
          <a:p>
            <a:endParaRPr lang="en-US" dirty="0"/>
          </a:p>
          <a:p>
            <a:endParaRPr lang="en-US" dirty="0" smtClean="0"/>
          </a:p>
          <a:p>
            <a:endParaRPr lang="en-US" dirty="0"/>
          </a:p>
          <a:p>
            <a:r>
              <a:rPr lang="en-US" dirty="0" smtClean="0"/>
              <a:t>        </a:t>
            </a:r>
          </a:p>
          <a:p>
            <a:pPr>
              <a:spcBef>
                <a:spcPts val="0"/>
              </a:spcBef>
            </a:pPr>
            <a:r>
              <a:rPr lang="en-US" sz="2000" dirty="0"/>
              <a:t>   Administration			   	Which Visits                     Brief Interventions</a:t>
            </a:r>
          </a:p>
          <a:p>
            <a:pPr>
              <a:spcBef>
                <a:spcPts val="0"/>
              </a:spcBef>
            </a:pPr>
            <a:r>
              <a:rPr lang="en-US" sz="2000" dirty="0"/>
              <a:t>      Scoring				Assessment, Brief Advice,	Further Assessment </a:t>
            </a:r>
          </a:p>
          <a:p>
            <a:pPr>
              <a:spcBef>
                <a:spcPts val="0"/>
              </a:spcBef>
            </a:pPr>
            <a:r>
              <a:rPr lang="en-US" sz="2000" dirty="0"/>
              <a:t>  Documentation   		 Brief Interventions 			   Teen Intervene</a:t>
            </a:r>
          </a:p>
          <a:p>
            <a:pPr>
              <a:spcBef>
                <a:spcPts val="0"/>
              </a:spcBef>
            </a:pPr>
            <a:r>
              <a:rPr lang="en-US" sz="2000" dirty="0"/>
              <a:t>       Coding					    Coding					 Coding</a:t>
            </a:r>
          </a:p>
          <a:p>
            <a:pPr>
              <a:spcBef>
                <a:spcPts val="0"/>
              </a:spcBef>
            </a:pPr>
            <a:r>
              <a:rPr lang="en-US" sz="2000" dirty="0"/>
              <a:t>													     Linkage Agreements                              													    for Treatment 	</a:t>
            </a:r>
          </a:p>
        </p:txBody>
      </p:sp>
      <p:sp>
        <p:nvSpPr>
          <p:cNvPr id="4" name="Rounded Rectangle 3"/>
          <p:cNvSpPr/>
          <p:nvPr/>
        </p:nvSpPr>
        <p:spPr>
          <a:xfrm>
            <a:off x="1915886" y="2410667"/>
            <a:ext cx="2037414" cy="1271759"/>
          </a:xfrm>
          <a:prstGeom prst="roundRect">
            <a:avLst/>
          </a:prstGeom>
          <a:solidFill>
            <a:schemeClr val="tx1"/>
          </a:solidFill>
          <a:ln w="9525" cap="rnd" cmpd="sng" algn="ctr">
            <a:solidFill>
              <a:schemeClr val="tx1"/>
            </a:solidFill>
            <a:prstDash val="solid"/>
          </a:ln>
          <a:effectLst>
            <a:outerShdw blurRad="38100" dist="25400" dir="5400000" rotWithShape="0">
              <a:srgbClr val="000000">
                <a:alpha val="45000"/>
              </a:srgbClr>
            </a:outerShdw>
          </a:effectLst>
        </p:spPr>
        <p:txBody>
          <a:bodyPr rtlCol="0" anchor="ctr"/>
          <a:lstStyle/>
          <a:p>
            <a:pPr algn="ctr"/>
            <a:r>
              <a:rPr lang="en-US" sz="1900" b="1" kern="0" dirty="0">
                <a:solidFill>
                  <a:srgbClr val="FFFFFF"/>
                </a:solidFill>
                <a:latin typeface="Arial" panose="020B0604020202020204" pitchFamily="34" charset="0"/>
                <a:cs typeface="Arial" panose="020B0604020202020204" pitchFamily="34" charset="0"/>
              </a:rPr>
              <a:t>Screening Questionnaire</a:t>
            </a:r>
          </a:p>
        </p:txBody>
      </p:sp>
      <p:sp>
        <p:nvSpPr>
          <p:cNvPr id="5" name="Right Arrow 4"/>
          <p:cNvSpPr/>
          <p:nvPr/>
        </p:nvSpPr>
        <p:spPr>
          <a:xfrm>
            <a:off x="3953301" y="2667000"/>
            <a:ext cx="1026417" cy="838200"/>
          </a:xfrm>
          <a:prstGeom prst="rightArrow">
            <a:avLst/>
          </a:prstGeom>
          <a:solidFill>
            <a:schemeClr val="tx1"/>
          </a:solidFill>
          <a:ln w="9525" cap="rnd" cmpd="sng" algn="ctr">
            <a:solidFill>
              <a:schemeClr val="tx1"/>
            </a:solidFill>
            <a:prstDash val="solid"/>
          </a:ln>
          <a:effectLst>
            <a:outerShdw blurRad="38100" dist="25400" dir="5400000" rotWithShape="0">
              <a:srgbClr val="000000">
                <a:alpha val="45000"/>
              </a:srgbClr>
            </a:outerShdw>
          </a:effectLst>
        </p:spPr>
        <p:txBody>
          <a:bodyPr rtlCol="0" anchor="ctr"/>
          <a:lstStyle/>
          <a:p>
            <a:pPr algn="ctr"/>
            <a:endParaRPr lang="en-US" kern="0">
              <a:solidFill>
                <a:prstClr val="white"/>
              </a:solidFill>
              <a:latin typeface="Century Gothic" panose="020B0502020202020204"/>
            </a:endParaRPr>
          </a:p>
        </p:txBody>
      </p:sp>
      <p:sp>
        <p:nvSpPr>
          <p:cNvPr id="6" name="Rounded Rectangle 5"/>
          <p:cNvSpPr/>
          <p:nvPr/>
        </p:nvSpPr>
        <p:spPr>
          <a:xfrm>
            <a:off x="4979719" y="2410667"/>
            <a:ext cx="1825965" cy="1271759"/>
          </a:xfrm>
          <a:prstGeom prst="roundRect">
            <a:avLst/>
          </a:prstGeom>
          <a:solidFill>
            <a:schemeClr val="tx1"/>
          </a:solidFill>
          <a:ln w="9525" cap="rnd" cmpd="sng" algn="ctr">
            <a:solidFill>
              <a:schemeClr val="tx1"/>
            </a:solidFill>
            <a:prstDash val="solid"/>
          </a:ln>
          <a:effectLst>
            <a:outerShdw blurRad="38100" dist="25400" dir="5400000" rotWithShape="0">
              <a:srgbClr val="000000">
                <a:alpha val="45000"/>
              </a:srgbClr>
            </a:outerShdw>
          </a:effectLst>
        </p:spPr>
        <p:txBody>
          <a:bodyPr rtlCol="0" anchor="ctr"/>
          <a:lstStyle/>
          <a:p>
            <a:pPr algn="ctr"/>
            <a:endParaRPr lang="en-US" sz="2000" b="1" kern="0" dirty="0">
              <a:solidFill>
                <a:srgbClr val="FFFFFF"/>
              </a:solidFill>
              <a:latin typeface="Arial" panose="020B0604020202020204" pitchFamily="34" charset="0"/>
              <a:cs typeface="Arial" panose="020B0604020202020204" pitchFamily="34" charset="0"/>
            </a:endParaRPr>
          </a:p>
          <a:p>
            <a:pPr algn="ctr"/>
            <a:r>
              <a:rPr lang="en-US" sz="2000" b="1" kern="0" dirty="0">
                <a:solidFill>
                  <a:srgbClr val="FFFFFF"/>
                </a:solidFill>
                <a:latin typeface="Arial" panose="020B0604020202020204" pitchFamily="34" charset="0"/>
                <a:cs typeface="Arial" panose="020B0604020202020204" pitchFamily="34" charset="0"/>
              </a:rPr>
              <a:t>PCP</a:t>
            </a:r>
          </a:p>
          <a:p>
            <a:pPr algn="ctr"/>
            <a:r>
              <a:rPr lang="en-US" sz="2000" b="1" kern="0" dirty="0">
                <a:solidFill>
                  <a:srgbClr val="FFFFFF"/>
                </a:solidFill>
                <a:latin typeface="Arial" panose="020B0604020202020204" pitchFamily="34" charset="0"/>
                <a:cs typeface="Arial" panose="020B0604020202020204" pitchFamily="34" charset="0"/>
              </a:rPr>
              <a:t>Visits</a:t>
            </a:r>
          </a:p>
          <a:p>
            <a:pPr algn="ctr"/>
            <a:endParaRPr lang="en-US" sz="2000" b="1" kern="0" dirty="0">
              <a:solidFill>
                <a:srgbClr val="FFFFFF"/>
              </a:solidFill>
              <a:latin typeface="Arial" panose="020B0604020202020204" pitchFamily="34" charset="0"/>
              <a:cs typeface="Arial" panose="020B0604020202020204" pitchFamily="34" charset="0"/>
            </a:endParaRPr>
          </a:p>
        </p:txBody>
      </p:sp>
      <p:sp>
        <p:nvSpPr>
          <p:cNvPr id="7" name="Right Arrow 6"/>
          <p:cNvSpPr/>
          <p:nvPr/>
        </p:nvSpPr>
        <p:spPr>
          <a:xfrm>
            <a:off x="6805684" y="2732839"/>
            <a:ext cx="1000363" cy="838200"/>
          </a:xfrm>
          <a:prstGeom prst="rightArrow">
            <a:avLst/>
          </a:prstGeom>
          <a:solidFill>
            <a:schemeClr val="tx1"/>
          </a:solidFill>
          <a:ln w="9525" cap="rnd" cmpd="sng" algn="ctr">
            <a:solidFill>
              <a:schemeClr val="tx1"/>
            </a:solidFill>
            <a:prstDash val="solid"/>
          </a:ln>
          <a:effectLst>
            <a:outerShdw blurRad="38100" dist="25400" dir="5400000" rotWithShape="0">
              <a:srgbClr val="000000">
                <a:alpha val="45000"/>
              </a:srgbClr>
            </a:outerShdw>
          </a:effectLst>
        </p:spPr>
        <p:txBody>
          <a:bodyPr rtlCol="0" anchor="ctr"/>
          <a:lstStyle/>
          <a:p>
            <a:pPr algn="ctr"/>
            <a:endParaRPr lang="en-US" kern="0">
              <a:solidFill>
                <a:prstClr val="white"/>
              </a:solidFill>
              <a:latin typeface="Century Gothic" panose="020B0502020202020204"/>
            </a:endParaRPr>
          </a:p>
        </p:txBody>
      </p:sp>
      <p:sp>
        <p:nvSpPr>
          <p:cNvPr id="8" name="Rounded Rectangle 7"/>
          <p:cNvSpPr/>
          <p:nvPr/>
        </p:nvSpPr>
        <p:spPr>
          <a:xfrm>
            <a:off x="7806048" y="2516060"/>
            <a:ext cx="2438400" cy="1271759"/>
          </a:xfrm>
          <a:prstGeom prst="roundRect">
            <a:avLst/>
          </a:prstGeom>
          <a:solidFill>
            <a:schemeClr val="tx1"/>
          </a:solidFill>
          <a:ln w="9525" cap="rnd" cmpd="sng" algn="ctr">
            <a:solidFill>
              <a:schemeClr val="tx1"/>
            </a:solidFill>
            <a:prstDash val="solid"/>
          </a:ln>
          <a:effectLst>
            <a:outerShdw blurRad="38100" dist="25400" dir="5400000" rotWithShape="0">
              <a:srgbClr val="000000">
                <a:alpha val="45000"/>
              </a:srgbClr>
            </a:outerShdw>
          </a:effectLst>
        </p:spPr>
        <p:txBody>
          <a:bodyPr rtlCol="0" anchor="ctr"/>
          <a:lstStyle/>
          <a:p>
            <a:pPr algn="ctr"/>
            <a:r>
              <a:rPr lang="en-US" sz="2000" b="1" kern="0" dirty="0">
                <a:solidFill>
                  <a:srgbClr val="FFFFFF"/>
                </a:solidFill>
                <a:latin typeface="Arial" panose="020B0604020202020204" pitchFamily="34" charset="0"/>
                <a:cs typeface="Arial" panose="020B0604020202020204" pitchFamily="34" charset="0"/>
              </a:rPr>
              <a:t>BHP Visits and Referrals</a:t>
            </a:r>
          </a:p>
        </p:txBody>
      </p:sp>
      <p:sp>
        <p:nvSpPr>
          <p:cNvPr id="10" name="Right Arrow 9"/>
          <p:cNvSpPr/>
          <p:nvPr/>
        </p:nvSpPr>
        <p:spPr>
          <a:xfrm rot="5400000">
            <a:off x="2384097" y="3799144"/>
            <a:ext cx="992527" cy="838200"/>
          </a:xfrm>
          <a:prstGeom prst="rightArrow">
            <a:avLst/>
          </a:prstGeom>
          <a:solidFill>
            <a:schemeClr val="tx1"/>
          </a:solidFill>
          <a:ln w="9525" cap="rnd" cmpd="sng" algn="ctr">
            <a:solidFill>
              <a:schemeClr val="tx1"/>
            </a:solidFill>
            <a:prstDash val="solid"/>
          </a:ln>
          <a:effectLst>
            <a:outerShdw blurRad="38100" dist="25400" dir="5400000" rotWithShape="0">
              <a:srgbClr val="000000">
                <a:alpha val="45000"/>
              </a:srgbClr>
            </a:outerShdw>
          </a:effectLst>
        </p:spPr>
        <p:txBody>
          <a:bodyPr rtlCol="0" anchor="ctr"/>
          <a:lstStyle/>
          <a:p>
            <a:pPr algn="ctr"/>
            <a:endParaRPr lang="en-US" kern="0">
              <a:solidFill>
                <a:prstClr val="white"/>
              </a:solidFill>
              <a:latin typeface="Century Gothic" panose="020B0502020202020204"/>
            </a:endParaRPr>
          </a:p>
        </p:txBody>
      </p:sp>
      <p:sp>
        <p:nvSpPr>
          <p:cNvPr id="12" name="Right Arrow 11"/>
          <p:cNvSpPr/>
          <p:nvPr/>
        </p:nvSpPr>
        <p:spPr>
          <a:xfrm rot="5400000">
            <a:off x="5396437" y="3796235"/>
            <a:ext cx="992527" cy="838200"/>
          </a:xfrm>
          <a:prstGeom prst="rightArrow">
            <a:avLst/>
          </a:prstGeom>
          <a:solidFill>
            <a:schemeClr val="tx1"/>
          </a:solidFill>
          <a:ln w="9525" cap="rnd" cmpd="sng" algn="ctr">
            <a:solidFill>
              <a:schemeClr val="tx1"/>
            </a:solidFill>
            <a:prstDash val="solid"/>
          </a:ln>
          <a:effectLst>
            <a:outerShdw blurRad="38100" dist="25400" dir="5400000" rotWithShape="0">
              <a:srgbClr val="000000">
                <a:alpha val="45000"/>
              </a:srgbClr>
            </a:outerShdw>
          </a:effectLst>
        </p:spPr>
        <p:txBody>
          <a:bodyPr rtlCol="0" anchor="ctr"/>
          <a:lstStyle/>
          <a:p>
            <a:pPr algn="ctr"/>
            <a:endParaRPr lang="en-US" kern="0">
              <a:solidFill>
                <a:prstClr val="white"/>
              </a:solidFill>
              <a:latin typeface="Century Gothic" panose="020B0502020202020204"/>
            </a:endParaRPr>
          </a:p>
        </p:txBody>
      </p:sp>
      <p:sp>
        <p:nvSpPr>
          <p:cNvPr id="13" name="Right Arrow 12"/>
          <p:cNvSpPr/>
          <p:nvPr/>
        </p:nvSpPr>
        <p:spPr>
          <a:xfrm rot="5400000">
            <a:off x="8528986" y="3869990"/>
            <a:ext cx="992527" cy="838200"/>
          </a:xfrm>
          <a:prstGeom prst="rightArrow">
            <a:avLst/>
          </a:prstGeom>
          <a:solidFill>
            <a:schemeClr val="tx1"/>
          </a:solidFill>
          <a:ln w="9525" cap="rnd" cmpd="sng" algn="ctr">
            <a:solidFill>
              <a:schemeClr val="tx1"/>
            </a:solidFill>
            <a:prstDash val="solid"/>
          </a:ln>
          <a:effectLst>
            <a:outerShdw blurRad="38100" dist="25400" dir="5400000" rotWithShape="0">
              <a:srgbClr val="000000">
                <a:alpha val="45000"/>
              </a:srgbClr>
            </a:outerShdw>
          </a:effectLst>
        </p:spPr>
        <p:txBody>
          <a:bodyPr rtlCol="0" anchor="ctr"/>
          <a:lstStyle/>
          <a:p>
            <a:pPr algn="ctr"/>
            <a:endParaRPr lang="en-US" kern="0">
              <a:solidFill>
                <a:prstClr val="white"/>
              </a:solidFill>
              <a:latin typeface="Century Gothic" panose="020B0502020202020204"/>
            </a:endParaRPr>
          </a:p>
        </p:txBody>
      </p:sp>
    </p:spTree>
    <p:extLst>
      <p:ext uri="{BB962C8B-B14F-4D97-AF65-F5344CB8AC3E}">
        <p14:creationId xmlns:p14="http://schemas.microsoft.com/office/powerpoint/2010/main" val="342875444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Plans &amp; PDSA Cycles</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4975179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Quick Review of Learning </a:t>
            </a:r>
            <a:r>
              <a:rPr lang="en-US" dirty="0" err="1" smtClean="0"/>
              <a:t>Collaboratives</a:t>
            </a:r>
            <a:endParaRPr lang="en-US" dirty="0"/>
          </a:p>
        </p:txBody>
      </p:sp>
      <p:pic>
        <p:nvPicPr>
          <p:cNvPr id="4" name="Picture 10" descr="https://www.sjlevinelaw.com/wp-content/uploads/2013/08/teamwork.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486508" y="2330038"/>
            <a:ext cx="4391334" cy="2719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62141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1066800"/>
            <a:ext cx="5181600" cy="1454150"/>
          </a:xfrm>
        </p:spPr>
        <p:txBody>
          <a:bodyPr/>
          <a:lstStyle/>
          <a:p>
            <a:r>
              <a:rPr lang="en-US" dirty="0" err="1" smtClean="0"/>
              <a:t>Collaboratives</a:t>
            </a:r>
            <a:r>
              <a:rPr lang="en-US" dirty="0" smtClean="0"/>
              <a:t> according to the Institute for Healthcare Improvement</a:t>
            </a:r>
            <a:endParaRPr lang="en-US" dirty="0"/>
          </a:p>
        </p:txBody>
      </p:sp>
      <p:sp>
        <p:nvSpPr>
          <p:cNvPr id="3" name="Content Placeholder 2"/>
          <p:cNvSpPr>
            <a:spLocks noGrp="1"/>
          </p:cNvSpPr>
          <p:nvPr>
            <p:ph idx="1"/>
          </p:nvPr>
        </p:nvSpPr>
        <p:spPr>
          <a:xfrm>
            <a:off x="2600326" y="2590800"/>
            <a:ext cx="3571875" cy="4114800"/>
          </a:xfrm>
        </p:spPr>
        <p:txBody>
          <a:bodyPr/>
          <a:lstStyle/>
          <a:p>
            <a:pPr marL="457200" indent="-457200">
              <a:buFont typeface="Arial" panose="020B0604020202020204" pitchFamily="34" charset="0"/>
              <a:buChar char="•"/>
            </a:pPr>
            <a:r>
              <a:rPr lang="en-US" sz="2400" dirty="0"/>
              <a:t>Quality improvement model that is focused on created </a:t>
            </a:r>
            <a:r>
              <a:rPr lang="en-US" sz="2400" b="1" i="1" dirty="0"/>
              <a:t>rapid</a:t>
            </a:r>
            <a:r>
              <a:rPr lang="en-US" sz="2400" dirty="0"/>
              <a:t> changes and processes </a:t>
            </a:r>
          </a:p>
          <a:p>
            <a:pPr marL="457200" indent="-457200">
              <a:buFont typeface="Arial" panose="020B0604020202020204" pitchFamily="34" charset="0"/>
              <a:buChar char="•"/>
            </a:pPr>
            <a:r>
              <a:rPr lang="en-US" sz="2400" dirty="0"/>
              <a:t>Uses Plan-Do-Study-Act cycle as main mechanism</a:t>
            </a:r>
          </a:p>
          <a:p>
            <a:pPr marL="457200" indent="-457200">
              <a:buFont typeface="Arial" panose="020B0604020202020204" pitchFamily="34" charset="0"/>
              <a:buChar char="•"/>
            </a:pPr>
            <a:r>
              <a:rPr lang="en-US" sz="2400" dirty="0"/>
              <a:t>Addresses 3 main questions</a:t>
            </a:r>
          </a:p>
          <a:p>
            <a:pPr marL="457200" indent="-457200">
              <a:buFont typeface="Arial" panose="020B0604020202020204" pitchFamily="34" charset="0"/>
              <a:buChar char="•"/>
            </a:pPr>
            <a:endParaRPr lang="en-US" dirty="0"/>
          </a:p>
        </p:txBody>
      </p:sp>
      <p:pic>
        <p:nvPicPr>
          <p:cNvPr id="1026" name="Picture 2" descr="http://www.ihi.org/resources/PublishingImages/ModelforImprovement.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381000"/>
            <a:ext cx="2514600" cy="63246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39397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1" y="1591736"/>
            <a:ext cx="6848475" cy="844550"/>
          </a:xfrm>
        </p:spPr>
        <p:txBody>
          <a:bodyPr/>
          <a:lstStyle/>
          <a:p>
            <a:r>
              <a:rPr lang="en-US" dirty="0" smtClean="0"/>
              <a:t>SBHC </a:t>
            </a:r>
            <a:r>
              <a:rPr lang="en-US" dirty="0" err="1" smtClean="0"/>
              <a:t>Collaboratives</a:t>
            </a:r>
            <a:r>
              <a:rPr lang="en-US" dirty="0" smtClean="0"/>
              <a:t>			</a:t>
            </a:r>
            <a:endParaRPr lang="en-US" dirty="0"/>
          </a:p>
        </p:txBody>
      </p:sp>
      <p:sp>
        <p:nvSpPr>
          <p:cNvPr id="3" name="Content Placeholder 2"/>
          <p:cNvSpPr>
            <a:spLocks noGrp="1"/>
          </p:cNvSpPr>
          <p:nvPr>
            <p:ph idx="1"/>
          </p:nvPr>
        </p:nvSpPr>
        <p:spPr>
          <a:xfrm>
            <a:off x="2600326" y="2726271"/>
            <a:ext cx="6848475" cy="2743200"/>
          </a:xfrm>
        </p:spPr>
        <p:txBody>
          <a:bodyPr/>
          <a:lstStyle/>
          <a:p>
            <a:pPr marL="457200" indent="-457200">
              <a:buFont typeface="Arial" panose="020B0604020202020204" pitchFamily="34" charset="0"/>
              <a:buChar char="•"/>
            </a:pPr>
            <a:r>
              <a:rPr lang="en-US" dirty="0" smtClean="0"/>
              <a:t>Preventive Services Improvement Initiative (PSII) </a:t>
            </a:r>
          </a:p>
          <a:p>
            <a:pPr marL="457200" indent="-457200">
              <a:buFont typeface="Arial" panose="020B0604020202020204" pitchFamily="34" charset="0"/>
              <a:buChar char="•"/>
            </a:pPr>
            <a:r>
              <a:rPr lang="en-US" dirty="0" smtClean="0"/>
              <a:t>Mental Health Education and Training (MHET)</a:t>
            </a:r>
          </a:p>
          <a:p>
            <a:pPr marL="457200" indent="-457200">
              <a:buFont typeface="Arial" panose="020B0604020202020204" pitchFamily="34" charset="0"/>
              <a:buChar char="•"/>
            </a:pPr>
            <a:r>
              <a:rPr lang="en-US" dirty="0" smtClean="0"/>
              <a:t>Hallways to Health (current)</a:t>
            </a:r>
          </a:p>
          <a:p>
            <a:pPr marL="457200" indent="-457200">
              <a:buFont typeface="Arial" panose="020B0604020202020204" pitchFamily="34" charset="0"/>
              <a:buChar char="•"/>
            </a:pPr>
            <a:r>
              <a:rPr lang="en-US" dirty="0" smtClean="0"/>
              <a:t>SBIRT in SBHCs (current) </a:t>
            </a:r>
            <a:endParaRPr lang="en-US" dirty="0"/>
          </a:p>
        </p:txBody>
      </p:sp>
    </p:spTree>
    <p:extLst>
      <p:ext uri="{BB962C8B-B14F-4D97-AF65-F5344CB8AC3E}">
        <p14:creationId xmlns:p14="http://schemas.microsoft.com/office/powerpoint/2010/main" val="396115694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Improvement Plans: 7 steps towards success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3072616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2057400"/>
            <a:ext cx="7543800" cy="844550"/>
          </a:xfrm>
        </p:spPr>
        <p:txBody>
          <a:bodyPr/>
          <a:lstStyle/>
          <a:p>
            <a:r>
              <a:rPr lang="en-US" dirty="0" smtClean="0"/>
              <a:t>Step 1</a:t>
            </a:r>
            <a:endParaRPr lang="en-US" dirty="0"/>
          </a:p>
        </p:txBody>
      </p:sp>
      <p:sp>
        <p:nvSpPr>
          <p:cNvPr id="3" name="Content Placeholder 2"/>
          <p:cNvSpPr>
            <a:spLocks noGrp="1"/>
          </p:cNvSpPr>
          <p:nvPr>
            <p:ph idx="1"/>
          </p:nvPr>
        </p:nvSpPr>
        <p:spPr>
          <a:xfrm>
            <a:off x="2362200" y="3048000"/>
            <a:ext cx="7543800" cy="2743200"/>
          </a:xfrm>
        </p:spPr>
        <p:txBody>
          <a:bodyPr/>
          <a:lstStyle/>
          <a:p>
            <a:pPr marL="457200" indent="-457200">
              <a:buFont typeface="Arial" panose="020B0604020202020204" pitchFamily="34" charset="0"/>
              <a:buChar char="•"/>
            </a:pPr>
            <a:r>
              <a:rPr lang="en-US" dirty="0"/>
              <a:t>Using the information collected from the SBHC assessment or S.W.O.T. analysis, select the priority area(s) to direct the focus of the improvement process. </a:t>
            </a:r>
            <a:endParaRPr lang="en-US" dirty="0" smtClean="0"/>
          </a:p>
          <a:p>
            <a:pPr marL="457200" indent="-457200">
              <a:buFont typeface="Arial" panose="020B0604020202020204" pitchFamily="34" charset="0"/>
              <a:buChar char="•"/>
            </a:pPr>
            <a:r>
              <a:rPr lang="en-US" dirty="0" smtClean="0"/>
              <a:t>Identify </a:t>
            </a:r>
            <a:r>
              <a:rPr lang="en-US" dirty="0"/>
              <a:t>which areas of your current practices or situation needs attention. </a:t>
            </a:r>
          </a:p>
        </p:txBody>
      </p:sp>
      <p:pic>
        <p:nvPicPr>
          <p:cNvPr id="4" name="Picture 3"/>
          <p:cNvPicPr>
            <a:picLocks noChangeAspect="1"/>
          </p:cNvPicPr>
          <p:nvPr/>
        </p:nvPicPr>
        <p:blipFill rotWithShape="1">
          <a:blip r:embed="rId2"/>
          <a:srcRect t="60294" r="1299" b="20160"/>
          <a:stretch/>
        </p:blipFill>
        <p:spPr>
          <a:xfrm>
            <a:off x="3901458" y="1234227"/>
            <a:ext cx="6690342" cy="1127974"/>
          </a:xfrm>
          <a:prstGeom prst="rect">
            <a:avLst/>
          </a:prstGeom>
          <a:ln>
            <a:solidFill>
              <a:schemeClr val="tx1"/>
            </a:solidFill>
          </a:ln>
        </p:spPr>
      </p:pic>
      <p:sp>
        <p:nvSpPr>
          <p:cNvPr id="5" name="Right Arrow 4"/>
          <p:cNvSpPr/>
          <p:nvPr/>
        </p:nvSpPr>
        <p:spPr>
          <a:xfrm rot="7099384">
            <a:off x="5462767" y="920563"/>
            <a:ext cx="1359012" cy="627326"/>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a:endParaRPr>
          </a:p>
        </p:txBody>
      </p:sp>
    </p:spTree>
    <p:extLst>
      <p:ext uri="{BB962C8B-B14F-4D97-AF65-F5344CB8AC3E}">
        <p14:creationId xmlns:p14="http://schemas.microsoft.com/office/powerpoint/2010/main" val="36187017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0800" y="1219200"/>
            <a:ext cx="7543800" cy="844550"/>
          </a:xfrm>
        </p:spPr>
        <p:txBody>
          <a:bodyPr/>
          <a:lstStyle/>
          <a:p>
            <a:r>
              <a:rPr lang="en-US" dirty="0" smtClean="0"/>
              <a:t>Step 2</a:t>
            </a:r>
            <a:endParaRPr lang="en-US" dirty="0"/>
          </a:p>
        </p:txBody>
      </p:sp>
      <p:sp>
        <p:nvSpPr>
          <p:cNvPr id="3" name="Content Placeholder 2"/>
          <p:cNvSpPr>
            <a:spLocks noGrp="1"/>
          </p:cNvSpPr>
          <p:nvPr>
            <p:ph idx="1"/>
          </p:nvPr>
        </p:nvSpPr>
        <p:spPr>
          <a:xfrm>
            <a:off x="4724400" y="2582336"/>
            <a:ext cx="5181600" cy="4047065"/>
          </a:xfrm>
        </p:spPr>
        <p:txBody>
          <a:bodyPr/>
          <a:lstStyle/>
          <a:p>
            <a:pPr marL="457200" indent="-457200">
              <a:buFont typeface="Arial" panose="020B0604020202020204" pitchFamily="34" charset="0"/>
              <a:buChar char="•"/>
            </a:pPr>
            <a:r>
              <a:rPr lang="en-US" sz="2400" dirty="0"/>
              <a:t>Provide a brief summary of the clinic’s current practice, role, and/or involvement for each of your selected priority areas</a:t>
            </a:r>
            <a:r>
              <a:rPr lang="en-US" sz="2400" b="1" dirty="0"/>
              <a:t>. </a:t>
            </a:r>
            <a:r>
              <a:rPr lang="en-US" sz="2400" dirty="0"/>
              <a:t> </a:t>
            </a:r>
          </a:p>
          <a:p>
            <a:pPr marL="457200" indent="-457200">
              <a:buFont typeface="Arial" panose="020B0604020202020204" pitchFamily="34" charset="0"/>
              <a:buChar char="•"/>
            </a:pPr>
            <a:r>
              <a:rPr lang="en-US" sz="2400" dirty="0"/>
              <a:t>Summarize what is the “area of improvement” you are focusing on—it can be paraphrased from a question item on the particular assessment tool used or the SWOT analysis exercise.  </a:t>
            </a:r>
          </a:p>
        </p:txBody>
      </p:sp>
      <p:pic>
        <p:nvPicPr>
          <p:cNvPr id="4" name="Picture 3"/>
          <p:cNvPicPr>
            <a:picLocks noChangeAspect="1"/>
          </p:cNvPicPr>
          <p:nvPr/>
        </p:nvPicPr>
        <p:blipFill rotWithShape="1">
          <a:blip r:embed="rId2"/>
          <a:srcRect t="38298" r="8814" b="38298"/>
          <a:stretch/>
        </p:blipFill>
        <p:spPr>
          <a:xfrm>
            <a:off x="4674812" y="533400"/>
            <a:ext cx="5840789" cy="1379008"/>
          </a:xfrm>
          <a:prstGeom prst="rect">
            <a:avLst/>
          </a:prstGeom>
          <a:ln>
            <a:solidFill>
              <a:schemeClr val="tx1"/>
            </a:solidFill>
          </a:ln>
        </p:spPr>
      </p:pic>
      <p:pic>
        <p:nvPicPr>
          <p:cNvPr id="5" name="Picture 4"/>
          <p:cNvPicPr>
            <a:picLocks noChangeAspect="1"/>
          </p:cNvPicPr>
          <p:nvPr/>
        </p:nvPicPr>
        <p:blipFill rotWithShape="1">
          <a:blip r:embed="rId3"/>
          <a:srcRect l="5096" t="13175" r="78343" b="12035"/>
          <a:stretch/>
        </p:blipFill>
        <p:spPr>
          <a:xfrm>
            <a:off x="1905000" y="2286001"/>
            <a:ext cx="1600200" cy="4062829"/>
          </a:xfrm>
          <a:prstGeom prst="rect">
            <a:avLst/>
          </a:prstGeom>
          <a:ln>
            <a:solidFill>
              <a:schemeClr val="tx1"/>
            </a:solidFill>
          </a:ln>
        </p:spPr>
      </p:pic>
      <p:sp>
        <p:nvSpPr>
          <p:cNvPr id="6" name="Right Arrow 5"/>
          <p:cNvSpPr/>
          <p:nvPr/>
        </p:nvSpPr>
        <p:spPr>
          <a:xfrm rot="16200000">
            <a:off x="7398808" y="2141009"/>
            <a:ext cx="602192" cy="297391"/>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a:endParaRPr>
          </a:p>
        </p:txBody>
      </p:sp>
      <p:sp>
        <p:nvSpPr>
          <p:cNvPr id="7" name="Right Arrow 6"/>
          <p:cNvSpPr/>
          <p:nvPr/>
        </p:nvSpPr>
        <p:spPr>
          <a:xfrm rot="10800000">
            <a:off x="3725985" y="3962401"/>
            <a:ext cx="846015" cy="269175"/>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a:solidFill>
                <a:srgbClr val="FFFFFF"/>
              </a:solidFill>
              <a:latin typeface="Calibri"/>
            </a:endParaRPr>
          </a:p>
        </p:txBody>
      </p:sp>
    </p:spTree>
    <p:extLst>
      <p:ext uri="{BB962C8B-B14F-4D97-AF65-F5344CB8AC3E}">
        <p14:creationId xmlns:p14="http://schemas.microsoft.com/office/powerpoint/2010/main" val="150739925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3</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Write a SMART objective that will aim to improve the current situation.  Do this for all priority area(s) before developing activities and strategies. </a:t>
            </a:r>
            <a:endParaRPr lang="en-US" dirty="0" smtClean="0"/>
          </a:p>
        </p:txBody>
      </p:sp>
    </p:spTree>
    <p:extLst>
      <p:ext uri="{BB962C8B-B14F-4D97-AF65-F5344CB8AC3E}">
        <p14:creationId xmlns:p14="http://schemas.microsoft.com/office/powerpoint/2010/main" val="37631235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33600" y="1060450"/>
            <a:ext cx="6172198" cy="844550"/>
          </a:xfrm>
        </p:spPr>
        <p:txBody>
          <a:bodyPr/>
          <a:lstStyle/>
          <a:p>
            <a:r>
              <a:rPr lang="en-US" dirty="0" smtClean="0">
                <a:latin typeface="Arial" panose="020B0604020202020204" pitchFamily="34" charset="0"/>
                <a:cs typeface="Arial" panose="020B0604020202020204" pitchFamily="34" charset="0"/>
              </a:rPr>
              <a:t>Objectives should be…</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2133601" y="2209800"/>
            <a:ext cx="3105149" cy="4114800"/>
          </a:xfrm>
        </p:spPr>
        <p:txBody>
          <a:bodyPr/>
          <a:lstStyle/>
          <a:p>
            <a:r>
              <a:rPr lang="en-US" sz="4000" b="1" dirty="0"/>
              <a:t>S</a:t>
            </a:r>
            <a:r>
              <a:rPr lang="en-US" sz="4000" dirty="0"/>
              <a:t>pecific</a:t>
            </a:r>
          </a:p>
          <a:p>
            <a:r>
              <a:rPr lang="en-US" sz="4000" b="1" dirty="0"/>
              <a:t>M</a:t>
            </a:r>
            <a:r>
              <a:rPr lang="en-US" sz="4000" dirty="0"/>
              <a:t>easurable</a:t>
            </a:r>
          </a:p>
          <a:p>
            <a:r>
              <a:rPr lang="en-US" sz="4000" b="1" dirty="0"/>
              <a:t>A</a:t>
            </a:r>
            <a:r>
              <a:rPr lang="en-US" sz="4000" dirty="0"/>
              <a:t>chievable</a:t>
            </a:r>
            <a:r>
              <a:rPr lang="en-US" sz="4000" b="1" dirty="0"/>
              <a:t> </a:t>
            </a:r>
          </a:p>
          <a:p>
            <a:r>
              <a:rPr lang="en-US" sz="4000" b="1" dirty="0"/>
              <a:t>R</a:t>
            </a:r>
            <a:r>
              <a:rPr lang="en-US" sz="4000" dirty="0"/>
              <a:t>ealistic</a:t>
            </a:r>
          </a:p>
          <a:p>
            <a:r>
              <a:rPr lang="en-US" sz="4000" b="1" dirty="0"/>
              <a:t>T</a:t>
            </a:r>
            <a:r>
              <a:rPr lang="en-US" sz="4000" dirty="0"/>
              <a:t>ime</a:t>
            </a:r>
          </a:p>
        </p:txBody>
      </p:sp>
      <p:sp>
        <p:nvSpPr>
          <p:cNvPr id="5" name="Left Brace 4"/>
          <p:cNvSpPr/>
          <p:nvPr/>
        </p:nvSpPr>
        <p:spPr>
          <a:xfrm>
            <a:off x="4838700" y="2057400"/>
            <a:ext cx="800100" cy="4495800"/>
          </a:xfrm>
          <a:prstGeom prst="leftBrace">
            <a:avLst/>
          </a:prstGeom>
        </p:spPr>
        <p:style>
          <a:lnRef idx="3">
            <a:schemeClr val="accent6"/>
          </a:lnRef>
          <a:fillRef idx="0">
            <a:schemeClr val="accent6"/>
          </a:fillRef>
          <a:effectRef idx="2">
            <a:schemeClr val="accent6"/>
          </a:effectRef>
          <a:fontRef idx="minor">
            <a:schemeClr val="tx1"/>
          </a:fontRef>
        </p:style>
        <p:txBody>
          <a:bodyPr rtlCol="0" anchor="ctr"/>
          <a:lstStyle/>
          <a:p>
            <a:pPr algn="ctr" defTabSz="457200"/>
            <a:endParaRPr lang="en-US">
              <a:solidFill>
                <a:srgbClr val="537A8E"/>
              </a:solidFill>
              <a:latin typeface="Calibri"/>
            </a:endParaRPr>
          </a:p>
        </p:txBody>
      </p:sp>
      <p:sp>
        <p:nvSpPr>
          <p:cNvPr id="6" name="TextBox 5"/>
          <p:cNvSpPr txBox="1"/>
          <p:nvPr/>
        </p:nvSpPr>
        <p:spPr>
          <a:xfrm>
            <a:off x="5467350" y="2133600"/>
            <a:ext cx="3600450" cy="1569660"/>
          </a:xfrm>
          <a:prstGeom prst="rect">
            <a:avLst/>
          </a:prstGeom>
          <a:noFill/>
        </p:spPr>
        <p:txBody>
          <a:bodyPr wrap="square" rtlCol="0">
            <a:spAutoFit/>
          </a:bodyPr>
          <a:lstStyle/>
          <a:p>
            <a:pPr defTabSz="457200"/>
            <a:r>
              <a:rPr lang="en-US" sz="2400" dirty="0">
                <a:solidFill>
                  <a:srgbClr val="003A4B"/>
                </a:solidFill>
                <a:latin typeface="Arial" panose="020B0604020202020204" pitchFamily="34" charset="0"/>
                <a:cs typeface="Arial" panose="020B0604020202020204" pitchFamily="34" charset="0"/>
              </a:rPr>
              <a:t>To obtain funding necessary to sustain the </a:t>
            </a:r>
            <a:r>
              <a:rPr lang="en-US" sz="2400" dirty="0" err="1">
                <a:solidFill>
                  <a:srgbClr val="003A4B"/>
                </a:solidFill>
                <a:latin typeface="Arial" panose="020B0604020202020204" pitchFamily="34" charset="0"/>
                <a:cs typeface="Arial" panose="020B0604020202020204" pitchFamily="34" charset="0"/>
              </a:rPr>
              <a:t>school-based</a:t>
            </a:r>
            <a:r>
              <a:rPr lang="en-US" sz="2400" dirty="0">
                <a:solidFill>
                  <a:srgbClr val="003A4B"/>
                </a:solidFill>
                <a:latin typeface="Arial" panose="020B0604020202020204" pitchFamily="34" charset="0"/>
                <a:cs typeface="Arial" panose="020B0604020202020204" pitchFamily="34" charset="0"/>
              </a:rPr>
              <a:t> health center by April 10, 2015. </a:t>
            </a:r>
          </a:p>
        </p:txBody>
      </p:sp>
      <p:sp>
        <p:nvSpPr>
          <p:cNvPr id="8" name="TextBox 7"/>
          <p:cNvSpPr txBox="1"/>
          <p:nvPr/>
        </p:nvSpPr>
        <p:spPr>
          <a:xfrm>
            <a:off x="5467350" y="4114800"/>
            <a:ext cx="3981450" cy="1938992"/>
          </a:xfrm>
          <a:prstGeom prst="rect">
            <a:avLst/>
          </a:prstGeom>
          <a:noFill/>
        </p:spPr>
        <p:txBody>
          <a:bodyPr wrap="square" rtlCol="0">
            <a:spAutoFit/>
          </a:bodyPr>
          <a:lstStyle/>
          <a:p>
            <a:pPr defTabSz="457200"/>
            <a:r>
              <a:rPr lang="en-US" sz="2400" dirty="0">
                <a:solidFill>
                  <a:srgbClr val="003A4B"/>
                </a:solidFill>
                <a:latin typeface="Arial" panose="020B0604020202020204" pitchFamily="34" charset="0"/>
                <a:cs typeface="Arial" panose="020B0604020202020204" pitchFamily="34" charset="0"/>
              </a:rPr>
              <a:t>To develop the infrastructure for a </a:t>
            </a:r>
            <a:r>
              <a:rPr lang="en-US" sz="2400" dirty="0" err="1">
                <a:solidFill>
                  <a:srgbClr val="003A4B"/>
                </a:solidFill>
                <a:latin typeface="Arial" panose="020B0604020202020204" pitchFamily="34" charset="0"/>
                <a:cs typeface="Arial" panose="020B0604020202020204" pitchFamily="34" charset="0"/>
              </a:rPr>
              <a:t>school-based</a:t>
            </a:r>
            <a:r>
              <a:rPr lang="en-US" sz="2400" dirty="0">
                <a:solidFill>
                  <a:srgbClr val="003A4B"/>
                </a:solidFill>
                <a:latin typeface="Arial" panose="020B0604020202020204" pitchFamily="34" charset="0"/>
                <a:cs typeface="Arial" panose="020B0604020202020204" pitchFamily="34" charset="0"/>
              </a:rPr>
              <a:t> health center in Smart Elementary School by May 15, 2014. </a:t>
            </a:r>
          </a:p>
        </p:txBody>
      </p:sp>
    </p:spTree>
    <p:extLst>
      <p:ext uri="{BB962C8B-B14F-4D97-AF65-F5344CB8AC3E}">
        <p14:creationId xmlns:p14="http://schemas.microsoft.com/office/powerpoint/2010/main" val="265559979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066800"/>
            <a:ext cx="7543800" cy="844550"/>
          </a:xfrm>
        </p:spPr>
        <p:txBody>
          <a:bodyPr/>
          <a:lstStyle/>
          <a:p>
            <a:r>
              <a:rPr lang="en-US" dirty="0" smtClean="0"/>
              <a:t>Step 4</a:t>
            </a:r>
            <a:endParaRPr lang="en-US" dirty="0"/>
          </a:p>
        </p:txBody>
      </p:sp>
      <p:sp>
        <p:nvSpPr>
          <p:cNvPr id="3" name="Content Placeholder 2"/>
          <p:cNvSpPr>
            <a:spLocks noGrp="1"/>
          </p:cNvSpPr>
          <p:nvPr>
            <p:ph idx="1"/>
          </p:nvPr>
        </p:nvSpPr>
        <p:spPr>
          <a:xfrm>
            <a:off x="2362200" y="2057400"/>
            <a:ext cx="7543800" cy="2743200"/>
          </a:xfrm>
        </p:spPr>
        <p:txBody>
          <a:bodyPr/>
          <a:lstStyle/>
          <a:p>
            <a:pPr marL="457200" indent="-457200">
              <a:buFont typeface="Arial" panose="020B0604020202020204" pitchFamily="34" charset="0"/>
              <a:buChar char="•"/>
            </a:pPr>
            <a:r>
              <a:rPr lang="en-US" dirty="0"/>
              <a:t>Once you have written the objectives, go back to brainstorm or suggest activities or strategies that will serve as the steps towards achieving the specific objective. </a:t>
            </a:r>
          </a:p>
        </p:txBody>
      </p:sp>
      <p:pic>
        <p:nvPicPr>
          <p:cNvPr id="4098" name="Picture 2" descr="http://infectiousvideo.com/wp-content/uploads/2013/07/strategiz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24400" y="3886201"/>
            <a:ext cx="2514600" cy="25127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514347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p:txBody>
          <a:bodyPr/>
          <a:lstStyle/>
          <a:p>
            <a:pPr marL="342900" lvl="1" indent="-342900">
              <a:spcBef>
                <a:spcPts val="0"/>
              </a:spcBef>
              <a:spcAft>
                <a:spcPts val="1800"/>
              </a:spcAft>
              <a:buClr>
                <a:schemeClr val="tx2"/>
              </a:buClr>
              <a:buSzPct val="80000"/>
              <a:buFont typeface="Arial" panose="020B0604020202020204" pitchFamily="34" charset="0"/>
              <a:buChar char="•"/>
              <a:tabLst>
                <a:tab pos="463550" algn="l"/>
              </a:tabLst>
            </a:pPr>
            <a:endParaRPr lang="en-US" dirty="0" smtClean="0">
              <a:solidFill>
                <a:schemeClr val="tx2"/>
              </a:solidFill>
              <a:ea typeface="+mn-ea"/>
            </a:endParaRPr>
          </a:p>
          <a:p>
            <a:pPr marL="342900" lvl="1" indent="-342900">
              <a:spcBef>
                <a:spcPts val="0"/>
              </a:spcBef>
              <a:spcAft>
                <a:spcPts val="1800"/>
              </a:spcAft>
              <a:buClr>
                <a:schemeClr val="tx2"/>
              </a:buClr>
              <a:buSzPct val="80000"/>
              <a:buFont typeface="Arial" panose="020B0604020202020204" pitchFamily="34" charset="0"/>
              <a:buChar char="•"/>
              <a:tabLst>
                <a:tab pos="463550" algn="l"/>
              </a:tabLst>
            </a:pPr>
            <a:r>
              <a:rPr lang="en-US" dirty="0" smtClean="0">
                <a:solidFill>
                  <a:schemeClr val="tx2"/>
                </a:solidFill>
                <a:ea typeface="+mn-ea"/>
              </a:rPr>
              <a:t>Secure </a:t>
            </a:r>
            <a:r>
              <a:rPr lang="en-US" dirty="0">
                <a:solidFill>
                  <a:schemeClr val="tx2"/>
                </a:solidFill>
                <a:ea typeface="+mn-ea"/>
              </a:rPr>
              <a:t>buy-in from clinic </a:t>
            </a:r>
            <a:r>
              <a:rPr lang="en-US" dirty="0" smtClean="0">
                <a:solidFill>
                  <a:schemeClr val="tx2"/>
                </a:solidFill>
                <a:ea typeface="+mn-ea"/>
              </a:rPr>
              <a:t>leadership</a:t>
            </a:r>
          </a:p>
          <a:p>
            <a:pPr marL="342900" lvl="1" indent="-342900">
              <a:spcBef>
                <a:spcPts val="0"/>
              </a:spcBef>
              <a:spcAft>
                <a:spcPts val="1800"/>
              </a:spcAft>
              <a:buClr>
                <a:schemeClr val="tx2"/>
              </a:buClr>
              <a:buSzPct val="80000"/>
              <a:buFont typeface="Arial" panose="020B0604020202020204" pitchFamily="34" charset="0"/>
              <a:buChar char="•"/>
              <a:tabLst>
                <a:tab pos="463550" algn="l"/>
              </a:tabLst>
            </a:pPr>
            <a:r>
              <a:rPr lang="en-US" dirty="0" smtClean="0">
                <a:solidFill>
                  <a:schemeClr val="tx2"/>
                </a:solidFill>
                <a:ea typeface="+mn-ea"/>
              </a:rPr>
              <a:t>Policies and procedures</a:t>
            </a:r>
          </a:p>
          <a:p>
            <a:pPr marL="342900" lvl="1" indent="-342900">
              <a:spcBef>
                <a:spcPts val="0"/>
              </a:spcBef>
              <a:spcAft>
                <a:spcPts val="1800"/>
              </a:spcAft>
              <a:buClr>
                <a:schemeClr val="tx2"/>
              </a:buClr>
              <a:buSzPct val="80000"/>
              <a:buFont typeface="Arial" panose="020B0604020202020204" pitchFamily="34" charset="0"/>
              <a:buChar char="•"/>
              <a:tabLst>
                <a:tab pos="463550" algn="l"/>
              </a:tabLst>
            </a:pPr>
            <a:r>
              <a:rPr lang="en-US" dirty="0" smtClean="0">
                <a:solidFill>
                  <a:schemeClr val="tx2"/>
                </a:solidFill>
                <a:ea typeface="+mn-ea"/>
              </a:rPr>
              <a:t>Train </a:t>
            </a:r>
            <a:r>
              <a:rPr lang="en-US" dirty="0">
                <a:solidFill>
                  <a:schemeClr val="tx2"/>
                </a:solidFill>
                <a:ea typeface="+mn-ea"/>
              </a:rPr>
              <a:t>providers and </a:t>
            </a:r>
            <a:r>
              <a:rPr lang="en-US" dirty="0" smtClean="0">
                <a:solidFill>
                  <a:schemeClr val="tx2"/>
                </a:solidFill>
                <a:ea typeface="+mn-ea"/>
              </a:rPr>
              <a:t>staff</a:t>
            </a:r>
          </a:p>
          <a:p>
            <a:pPr marL="342900" lvl="1" indent="-342900">
              <a:spcBef>
                <a:spcPts val="0"/>
              </a:spcBef>
              <a:spcAft>
                <a:spcPts val="1800"/>
              </a:spcAft>
              <a:buClr>
                <a:schemeClr val="tx2"/>
              </a:buClr>
              <a:buSzPct val="80000"/>
              <a:buFont typeface="Arial" panose="020B0604020202020204" pitchFamily="34" charset="0"/>
              <a:buChar char="•"/>
              <a:tabLst>
                <a:tab pos="463550" algn="l"/>
              </a:tabLst>
            </a:pPr>
            <a:r>
              <a:rPr lang="en-US" dirty="0" smtClean="0">
                <a:solidFill>
                  <a:schemeClr val="tx2"/>
                </a:solidFill>
                <a:ea typeface="+mn-ea"/>
              </a:rPr>
              <a:t>Identify </a:t>
            </a:r>
            <a:r>
              <a:rPr lang="en-US" dirty="0">
                <a:solidFill>
                  <a:schemeClr val="tx2"/>
                </a:solidFill>
                <a:ea typeface="+mn-ea"/>
              </a:rPr>
              <a:t>clinic </a:t>
            </a:r>
            <a:r>
              <a:rPr lang="en-US" dirty="0" smtClean="0">
                <a:solidFill>
                  <a:schemeClr val="tx2"/>
                </a:solidFill>
                <a:ea typeface="+mn-ea"/>
              </a:rPr>
              <a:t>champions</a:t>
            </a:r>
          </a:p>
          <a:p>
            <a:pPr marL="342900" lvl="1" indent="-342900">
              <a:spcBef>
                <a:spcPts val="0"/>
              </a:spcBef>
              <a:spcAft>
                <a:spcPts val="1800"/>
              </a:spcAft>
              <a:buClr>
                <a:schemeClr val="tx2"/>
              </a:buClr>
              <a:buSzPct val="80000"/>
              <a:buFont typeface="Arial" panose="020B0604020202020204" pitchFamily="34" charset="0"/>
              <a:buChar char="•"/>
              <a:tabLst>
                <a:tab pos="463550" algn="l"/>
              </a:tabLst>
            </a:pPr>
            <a:r>
              <a:rPr lang="en-US" dirty="0" smtClean="0">
                <a:solidFill>
                  <a:schemeClr val="tx2"/>
                </a:solidFill>
                <a:ea typeface="+mn-ea"/>
              </a:rPr>
              <a:t>Employ </a:t>
            </a:r>
            <a:r>
              <a:rPr lang="en-US" dirty="0">
                <a:solidFill>
                  <a:schemeClr val="tx2"/>
                </a:solidFill>
                <a:ea typeface="+mn-ea"/>
              </a:rPr>
              <a:t>clinic </a:t>
            </a:r>
            <a:r>
              <a:rPr lang="en-US" dirty="0" smtClean="0">
                <a:solidFill>
                  <a:schemeClr val="tx2"/>
                </a:solidFill>
                <a:ea typeface="+mn-ea"/>
              </a:rPr>
              <a:t>tools</a:t>
            </a:r>
          </a:p>
          <a:p>
            <a:pPr marL="342900" lvl="1" indent="-342900">
              <a:spcBef>
                <a:spcPts val="0"/>
              </a:spcBef>
              <a:spcAft>
                <a:spcPts val="1800"/>
              </a:spcAft>
              <a:buClr>
                <a:schemeClr val="tx2"/>
              </a:buClr>
              <a:buSzPct val="80000"/>
              <a:buFont typeface="Arial" panose="020B0604020202020204" pitchFamily="34" charset="0"/>
              <a:buChar char="•"/>
              <a:tabLst>
                <a:tab pos="463550" algn="l"/>
              </a:tabLst>
            </a:pPr>
            <a:r>
              <a:rPr lang="en-US" dirty="0" smtClean="0">
                <a:solidFill>
                  <a:schemeClr val="tx2"/>
                </a:solidFill>
                <a:ea typeface="+mn-ea"/>
              </a:rPr>
              <a:t>Optimize </a:t>
            </a:r>
            <a:r>
              <a:rPr lang="en-US" dirty="0">
                <a:solidFill>
                  <a:schemeClr val="tx2"/>
                </a:solidFill>
                <a:ea typeface="+mn-ea"/>
              </a:rPr>
              <a:t>EMR</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223908" y="2363189"/>
            <a:ext cx="4006580" cy="2656537"/>
          </a:xfrm>
        </p:spPr>
      </p:pic>
      <p:sp>
        <p:nvSpPr>
          <p:cNvPr id="2" name="Title 1"/>
          <p:cNvSpPr>
            <a:spLocks noGrp="1"/>
          </p:cNvSpPr>
          <p:nvPr>
            <p:ph type="title" idx="4294967295"/>
          </p:nvPr>
        </p:nvSpPr>
        <p:spPr>
          <a:xfrm>
            <a:off x="2548465" y="1092864"/>
            <a:ext cx="7543800" cy="844550"/>
          </a:xfrm>
        </p:spPr>
        <p:txBody>
          <a:bodyPr/>
          <a:lstStyle/>
          <a:p>
            <a:pPr algn="ctr" defTabSz="914400" fontAlgn="auto">
              <a:spcAft>
                <a:spcPts val="0"/>
              </a:spcAft>
              <a:defRPr/>
            </a:pPr>
            <a:r>
              <a:rPr lang="en-US" b="1" dirty="0">
                <a:solidFill>
                  <a:schemeClr val="tx1"/>
                </a:solidFill>
                <a:ea typeface="+mn-ea"/>
              </a:rPr>
              <a:t>Keys to </a:t>
            </a:r>
            <a:r>
              <a:rPr lang="en-US" b="1" dirty="0" smtClean="0">
                <a:solidFill>
                  <a:schemeClr val="tx1"/>
                </a:solidFill>
                <a:ea typeface="+mn-ea"/>
              </a:rPr>
              <a:t>sustainable </a:t>
            </a:r>
            <a:r>
              <a:rPr lang="en-US" b="1" dirty="0">
                <a:solidFill>
                  <a:schemeClr val="tx1"/>
                </a:solidFill>
                <a:ea typeface="+mn-ea"/>
              </a:rPr>
              <a:t>clinic workflow</a:t>
            </a:r>
            <a:r>
              <a:rPr lang="en-US" sz="4000" b="1" dirty="0">
                <a:solidFill>
                  <a:schemeClr val="tx1"/>
                </a:solidFill>
                <a:latin typeface="Century Gothic" panose="020B0502020202020204"/>
                <a:ea typeface="+mn-ea"/>
                <a:cs typeface="+mn-cs"/>
              </a:rPr>
              <a:t/>
            </a:r>
            <a:br>
              <a:rPr lang="en-US" sz="4000" b="1" dirty="0">
                <a:solidFill>
                  <a:schemeClr val="tx1"/>
                </a:solidFill>
                <a:latin typeface="Century Gothic" panose="020B0502020202020204"/>
                <a:ea typeface="+mn-ea"/>
                <a:cs typeface="+mn-cs"/>
              </a:rPr>
            </a:br>
            <a:endParaRPr lang="en-US" dirty="0">
              <a:solidFill>
                <a:schemeClr val="tx1"/>
              </a:solidFill>
            </a:endParaRPr>
          </a:p>
        </p:txBody>
      </p:sp>
    </p:spTree>
    <p:extLst>
      <p:ext uri="{BB962C8B-B14F-4D97-AF65-F5344CB8AC3E}">
        <p14:creationId xmlns:p14="http://schemas.microsoft.com/office/powerpoint/2010/main" val="3556357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5</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a:t>Assign a date/timeline for each of the activities or strategies listed. </a:t>
            </a:r>
            <a:endParaRPr lang="en-US" dirty="0" smtClean="0"/>
          </a:p>
          <a:p>
            <a:pPr marL="457200" indent="-457200">
              <a:buFont typeface="Arial" panose="020B0604020202020204" pitchFamily="34" charset="0"/>
              <a:buChar char="•"/>
            </a:pPr>
            <a:r>
              <a:rPr lang="en-US" dirty="0" smtClean="0"/>
              <a:t>You </a:t>
            </a:r>
            <a:r>
              <a:rPr lang="en-US" dirty="0"/>
              <a:t>may include a desired timeframe to achieve the overall objective, </a:t>
            </a:r>
            <a:r>
              <a:rPr lang="en-US" dirty="0" smtClean="0"/>
              <a:t>BUT  be sure </a:t>
            </a:r>
            <a:r>
              <a:rPr lang="en-US" dirty="0"/>
              <a:t>to include an itemized timeline for completing the activities listed as well. </a:t>
            </a:r>
          </a:p>
        </p:txBody>
      </p:sp>
      <p:sp>
        <p:nvSpPr>
          <p:cNvPr id="4" name="AutoShape 2" descr="https://encrypted-tbn1.gstatic.com/images?q=tbn:ANd9GcTqdmWEXA695Kin4bbaaciRk3d6Og5QrFYYLxlGV3lXkobsQWWa"/>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537A8E"/>
              </a:solidFill>
              <a:latin typeface="Calibri"/>
            </a:endParaRPr>
          </a:p>
        </p:txBody>
      </p:sp>
      <p:sp>
        <p:nvSpPr>
          <p:cNvPr id="5" name="AutoShape 4" descr="data:image/jpeg;base64,/9j/4AAQSkZJRgABAQAAAQABAAD/2wCEAAkGBxQPDxQUEBQVFRQUFRgVFBQVFRUUFBcVGBkXGBUVGBQZHCgiGholHBYXIjEhJSstLi4xGCAzODMsNygtLisBCgoKDg0OGhAQGiwkHBwsLC0vLjMvLC4sLywsLCwsLDcsLSwsMi4sLCwsLCwsLCwvKywsLCwsLCwvLCwsLCwsLP/AABEIAMIBAwMBIgACEQEDEQH/xAAcAAEAAgIDAQAAAAAAAAAAAAAABgcBBQIDBAj/xABBEAACAQMDAgQDBgQEBAUFAAABAgMABBEFEiEGMQcTQVEiYXEUIzJCgZFSkqGxFWKCojM0csFTstLh8QgkQ2Nz/8QAGwEBAQADAQEBAAAAAAAAAAAAAAECAwQFBgf/xAAwEQACAQIDBQYHAAMAAAAAAAAAAQIDEQQhMQUSQXGRMlFhodHwEyJCgbHB4TNTYv/aAAwDAQACEQMRAD8AvGlKUApSlAKxSlAKUpQClKUApSlQClKUApSlAKVilAKUpQClKUApSlAKVitVqPU1pbZE1zEpH5d4L/yDJ/pRtLUyjCUnaKubalRG08SdPll2Cbb7O6MkZ+W4jj9cCpXHIGAKkEHkEHII9wRUUk9GZ1KNSn24tc0c64TSqilnIVVGSxOAAO5JpLIFUsxAUDJJOAAO5JqA9Qa2bptq5ESnKqeC5HZ2H9l9O55wBqr140Y70iU6bm7I46/rbXTYXKxKcqp4LH0dx/ZfTuee2rUUVa5NXzVevKrLekepTpqCsjiTWaxilaDYWzSlK+zPDMUpSgFKUoBSlKAUpSoBSlKAUrFKAUpSgFK8Ooazb23/AB5oo/k7qp/QE5NRfUvFKwhzsaSY+0aHH8z7R+2axc4rVm6nh6tTsRb+xNqVUGpeMjnItrZV9mlcv/sXH96i2peIuoT5+/MYP5YlEePow+L+ta3iILQ76ex8TLWy5v0PoSeZYxudlUDuWIUfuajmo9f6fB+K5Rz7RZl/qgI/rXz1d3ckzbpXeRvd2Zz+5NdFaniXwR6FPYUF25t8svUuTUfGOFc/Z7eR/nIyxj64XdUW1HxXvpciPyoR6bE3Nj6uSP6CoJStbqzfE76ezMND6b88zZ6l1BdXOfPuJXB/KXbZ/IOB+1aylK166nbGEYq0VYVuOn+prqxYfZpWAJ/4Z+KNv9B4yfcc1pwM1N+m9B8kCSUfeH8Kn8g9z/m/tWE6ipreOfF1acIWmr34Exm1+4vIYxcKsZwC6ITgt6Fs9scfDzg85PGOhiFGB3/t/wC9eZTXIV5VevKrK8j5+MFHRWO1Kw1YVsV0zS1oSuzNs5lqxXlLfOlbfhGG+XLSs1ivrjxhSlKAUpSgFKV57y+igXdNIkY93dUH7k1CpN5I9FKiOo+JOnwZHneYR6RKz/7uF/rUW1HxkXtb2xP+aVwv+xQf/NWt1YLVnXT2fiamkH98vyWvWGYAZPA9zwKoHUfE/UJvwyJCPaJB/wCZ9x/Yiovf6pNcHM8skvOfjdmA+gJwK1PFR4I76ew6r7ckvP0PojUus7G2z5tzFkd1Q+a38qZNRfUvF+1TIgillPoTtiQ/qcn+lUpStTxMnod9PYtCPabfl76lh6j4u3b5EMcUQ98GRv3OB/SotqPV17c/8W6lI9lby1/lTArSjvW2Xpi9K7haXG3vnyZO3v2rW5zlxO2OGw1HSMVz/pqCayykYyCMjI+Y9x8qkfRPSZ1O5aEyCIRrufIy/BClQmRzk+vapdqXUOn3GLK/FwxiZo1vJUjWWMjjkJzt49QfTI9asad1d5Cri1Ce5GLlbW2qXDn1Ksrtgt2eQRjAZjgBmVBk9ss5AH6mrL07TrjS5Y42uEjsJmyL+CKIsQQdqtKVJTJxycgehxmpHeyiSTybmK2l0/BzdTXiPKQR+NWzuU/ID6Gs1S7znqbS3X8qTXff9NLP/m9yudV6Feyt/NvZ44WbcIowrymRlGQNyDC59z71EqsSXqW2swYYpvt9kzYNrPG4eJR6xzEY4Pb/ALd6jI0CW9mY6faTiFjlA3xAD/8AqQq4+p/U1jKK+k24evNJutp3vJdHmn15mhpVh6X4R3cmDPJFCPbJlcfouF/3VLtM8J7KLmYyzn2LeWv7Jg/7qyVGb4GFXauGp/Vfl7t5lHAZrf6X0VfXOPLtpAP4pAIl+uXxkfTNfQGm6Lb2v/Lwxx/NUAb9W7n96xrmo/Z4Sw/G3woPn7/Qd62fASV5M86ptyTypw6/z1Ke0zpX7FKfPKPKvACEsiH15IGWH9K3Vc/L7knJ7/rXCvBxLnvXllfh4Gt1nVe83diuQNca6rifaDjk1zJXI3Y7JJMV26Tpj3cm1Ow5dz2Uf9z7CuWhaU96+E4Qfjf0X5fNvlVj6fZJbxhIxgD9yfUk+pr1cHg975pafk5K1e2S1PJbdO2yIF8pWwOWYZYn1JNK2maV7KhFcDh3md9KrDUfGSFc/Z7eRz7yMsY+vG4/2qL6j4sX0uRH5UI9Nibm/UuSP6CsXiILiehT2Tip/Tbn7uXvWq1HqW0tuJriJCPylwX/AJBz/SvnTUeorq5z59xK4P5S7BP5Bx/StXWl4ruR6FPYX+yfRevoXtqPi1Yx8RCWY+6psX9S5B/pUW1Hxjnb/l4Io/m5aU4/TaAf3qsqzWp4ibO+nsnCw4X5skeo9d6hcZ33LqD6R4iH0ygB/c1H5ZS7FnJZj3LEkn6k1ytbdpXVEGWdgij3ZiAo/c1YOr9MWWjQxm+El1cSgkRI5ihG3GcsPiwCQM+vsKwSlPNvJG+U6OHahGOctEkr++ZXVK3Ou6vBcIqwWcdttbO5Hd2YYxtJavd0LBHNMYvsYup25j3ytHCgH4mdQOQO/f2GKijd2TNkqzjTc5RatwuvW3mRipvcdDpPp63WmyvcFR9/EygSKR3CoOxH8OTkcgn1lDzafBMLS/is3lcrGUtLNkMTPjGZy+5hyPwjP9q12p6LddO3RubINLaN/wARTkgLn8EmO2M/DJjj19QdqpJa5rzR588bKo0ofLLVX0l4X/BFehuk21WdkEgjSNQztjc2CcAKvqTzz2H9Kk8PRdpk74L6OEEg3M8ttbgYONwjkAO31+lcNZ1WyEg1DTbr7NcFSZLYxMfMY8lSo+EZPfupODweTrputRfSAz6bb3E+MblEmWx2ygJJ9PWqlCOT1MZyxNV70bqPdo0+Otr8728DY2Gr2uiXQWGWO9tpG3MRGpmhdcYZZcbX+gP7dy6ut7mAjUbC9lmt5G3BvNJaMk/gKHgoDxjHHYjjJzNo2ranCsP2aG0tgciMIsCA98lTmTP6VsNL8HBx9quSfdIVxg+uHf8A9NZ2k8ksuhpdShTanUmt7RrKV142SSft3NNe9XW13ELhzJa6lF+GWBcrLx2YZHB7EMeM+oyK81t1ZdXzfFp9teSgAeYbVnf/AFFDjH7CrR0zw/0+37W6yH+Kb73P+lvh/YVJY4wgAUBQOwAAA/QVmqUnqzknj8PHKnBvuu9OVs7eFyqP8A1q+j8uRorS3KhPJXbGgT2EcYJxz2Jr3aX4P26YNzNJKfVUAiX6H8R/YirLry32oRwIzyMQq/iwrORgbjkKCRxz9Oa2fCjxzOWW0a1rQtFeCt/TW6X0lZWuPJtowR2Zh5j/AM75IrdZrR3XUyK4RY5WOAWIQgKrHCNn1DHsQcHBGd2FPhgudQnk4VIo1Yn8LoWwAAhEmGZPiJ3DYTt/Lgq2aSWhxznKbvJtslDuFGSQB7k4Ht3rjFMrjchDDkZByMgkHn5EEfpUYi6WkkVBc3Eh284R5GcNuHaeQlgNm5OApw+cllVq31hYx26lYl2qSWIycZPJOOwJPJx3PJyTmhgau91O7+8ENuoZM8SOcOh4V0kA254JIOSAR3PFRi7vJJmJkcvgnbwqgD2AHp9cn3JqTdVajsj8tT8Tj4vkn/v2+mah0j4rRVlwNsFxMSPmuomsM1cFDOwVAWY9gBk/sK4auFjVd3c6IVXBWRi4m2qcV6dF0OS8kDIdsfHmOfbvhfdv7Zz8j0afqVkZJUvHdZYJjF9lEbtM7KAdyrGCzJyRke3fGM2bYIixKIl2JjKrsMZGeeUIBB55yM571MPgbO81ZdwqYjKyPHP03A8cceHWONt+2OWSIOx7+ZsYb+3rWlu7W40xpZYbgvbvjy7WWC7uijgEkLMju6KxH8JUcAD3l2ayDXqrI5DSaHr0txbRyyWdxC7jLRsFypyR+YqcHGRkDg1mt3msUIfK1KVmvLP0IUpSgFKUqA7bWdopEkQ4dGDqfZlOQf3FWnedRafrtsiXrm1uY/wvjKAnG7DdihwPhbB47+tV3pfT11dY+z28rg9mCkJ/OcL/AFqX6V4R3cmDO8UA9s+a4/Rfh/3Vvp7+iV0zzcbLDNqU57so6NPPoeJ+kLGM5l1aAoP/AAkMjkf9KscH9682q6zaWzwnR0ljli4Ny7HdJwQfujkHOfUD2xVi6X4SWcXM7Szn1Bby0/QJz/uqYaZodta/8vBHH81QBj9W7n963Ki/BebPNqbTpp5uU/DKMfuks/uVZaaprl5zFAEY8ecYI4mx8nl9PpXotPCu6n5vbzG5tzKpeUknkkliBn54NW3StvwV9TbOF7Smv8UYx5LPqyGaX4YWEGCyNMw9ZXJH8i4X9waldlYxQLthjSNfZFVB+wFcZNQiWQRl18xt2EHxPhcbjtHOBuXJ9Nw9xWiu+tIlgMkcbsdrOit8G+OJ1S4IIDFXjDEmNgHypGBg42RglojjqV6lTtybJNXCeZY1LSMqqO7MQqj6k8VptK1C5lmG+IrDsYElTG6yZUruRj2KkjKM/Pfb2rz3XSKy3AkeeZkGzELkSICu8H8YO4PHI6NuBYgj4hiqaj2XnUtvFuyXbZs3bI5G/HjZggYYtngAkseACeK1UXVEtwxEETIp2lJWilkVhlSeFUFQy52uAy++CpStxbdO28YT4N/l42eYTJtAbcoGfZgGyeSVBJJGa2gGO1ARKTTb+4VleXylZ3ILMrOoGWiAEKpuAcJ3YbkLKy5+Otzo2jLabtruxfG8tsAZlAUNtRQobaoHwgDAHHAraVg0B0wwLGAEVVAzgKAANxy2AO2TzXMmuRrgaAwTUV6i1W+gu0+z26PaLHund5FQlmcLtjOSQyj4sEYIyO+Kk7GoZ1Priu7QxsD5TYkA/jxnH6A/vn2rGct1XMoq7Nbf3Zldnbuxz9B6AfpWvkkr12GnS3J+AYXPLtwv6e5+lSrStEit8H8b/wAbeh/yr6f3+dc0YOWZtckjQaX03LN8UmY0PuPjP0U9vqf2NS/TtPjt1xEoHu3dj9WrkLgEkAgkdwCCR9RXPfW9RSNbdznHEqszKqhm/EwADNgYG4jk8ADn2rya7rMVjbSXE5IjjALFVLNyQowB8yK9G6jqGUqwDKwIIIyCD3BB7iqQ0UXWsARHuI57aOUAxyzxgRENypMsbMqZyMbytSRJAwBUggjIIOQQexB9RUTuOg7R0MQ89IGOWt47iZbc87seVuwBnnC4p0NoM+ntdRMy/ZDLvs0Ds7RoxYuhLDgfhwOfzcnOaEJfmldWaUKfL1KtrSvBscG6uT81hXH7SP8A+mphpfh7p9v2gWRv4piZc/6W+EfoK444ab1yPq6u2cPDs3ly/p8/2GnTXBxBFJIf/wBaM/74HFS3S/C2/m5kVIB7yOC2PkqZ/Y4q+YolQBUAUDsAAAP0Fc63RwsVqzzau3KsuxFLzKz0vwegTBuZ5JT/AAoBEv0P4if3FTDSuj7K1x5NtGCOzMPMf+d8kVvK8d/qkNurNNIiLGFLliPhV22qzeyk5GTxwfY1ujTjHRHm1cZXq9ub/XRHrpUeveqkQSskbOkMqQO+5MCSTZtOzduKfeJkgZIOVDcZ1M2oaldqPLg8gYO4CQfDNC53wtIwV/LlUFRIi/CdjAsCcZnMTWSQKCWIAAJJJwAB3JPtXRa6hHKzLG4cqFYleVw+SpDdjkA9jUcbpiW4MZuJnQRTPJEqtvmSN41UR/aMA7t247uThtuT3rd6Xo0dszsmTJIF81ztBkK5w7IgVN+DgsFBIAznAoDnrCXBib7I8SyYOPNRmVm/KNwYbPbdhsZzg4wdFe6deXEYw+0OEcLOwWSGQLtljkSFSlxEylsoSOScMMqUldKAjdn0fEkPkOzSwjcI0cKxRSRhd7AtwoCggjjvk/FW3stKhgJaKJEYgKzhRvYKFUbn/E3CqOT6CvbSgFYpSgFKUoDFYrNdN5cCKN3b8KKWP0Ayf7UCzOw1wYVAOnpZ9caSWaWSK2R9iwQsYyxwD8ci/EeCPX9vXrlZjK0WnaTKWRijXF25t4gR+ZSWLyr81rFO+hvqUlTe7J5km6m1GSCFvIXfMw2xLxjcfzMTwFXuSfp3IqG9N9JJC3m3LmWQkkqCRHk8kse8hzzk4Hy9a2HQmof4razJdoFuLed4ZkV5MIyk7WQs5ZPUZB7oa46ndSaW6m5zNaswUTAfexE9hIBw6/5hg/U963bUwhDfdo6knSXjA4HoPSuF3EJY3jJYB1ZCVJVgGBBKsOx571zgUMoZCCrAFSOQQeQQa7PLoYFL9TdLvpUVskZhCGfC6iIWiuLb4ht86RGIdSGK5IA+H6VNIOt2hure3uvs8n2k7YprSXzRuyAPMiIyoJP4gSP64mbxAgggEHggjII9iK8VhoVtbuXgt4YmPdo4kRvplRmoDY5rkDXECvLPqsEcqxSTRLK/CRtIodj8lJzUKe4Gsg1xArkKgPFdazDE5R3IYYyNkjdwCOQpHY0rz33TlvPIZJFYs2MkSyqOAAPhVgBwBSqCV11XV0kSlpXVFHdnYKo/U8VEDq13eLCkIeCSSKeO5Hlt/wDbTqv3UokdcMokUqF/MJAewJrrj6SurjEl1c/G8NuSvlqZIrqBxIkodCEfBZ1OEXKkVsMTf33VFtFEkvmCSN5fJDQ/fYcK7sCEyfhVGJ9Rg15rDqNp7uGJY1EckUswmDrLFKiGJU8l0POfMydwBG3gHOa74el4N5eUedIZvtBZ8Y83y/JDCMYXAj+EAg+/J5rbwwKgwiqoJJIUBRk8k4HqT60B2VotW6Ut7q5E8wJcRrHwdvCSCVckckbs5U/Cc8g8VvaVAa6z0G2hKmOCJSgwjbAWRckhUY8qoycKOAOAAK2NKUBilZrFAKUpQClKUArFKUArFVl4s9SvZ3unRGd7a2d2luJI929lQr8GV5xgkYH8Q9q2g8UbZShuLe9topCBHcT25SFs9viBJGcZ7due1ATmuq5gEiMjcqylSPkRg1zjkDKGUgqwBBByCDyCCO4rNAVNpF5J09dvDcqzW0pysgGe3Ace5xgMvfgEfOzrDUIrlA8DrIp9VIP6H2PyNc76xjuEKTIroe6sAR/81DLnw2jRy9ncTWzH+Fiw/fIb9zWCTjpodsqlKvnP5Zd+qfoeZ9FuLLqH7RbRNJa3yYugpUCKRcDzDnHyPud0mK9nijfxRafJG5G+UBY043E5B3Y9h3zXWek9RPwnVH2/JCG/cNn+tc9P8OLdJBJcvJcyd8yH4c/Ne7fRiRRuTVrEpxo05KTne3BJ/uxz8Mkf/C4fMz+bZn/w9x2fpjt8sVJyldsmI0JA4VScD2A7Co90Z1jbavEXt2w6/wDEhfAkT549VPow4+h4qpWVjnqT35uXezdFKBK7itY21TArbSPEeKaWeK9jMMX2iW3iucOkDbTxG7k5jk2EHOcevw10Hoe506dpNJFvKs7jL3KLJPb7iMvHKSN6Y5wcngfiPNWPeafFPG8csaPHJ+NGUEN8yPfgc9+Kimm6BeaZOiWTi4sXbBgnkIkth7xS4O5P8p+XuWoDp1K+1LS4zPcNFfWyczFI/s9xGuR8ajcUdR6jg/Tk1K9I1KO7gjngbfHIu5W7fIgj0IIII9wa1/UHRtrqD7rlHbgAqJpURgpyNyIwBPz78D2rb2NjHbxLFCipGgwqKMACoDtxSueKVCmwpSlbDEUpSoBSlKAUpSgFYrNYoBSqx8YNZvrF7d4pmisJGEdw8KKZ4yTyd7Z7rkjGOVwTyK1OidV2ulq9zFZ6rPFIFEt/PubzVB+B/jYLtyTg8fix60BclK8OiavDe26T2zh4pBlWHHyII9CDkEV7qAVilKAj/WvSMGr23k3AIKndHIv4427ZHuD6g8H6gERTU+ktXurM2E91ZvbkKpuGhkNyVVgVymdm74RznPzzzVl0oDXdP6UtlaQ26MzLDGqBm7nHqfb6elbClQS88VrNXcQR3V0sRPmy20PmQpjuS5YZHfkZHHegJ1WK1nTnUNvqUAntJN6ElTwQysO6sp5B5H7gjg1tKFOJFVZrfVmpWuqXUqW0kmn2wiSaMgBtpBJuIvfBznGRjGcd1tSlAazRNXg1C3Wa2cSRuMZHcH1Vh3Vh7GqJ6e0W6e2hisbK4i1C1mcG+yLeJUMjEo+4ffDuNvcfMZBsnUeip7O9F3orRx+YwF1aSErbyKTy64B2MPkOMnHqrT1c4Ge+OQDkZ9cHAz+1CEE6G6muXuJrLVQEvEO+MLEVieH+JJASGGfkP1IIE3xXZWMVAdeKYrnisYoU44rVXPUdnFL5Ul1bpJnGxpo1bJ9CpPBrb4qG6B4Z2FpHKjRC481slrhUeQDA+EOFGBkZ45ye9QEmllkz8CBl4IbeBnI9sUqndX8PdWgnePTbmVbRT9wv2mRNqt8RXaPZiRn1xmlWwL5pSlZEFKUqAUqL+IvUp06yLQjdczMILVAMlpn4BA9cd/mcD1rS+DHVz6jZPFcsWurZyshbh2ViSjEe4wyn/pHvQFhUpWKAzWKUoDpvbOOeNo5kSSNvxI6h0ODkZU8HkCoZ1Trd43n2drpTzBlMSyu6JbFWXGSDjKjJG3I7d6nNKAh3hX0lJpGn+TO4eR5GlYKSUQsFXYpPfhck+5NTGla3VeoLW0IFzcQwk9hJIiMR7hSc4oDY0rz6ffxXMYkt5EljPZ42V1JHcbge9eigFRzxB6jGmadNcc7wuyIAZ+9fhCfTAPJz6D3wKkddc0Kuu11DLkHDAMMggg4PsQD+lAV74addvcsbHU1MV/GOzjYZlxuzt9JNpyR6jkeuJytgsUUi2qxwM+5srGu3zWGPMZBjceBn3xUW8SOhhqSLNbnyr6D4oJgdpO07hGzD0zyD+U/InPo8OepZ7+2ZbyCSG4gby5S0bLHIwyCyNjGcg5Udj8iKAhUfT2pdNWk9zbz21whYTXMLRGPI7MUYMO2e3H0ParJ6Q6gTU7KK6jUqJAcoeSrKSrLn1GQcH1GO1aHWvDSG9nd7i6vXid/MNr5/3AOc4C44XPoMY96lumadFawpDboscUYwiKMADufqSSSSeSSTQHprFcqxQpjFYrlXk1ZJWt5RbMqzGNxEzfhWQqdjHg8A49DQHpxWu6gv/stncTkgeVDJICeRuVSVGMjOTgY9c1X2jeFLvbl7+7uftzEkTx3DMqEH4CuRluMZzz7Y716vDLqCW7+16Zqm2W4tSyMXAbzoc7G3A/jwcfERyHXPPJEPR4d+JMWphIrgCC7K5CHIjmH8URP0Pw9+DjODifYqL9Q9A2l5aRwBPJMAAtpY+JIcdsMeWGe4J578Hmo/ovWE+lziy13jPFvf/wD4pV9BI3ow9T6fm/iIFj0rNMVCnGlcsUoD0UpSqQUpSgKZ1K+vr3Xmmt7CSeOy3w2vmnyIFlztlnZmHxnIOFHOAp7jmM61oN7p2swS3LMn+IPmb/DTIv5w0qKCCWx8LkYOea+jKVQKxWaxUApSlAK0XWvVEWk2bXEwLYZUSMEBndjwoJ+WWPyU1vahvVvQSarewy3UrtbRROv2YHaPNbgSBhz2P1yi+mRQEl0jU47y2jnt2DRypuRvr6Ee4OQR7giob014XW8DTSagVv7iZyxmmj7KQONhZgDnPP0Axioj4f6lJ0/qsmk3jEwTPutpDwoLZ2N8g+NpHo4+pq7aApfwkj+ydQanZwE/ZkEjBckhWSVFQZJ7hXcZ7nAq56+d+jbrUhqOoTaZaiVrmaQefKCsMY85mY7iQCee2fTse1W30ToeoW7yS6lffaGlUDyVQCKMg5yjcehIwFA+vFUEtpSlQClKUKYpVda14lSG+kstKs2vJosiVi4SNGU4YduQDwSSvIxzXo6R8Rjc3rWN/bNaXY/Chbcj4G4gHAwccjuCOx9KEO7WfFXT7Wd4S8krxkiTyYy6pt/FlsgHHrjOK3/TnU9rqUZezmWQD8S8q6/9SNgj64wfSqs8P7wdP6vdafeAIly4e3uG7MMsI9zH0YHGfRlI9cjedf8AQrwSHUtG+5uosvLFGPhmXu+E7FuOV7N9e4FnUqM+H3V6axZCZRtkU7Jo/wCGTGePdSOQf07g1JqFFUj15fNonU0d7HG0iXUGGjU4Mj48soODg5WJu3rV3V1vArMrFVLLnaxALLnvtPcZwO3tQEC6P1HWry6E91DDa2ZBHkOD5xB5Vh+YMP8ANtHf4fUTyaBXxvVW2ncu4A4YdmGex5PNdtYoDFYrliq01DxZBvJLewsLi88ksJXjJXG04YqoRiRkEZO3P60BZOKVX0HjJppX71poXGQ8TwsWRgcFTtyPT/4pQhZFKUoBSlKAUqrvEPxVXTr+C2g2uFdTenG4qhI+7XH58ZJ9uB74s+NwwBUgggEEcgg8gigI7191bHpFk07gO5ISKLO0u59M44AGST8vmK2PTespf2cNzF+GVA2O5VuzofmrAg/Son1L4bjU7+ae8mZ4fI8u1iBx5MjKQ78cHBww75J54UCof4G6y9leXOk3fDB3aIE8eYnEqLnuGUBx/wBLH1qgu6lKVAKUpQEO8Seg49ahjXeIpomyku3d8BxvQrkZGORz3A9zUn0y2aGCOOSQyuiBWlYAM5AxuIHqa9VKAwKzStR1V1DDplo9zcZ2JgBV5Z2PCoo9z/2JoDbUqpU8TNUkhN3FpJNmMtu3sZCg/MMDJHzCkVOOies7fWIDJbkhk4lhfHmRk9s47qcHDDv8iCABIqUpQp4LHRbeCWSWGGOOSbmV0UKXOS2Wx3OSTn51U3jcRa6tpV2PhIb4m7fDDLG3J9sSH96uiqw8c+l59RhtBaRGWRJXXjA2q6gksSQAuYxyfl70ISbxD6cstQttt+6RYOIZ2ZUaN2wAFLHBBOAV9ePUAiJaa2v6QvkeRHqMK8QyiQK6qOFVskMRjHBBx23EYrq0vwklu5BPrt29w/pCjtsA/hMhxgduEC/U1a1tbrEiogwqKFUZJwoGAMk5PHvQFe+EfSN1YNd3F6Ejku3VvJQghMF2JJBIHMhAAJwB3qxqUoUVis0oDFV54l9ez6fcW9pYwLLc3ABUyZ2jc+xFCgjJJB5JAHHf0sSvLd6dDMyNLFHI0ZDIzorMjA5DKSMqQecigK0n661PSXjOtWsRt5CF8+2OTGxzww3EE/LjPOCcYr1XnRUy3J1HQLmONrkB3ikG63mD4bcCAcZ74x3JwV7VNup9GS/sp7aQDEqFQT+V+6P9QwB/Sq+8AtbZ7WaxmyJbSQ7VPcRsTuX/AEuG/mFCFOdW69LPfTvdQW3neYUl2K4XfHiMkfH/AJaVePUnSmgzXcsl5LAk7NmVTdrEQ2ByY94wT3PvnPrWKAsylKUArjIm5SMkZBGQcEZ9QfQ1ypQFM9YeFUVtoUvlZlu4m+0yTsPjl258xfUhdpYgZ5K+5qReBvUn23S1ic5ltCIW9/LxmFvptBX/AEGrDdQQQRkEYIPYg9xVZeHPhzcaTqNzMJU+yvvRIhuZ2TdujZjwFZe2ec5PbNUFnVVniB4e3Nzq1vfaa0ccg2mZnJVQ8ZGxyFBLbl+Ej2Ue9WlSoDC9ue/rjtms0pQClKUApSvPqNoJ4ZIizKJEZCyEq67gRuVh2IzQFX2Hiyra/Lauy/Y2YQQyAAbZl4LFvVGfcue34T2yalXij0s2q6a8MePNRhNCCcAuoYbSfmrMPqRUI6i8G449GCW/x3sJaUyAYMxON8QHtgDaPdf8xrf+DHW/+JWnkTtm6tlAbJ5kiGAsvPcj8LfPB/NVBE+kPFoaXarZ6nbTia2HlrsVQSo/Crq7LtIGBkZyMVD+jtTnsdct7jyWt4r2YgRH4VME0m3AGBlVJBBwPwCvp6SBWILKpI7EgEj6E1T3Vmk3Op9U2wEMqW9r5ZMzIwjZY2812ViMHLEIMZ9+1AXJSs1ioBSlKAUpUN8Uetv8GtFdEEk0rFIlbOwYGWdsckDjgEZz3oUmVVz1/wCKsWmSm2hhea64+FlZIwW/DyRl+/5Rg+9RqbqLqS2tvt00cTQYDtCUj3JGedxVfjAx8yR6gYNWF0VrlrrMEd6kSCZAYm3BWlhbgsgkxnacgg8ZB9DkUIUz1HqmuxiDU70vFGk6eXACYlHBb4oRyFIDKS/Jzj1r6G02+S5gjmiOUlRZEP8AlYAj+9azrfQhqOnXFsfxSIfLPtIvxRn6bgM/LNQTwA6hMtnJZSnEtqxKK3DeUx5GDzlX3D5blFAWtSlKFFUX1j0PqK65M+lB40u03PMreWibyvnK0g7Euu7A5O7jPNXpSgKZtfASIoDPeSGQ8uURduT7bjk/U9/lSrmrFLkOylKUApSlAKUpQCsUpQClKUApSlAKUpQCvnjRfu+tmWP4AbmYEL8IIKOSCB6E80pVB9D1ilKgFZpSgMUpSgMmo115p8U9r99FHJtJK+YivtJHJG4cUpQG82hoMMAQY8EHkEFeQRVLf/TQxzfjJxi3OPTP33OKUoC8aofpL4OtbkJ8IL3GQOAcqWOQO/xDP1pSqC96UpUKKUpQGKUpUB//2Q=="/>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537A8E"/>
              </a:solidFill>
              <a:latin typeface="Calibri"/>
            </a:endParaRPr>
          </a:p>
        </p:txBody>
      </p:sp>
      <p:sp>
        <p:nvSpPr>
          <p:cNvPr id="6" name="AutoShape 6" descr="http://www.madison.k12.wi.us/files/Calendar_0.jpg"/>
          <p:cNvSpPr>
            <a:spLocks noChangeAspect="1" noChangeArrowheads="1"/>
          </p:cNvSpPr>
          <p:nvPr/>
        </p:nvSpPr>
        <p:spPr bwMode="auto">
          <a:xfrm>
            <a:off x="1984375" y="1603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537A8E"/>
              </a:solidFill>
              <a:latin typeface="Calibri"/>
            </a:endParaRPr>
          </a:p>
        </p:txBody>
      </p:sp>
      <p:pic>
        <p:nvPicPr>
          <p:cNvPr id="5128" name="Picture 8" descr="http://www.madison.k12.wi.us/files/Calendar_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53200" y="465139"/>
            <a:ext cx="2095500" cy="157162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532258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Step 6</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Identify </a:t>
            </a:r>
            <a:r>
              <a:rPr lang="en-US" dirty="0"/>
              <a:t>the key person(s) responsible for each objective. Indicate the lead person(s) responsible for ensuring the activities are completed. </a:t>
            </a:r>
          </a:p>
        </p:txBody>
      </p:sp>
      <p:sp>
        <p:nvSpPr>
          <p:cNvPr id="4" name="AutoShape 2" descr="data:image/jpeg;base64,/9j/4AAQSkZJRgABAQAAAQABAAD/2wCEAAkGBxQSEBQUDxAVFBUVFBQUFBQUFBQPFBQVFxQWFxQUFBQYHCggGBolHBQVITEhJSkrLi4uFx8zODMsNygtLiwBCgoKDg0OGxAQGiwkHyQsLCwsLCwsLCwsLCwsLCwsLCwsLCwsLCwsLCwsLCwsLCwsLCwsLCwsLCwsLCwsLCwsLP/AABEIAMIBAwMBEQACEQEDEQH/xAAcAAAABwEBAAAAAAAAAAAAAAAAAQIDBQYHBAj/xABGEAACAQIDBAcEBggFAwUBAAABAgADEQQSIQUGMVETIkFhcYGRB6GxwRQyQlJy0SMzYoKSssLhJCWis/BDc9I0NURj8RX/xAAbAQACAwEBAQAAAAAAAAAAAAAAAQMEBQIGB//EADMRAAICAgECBQMDAwQCAwAAAAABAgMEERIhMQUiMkFRE2FxIzOBQpGxFDRSwaHhBhUk/9oADAMBAAIRAxEAPwDcYACAAgAIACAAgAUABAAQAEABAAQAEAKj7Rd5jhKGSi1q9W4QixKKPrVPkO890gvt4R6dzV8Kwf8AU27kvKu/3+xnOA3yxpcCptF6a63ZqKV/AZQhJlSN899ZHob/AAvGUdwq2/jei3bG2ntDEU3qYbaOHqpT+u1TDvRA0vr1R2ayxGVkluMkY91OJVJQtqkm/h7OZd9MYAT9K2bUsCbLUqKTbkCBr3Tn60/lEv8A9bjt64WL8pHJT9q2IH1sNSPgzp+c5/1b+Cd//Hq/+b/sadsXGmvhqNYrlNWlTqZQb5c6BrX7eMuRe0meavr+nZKC9m1/Y7J0RAgAIACAAgAIACABwAEABAAQAEABAAQAKAAgAIACAAgAIACAAgAIACAAgAIAc+0MYtGlUq1DZKaM7duii5+ETeltnddbsmoR7s8+be2w2LxD1qh1Y9VfuIPqoPAe+8yrJucts9/iY8MepVx/n8nBeRlnZccXvPRTZa4PBhw76V3ZQmYEXqEWJvc2HhLLtiq+MTFrwLZ5jvua0u2v/BTpWNsAQsQqi7MQoHMmdRW2R2zUIts9D7rrbA4UcsPQHpTWa0PSj59lPd0393/kk50QAgAIACAAgAIACAAgAIACAAgAIACABwAKAAgAIACAAgAIACAAgAIAFACP3gx5oYapVUXKjTxJCgnwvfyklMFOaiyG+xwrckZVh98MSlXOKpYX1VyWVh2i3Z5TVnRXKOtGLXfbGXJvZpG3awr7Krsot0uDqMAeIzUSR8Zi2x0mj0uFPdsJfdHnsGZR71vS2TtTc/HLxwj+TU2/lYyT6M/gprxHG/5/5OWru/il+thaw8KbN8Jy6pL2JY5tD7TRw1qToctRWQ/ddWQ+h1nLWu5PGxSW4vZ3bFcKa1QtZqeHqmn2/pCuUHyUsfITuvptlbMbkox9m1v8HoLYy2w1EcqVMeiCaMeyPFXv9SX5Z2ToiK7vvt5sJQBpgF6jZFJ4LoSWt2nuk+PUrJaZWyrnXDp3ZSN3N7K4xCB6jOGcBlJLAhiBoDwOvZNC2mtwfTWjLpvsjYuu0zWZkG8CABwECAwQAEABAAQAEABAAQAEABAAoACAAgAIANUsSjEhXViNCAwYg99p04yXdHCsi+iY7OToEABGBU96t7aVAvRal0py2dSQqdYfVOhJ0PLtlqnGlJct6KORlxg3DWzJK9S7sVQIpNwuYvYcrkazRXYy3rui6bvb21HDYbEkMlSm9NGsFyMUIVdABlPDxIlLKx48HKJpeH5UlbGMn7oy5NVHhPMn1Nlp2JvbjDiKCtinZWrUlYMKbXVqihhcrfgTJ4XT5JbM3J8PxvpSkodUn8/Bad/N6cRhMSiUGTK1FXIZM3Wz1Adb8lEnvtlCWkZXhmBTkVOU++zPtt7XqYqt0tbLmyqvVGUWW9tL98qTm5vbPQY2PGiHCPYYwn/U/wCzV/kMI+47/wCn8npHA6UqY/YT+UTUXY8LP1MPG4taVN6lQ2VFLHwAnUY7ekRSkorbMa3h3orYu4ewTMGVLAhSNB1rXvYma1dMa107mJbfOx9e3wM7r7UXDVxUrUBUt9Tr5ch+9bLqfhHbW5rSegqsjXLk1s1/YO20xdMvTBFjZlNrjS41HETMtpdb0zWoyI3LaJS8hJwQA5sZj6VIXq1FS/DMwBPgOJ8p1GEpdkcTsjBbk9BYDaNOupNFwwBsbaEeIOsc65QepIVd0LFuL2dU4JQQAEABAA4ACABQAEABAAoACAERvbimp4Ks6aEBRccQGdVY+hMmx0nYkytlyaqbRjWKxJzDKxFuBBKm/O4mxPT6GDXuPU2rdzFGrhKDu2ZjSQub3ObKL375i2x4zaPQ0z5QTJG84JQEwBvRhO8eMNbEVXGpLOwHHS5yj0Am1FcYJHn2+djfyyNRrgHmBOjlo7cXs806NGst8tbOL/dqIxBHmuUjwaQuW+USxCGnCf3X+StTycujZ9are4pnVsg2xNA8q9H/AHFjh6kcZH7U/wAP/BbPayP8XS/7A/3KknyvUjK8D/Zl+SkysbYulWCh79qMo8Tb+86i9EVsXJLR6F3W2qMTg6FZftU1zDk6jK6+RBmnFqS2jw+TVKq1wkVn2o7Yy00w6nV+vU/Ap6o82F/3ZexK9vkzKzrNLgihY7ZxopRZ75q1PpbH7KFiKY8wub96XIT5N/YoWV8EvucLMbqAL3J9ApYn3TsjS2X72V4y1WpTJ+ugI8UJ+Tn0lbMjuCl8FvAlqxx+TS7zNNcRWrKilnYKo4liFA8SY0m+iE2ktsx3fnGirjqjpUDpZAhBuAAguB+9mPnNXHg4wW1pmJlTU7G09om/ZtiGbFEC9uiOfle65b997++c5rTgvk68Oi1a9djS7zKNoEBhwAEABAAQAEBAgAUABGAUAIfeTbFLD0rVV6TOGAp/fHbe+gGok1FMrH5Stk5EKo+b3MUx7ZqrFFWmpOlNMzhe4MxJ/wCdk1UtLW9mO5KXVLR37tbZOFxSVLnKNKg5020Onv8AKR3Q5xaJaJuuSZuC1AQCDcEAgjtB4GZOjbT2Ru8mM6LCVnBschVfxN1R7zJKY8ppEOTPjU2ZfubgOnxFQkXCUap82Uov8x9JoZE9IzMWG3/BWqP1R4CTEDNE3b2YMZshqNwGWq5pk/ZcWZT4HMQe4mUbpcLdmljQU6kvuZPXQqzK2hDFT4gkH4Tz1nqZ9Kx3+lH8IPD1cjqw1KsrDvKsCPhOV0eySceUXH5JXebeBsbUR3pqhVMllJYHrE318Z3ZZze2VsPEWNFxT3sh5GXBFWAmaH7H9tlKr4V/q1L1Kfc4AzjwKi/7vfLWNPrxMLxrGTirV3XRnfit28Ri9pVDiEK0s9y/2TSGiKnMlQB3XM3FbGFel3PEOidlu5djl9pb/wCMUDQLRQAdgF2Np3i+gjzPXojdy8GK2PpK3DLWJ8DSZP6p3e9Q2jjHjynoXutXOHx6BtMtQ029TTb4zqa51M4rfC1P7m0XmSbhnHtT23quHU6KOkq+P2F9LnzEu4lf9bM7Nt21BFAdb9pHhLxn9i87k70mgq0qiq1O4XMAEdb2F2sOv5698rXYymnKL6lmjMcGoyXQ0+8zDZDvAA4gBAA4ACABQAEYBEwBvRDtvRhRxxCjvs1vW0neNalvRWWZS3rkS15AWTPPaZV/TUhypsfVv7TSwVqLZj+Ivc0jOQ/WI7gfW/5SyV9dBuqCGDdn1T56j4H3xAuxrfs52x0uG6Jj16Nl14mmb5D5WI8hM/Jr4y2vc1MS3lHT9ic25gBiaD0mJGYaMOxhqpt269kiqm4S5E11asjxZE7m7unBrU6R1d6hF8t7BVvYa+Jkl131GtENFH009mRY6nkJX7rgejgTQ9jMXdo0r2ZVv8NVHKsT600/KUspeZGhhPyssO16CNQq3RSejqalQT9UylKK0zUpsmpx0/cwfa365urlOWncDQXyLYgd4ynxJmbPueyxm+G9/Jz4fDvUcJSBZm0VRqToTp5AzlLfRElk1BcpPSJejujjm/8AjkfiZB85KqJ/BSfidC/r2cm2di1sKyDEBQXBZQrZtAbG84nBw7ljHyYXpuPsTfsxH+ZJ3U6p9wHzkmP6yr4s9YzNn6SaJ5EyX2jVc2NqDkKS+oX/AMpo0dK0ZWR1tZ3+zSnfGFvu0n97KPnFlegMP9zZPY3cs1Mca3SKKLNnZRcVL21UaWsTre/bIY5PGGvcnnicrOXsW7aGOFGlUqtwRWc27bC9h4ytGPJ6Lk5cYtmGY+pUxNZidWcvVfkFF2PgAB7hNZJRjoxduUmxqo1gTyBM6I13OnZ9TS/bYGdx6o4s6M3qg91U81B9RMKS0z0cXuKI7b+8FPCBDVDE1GKqq2vpxJuRoLj1klVLsekRX3xqW2I2NvLSxFQ00V1bKWGbLY2tcCxOuskuxZVLbIsfNhdLikTUrFwOABwATeAAgBy7TJ6Grbj0b2/hM6h6kR2+h/gxLG1bpbwm9N9DzVa6mr7q7bp4igqoxL06dIVARbrFNSOYuDMW6twfU9DRdGyPT2KZ7Sat8VblRX3lj+Uv4i/TM3Oe7v4KEP1niLSUi9i07j4SlXrVKNdcyVKR0uVIZGUggjUHj6yC+TiuSJ8aKlJxkaBsDd2lgy5olyXsCXIYgC9gLAc/hKVlrn3NGqiNbeiUdpGSjLVrRo5Zi+8q5a1fuqMf9V5qr0IxmtWMuHs2xACVlv8AaQ+4j5Srld0XMLs0WXau3MPTpuKuIprdWFiwvqCLW4zPnOKXc2sfGtlNNRZh+0HLVLt92nb8PRrl91pnT7nr8dahoktyv/cMP+Nv9t51T60QeI/7aRcd49hY+tiHajiDTonLlHTPTA6oB6q995ZshNy6MyMPIxoVJSht/jZnWNLZ2Wo5cqzLcsz8CQbE9mkpve+p6CtR47itbLR7Lv8A19+VGp8VHzk+N6zO8Yf/AOf+TW3qiaB5NsyDfGrnxlY//Yg/hCj+maVXSCMi3rayxezbSpWb9lR6m/8ATI8r0okw/UzQVq3lE00Kq01dGRxmVgVYHtBFiIJtPaBpNaZV949lYfCYCsaFJVZwtPPqzkM63GY62sDLFU5TmtsqXVwrrfFGX1jdTbw99jNAzF0Z1YIW0P3R8Bb3GdROLDb9i1r4WixP/Rpkn9wXmNYvO0b1Mt1p/YzDe/eFcZVplFKrTzqLm+YFh1rW0uFGk0cer6a/JlZN31X09iV9n7l8ZccFpux87KPeY82X6ejnw+D+rs028yTdDvAAXgAm8ACJgARMYmYXvNhh9KqfRepRU2AuXvb6xF+y97DlabNalwTkYNkq+bUUd+4m1OgxqAmy1R0beZ6p/iA9ZDkQ5RJ8afGf5Oz2iKwxdQspClUCsQcp6q3seHG8eM19PRxlxf1t6IHauz+jTDsRbpKIc+bv8ss7hLls5sjx19x/civkx9Lvcr5OhA95kdy3BklD1ZFmxXmYbAhzGBx4ho0cMqW1d2adaoXYtduIvYHsk6uajoruiLlyILfPZww+DQUrqDWUNYnrA06n1ueoHGU8yTlBdTc8ChCN72vb/tFDYcplnr2+gs1swUH7K5fLMSP5rTpsiitbJjcw/wCYYf8AGf8AbeSU+tFXxD/byLLvVujiMTi6lROjCHLlNRyOCAHQA21EntqlKWzMws6mqlRa6/gqW3djthXVHdHJXN1DcDUix79JWnDi9Gvj5CujtLX5J32ZD/F1DyoN73pyfF9Zn+NP9Bfk0ioTNA8sV7aW7lOs+ZhZr3uCR685KrGiGVUWSewdlrh1IUk3Nze2pissc+46qlDsWGkwkJOjoBiGVH2lYi2Gpr96rc+CqfmRLWKvM2U81+VIzXDpmAHPX1//AGX122Zj76LZtvd+sMZajRdlZKeUqOr1aaqQW4DVe2Q1XRUerJ76JOWoosm8GNbCbKSm5tUZBS0N7aXfXuXS/fK0ErLnJdi1NuqhRffsZiKPSAA3F+RtNBdTNb4mmezCsER6BAzDrhrDMyXAIY9tif8AVKWbW1qRfwLlLcS9XlA0hQMBgvABJMAEkwEJLRoT7GJ7QBGdT2Ej0NvlN3e4nmtam/yQjNbKwNiDx5f8NpGWF0Nt2ZjOnw1J3AOemrMCLi9tdD3zLkuMmka8Hygmyqe0amGWiw7CyeoBHwMtYj7opZq7Mouz62TEI3JkP8L/AN5YkujK8H1TNm+mA8JlaNlSEmveGh7G2a8YhGWAaKv7SKX+AY/dqUz/AKsv9Ur5HoNPwl6v/gy+tQZQmb7aB1/CSy/FTM+UdHqqrFLa+BkC0SO2tCqdYqQVYqRwIJBHgRGjiTi1pgq4pm+s7t+Jmb4mdbfycJQXaK/sdu7uyzisQtFGFPMGOYrmAyi/AETqEOT0RZGUqYc9bNN3W3S+hu79N0hZMlsuQDUG/E8pcqp4Pezzub4h/qYqOtFjKSczdCckYtBgQAWr2gAr6VaGg2Ub2k4st0QHAK/qbD5S5jLSZRy220QewKOavSHZ0i+gNz8JZm9QZSgt2I2CnXvMpo2kzO/ae9R66LlbIKYIIBI6zHOSeH2VEu42uJQy+XP7FXonrgectruUZekv/s5T9PVblTC/xOD/AEyvnPypFjw1edv7GgAzMNkUDEMO8AEExiEEwAQzRpCb0jJMai1HdrEZ2Y25XJNpvQj5UjzFk/O39yL3eVVxdNaqhl6XIwYBgQxIBsfxAytamovRdpack2a90QUBVAAAsABYAcgJmbNjXToQm8ezDXpZBobgg8iL/mZLVZweyG2lTWmVnAbqZHD1CGIOgGgH5ySd3LsRV46j3LRh0IldllI6liOhwCIYqA9Ff3/S+zq3cFb0dZDf6GX/AA56yImfbz0ctLCi1slJUPfemlT4uw8pVtXRG1hT3Of3ZX7yA0dk7ubslcRiD0ovSpqXe5sD2KCR5n92TUwUpdSh4hkOmvy92cG39mnD4h6R4A3Q80Oqn5eIM5sjxlolxbldUpf3Jn2aL/mC91KqfcB853R6yv4n+x/JrtpfPM6BaAtBWjFoSRAQkiMQxUWMRGY/ZK1RZxcd86UtHDjsa2Nu0tGpnDFiL2zW0vykk75SWiKGPGL2WmlTkGyykQm/mJ6PBML2zsie/Mfcsmx1uZXynqszXZiXqkngAPn+c04rqY9r1Eum6mIdcSq0iAHIDiwN1UEnw/vI8qMXDb9jrBnNWqK9zRQZjnoRYMAFXgAgwAQxgA2TGBlG16wFarYZR0j6XvbWblT8iPM3Ldj0QGLq9cOh1BB8wdD8JxYtktW0bTQxAemrjgyqw8wD85jyWno34vaTGapgBzMsYggsBiwIhixEMOA9HJtXArXoVKL3C1FKkjiL8CPA2M4kuS0S02OuamvYyba71uirUMVq+HqU2DdpUg09Oam6MPGU5t60/Y9DQoKash2kv/ZX7yE0Nl22Zs7JssjpqdFsSwYvUbJanpYLzNhe37Utxhqvv3MS67nldtqPx8jm9lBcTg0r0qi1Wo9Wo66BhoHNu49bwJhalKO17CwZypudclpMqmwdrvhK4q0wpIBUhuBU2uNOHAaytGbi9o17qI3w4SNc3b3npYwHICtRRd6ba2HC4PAi8u12qZ5zLwp4769ibkpSBGIEBCSIxCCIxCcsBDiQA6qTxHSKT7T8VfoKQ/ac+4D4N6y3ix7soZsuyKXQxIp3zG1+2aC6GZKLl2LpuA+fE5hqBTc349qj5yvlv9MnwItXfwaKrTKNscBgMVABLQENtGAy5jFsyrfLBZsTVUEjrBtDa4YX+JM1qPNWjCvfC5kH/wDzitM27NZK49CNW7kaJultHNgqV+Kgp/CSB7rTKujqbNnHluCJQ1ryInADAYoRDDEQw7xDDvAYgtEdGYe082xSEaZ6OVu8K5Njz7JUv7m74Z1re/ZlOB58O3wkBpvsSG3dtNiWS6BFprkRFuQBzvz0HpO5z5FfGxlTvXVsjxVa1gxAOpFyATzI4TjZZ4JvbQaUybkAmwubC9hwueUWtj5JMu/sp/X1zypoPVj/AOMsY/dmV4s9wj+TTA0tmCKBjEHAQUYhJjORBjASXgIT9KtHoWzPd7sV0uNPJVVR6X+JaX8daiZeVLc2cr4BWAvrLvEz/qNMufs7wwVapAsAVQemY/ETPzH2Rp+Hre5MuySgaY6pgMXEA2xgA0zRiGKjzo5ZQt9KRXEo/Y6FfNf7TRxJeXRkZ0PNsgWN/OXCguhO7vYNkpKBwOvqbzJufmZvULyLRYKQPbIWWEPg2GsWt9BtpLbOWltakzZQ/qCAfOTSxrEt6K8cymUuOzvldlxAJiGJLRDG6jwOkZv7TlLVaFuJV1HjmW3xlW7q0bPhz1XI5tr7t0/pVClQBCOWWpYliCgDNqTpdWEcqlySQq8yf0pSn7disYmh0dR0+47L6EiQSjp6NOizcU/kkd3NlfSq3R5ioyM1xzGij1Ijrr5PRHl5P0YcvuTW7Gzr4PF5hZ3V0Ve39Et2/wBRA8pLXDyMo5l/69euy/7Ov2XHrVzzFMfzn5wx/cfinaKNGptLRisdBjORV4CBeMQ3VqBQSxAA4k6TqMXJ6RHOSits5cPtCnUOVHueVivpcayWdE4LbRDXk12PUWOuJETHJXoXnSZy0VTbuxmV+l0toG590uY0+ujPzIeXkcI7pfbMpLZfd08IaWHUOCGYs7A8QW4A+QEycialPobuLW4Q6lgRpXLSHlaI6HLxAIeADLxgNMsYtHDtPACrTZSoJytlJF7NbQjlJKpuMkyK6tTg0ZiO0cifz+c2UzzzWmW/dWrnoZe1GI8jqPn6TNyo6nv5NjBnyr18ExllUvFf3mxThlQaKVuf2jc6e4esv4cI65e5k+IWyTUPYhBUl/ZlaLHuzji6sjG+S1j+yez3TLzK1FqS9zd8OtcouL9iZJlI0hDGI6Oeo8R0imb74R3NKpSAY0iWynW+qkWHbqvCQWxb6o0sKyMU4y9yG2dvJZcVUqACoT0lJe0OwCMFB5WU+RijbrbZNdhcnCMe3Z/5IzepLYt2HCoEqD95AT77yO31FrDf6SXx0O3dXF9BRxOIAuUFJFHMs/WHpadVPinIizYfVlCv8khtfb6UsUhojOgp1CVBsGev1jf0WdTsSl0IaMSU6mp9Hv8AwSPs6wTU0qM65c5UqDobAHs7OMdMWjjxCyMmknvReqZk5lsdUxnIsGM5BGIp23toGpWZb9VDlA7xxJmvi1qMN+7PP510pzcfZEcKxBupsRwPbLD69GUotp7RcdjYlqtFWfjci/OxteZF8FCekehxbHZWnI7skhLBXN869hTpjtu58tB85ew495Gb4hPookRu/hukxVJewHMfBdfkZZvlxgynjQ5WJGlhJj7N/QtRAY4sQDoiASYDEERgJIgIIiAzK9uYfo8VVXszEjwJzD3NbymzTLlBM87kQ42NHdujictcoeDr71uR7s0iy47hv4J8Cep6+S04zEBEZzrlBNufITPhHlJI1bZ8IOXwUbH4upUfO2vdwsOQmxCCgtI8/Za7JbkclTGoAbmx5EEN6TrZyoNk1uttqiqWZWR2+s56wPLhwHdKORTZN7RqYt9VS4vuWtKgYAqQQeBBuJnyi09M1YyUltCXnJ2MVRA6RH4mhectEikVXbu7q1LsvVfn2H8X5yGdaZex8tw6PsNYDBdVDiFVqiIKYJF7KpOXxNjx8JsYWLDgpzW2ea8W8Ss+rKqptR2dlegjoUYdU2JHDUcDp2iXLKK5x4tGVRm30zU4yewthbuU0s1szdjNbTXsHZMCeOq5tHs4+ITyKlLtstuFpWjSK8pbJCnOiNjwjORQgIZxWNSkL1HC+PE+A4mSQrlPsiKy2Fa8zKBtralFsRmphlDfXLaKW5gdk1KFKEdSMTJ4WS5QGvpAP1Ose7UeZ7JY2U+L9yc3d2myMtN9VY2H7JPLuvKmTSpLku5ew8hxlwfYtqtM02Si7xYnpMS57F6g/d4++81sePGCMLLnysZL7gYe9WrUP2VCDzOv8vvkGbLokWvDoeZyLzM41gxABYgAqIAjAQgmMBstABDPDQbKHv3StWSoPtLY+Kk/JvdNLEl5dGRnx8+/kiNiIWrqVYLkIa51uAdQJLkTShohxa25p77Fi2/iv0Vh9pgPIa/ISpix8+y7nz1Xr5KnUxFqqJ94MfS1vnNLfUyFHcWx9lB4i8ZzsSlIDgIA2yZ3axtqhpk6P9XuYfmPgJTzK9x5I0fDruMuD9yzGZZuDbCIY01OB1sjMbiqaGztr22BNvGTQxpzW0VrM6quXFvqQVSorMxQ3FzbsmvTHjBJnncmfO1yXuJkhATGzNo0giqX1HHQ24nttMu/GnKbkkb+LmVwrUJMnqSi2kpNa6GkpJraH0EBDixiBUqBQWY2ABJ8BHFbekcSkorbKFi8WatRmbtOncOwTcqgoRSPM32OybkzlOGU8RfxnZxyY5oByAgLuxvZ+JzIlQcdG8CD+YnL80Tv0T/BePpgsDzAMx3HTPQqW0mUbaLBazhLlb9pub9uvjealUm4rZiXxipvRedzKWTDA9rszH4D4e+UMp7maeFHjX+Swq8raLmx1TEMcUwAXEMJoxDTCAhthGJs5qzWnSRy2VneikatPQaqcw9LESzRLjIqZMOcfwVDZDHplC3N7g25W7ZZva4lTGUueyZ23cFAeRPvt8pziLo2PPb2kRezdmtWrVKmU5KSMAewvbgOfEzuyxRkkcVUuVbYq8slE5emy1sp4OoI/ENCPT4TnfUk1uGx/MVIK6EEEHvEckmtChJxe0XrB4kVKauPtD0PAj1vMSyDhJo9LTYpwUkO2kZKM4usKaM7cFF/E9g9Z3XBzkkcW2KuDkylVSWuW4kknxM3IpJaR5eU3KTkzm+ia3VmU9xHwtDQcg2wxPGo5HLqj4CAcvsOUaIXhGhN7LVu3is1MoeKafunh8xMrLr4z5L3N3w+7nXxfdEyBKhfFAxhsg968blpimDq+p/CPzPwMuYde5cn7Gb4hdxjwXuVdTYXM0zF7jGz6pdS5+0xI7hwHwnMXs6sWnokMFhelqCmeDXB8LGc2y4xbO6Ic7EiN2fRamGpVFKsjWIPfr6Qrkmtod8XGXUuGBoGph0Pba3obTOu6WM18ZuVSKwNl1TVytTOrfWGo48by1G+PEpTxpuRfNnIUUKOAAA8pRk99TQitLSJakZwSpnSgnJ0h0CIYu0QwyIwG2EYhl4zlnNVWPYtHK2HB7I+QuIxS2Sim6qB4C0Tk2NQS7B4zZqVBaotwOHYR4ETqFkoPaObKY2LUkCnhFRMiiy2tYd/GJzbltnXBKPFFBqjKSD2EjzvabMXtJnnJR1JojdqrqjDiD+Rikd1+6O291B5gH1nSZG1pk5upjLFqRPHrL/UPgfWUcyv+o1PD7e8GWWZ5qle3mxVytIHh1m/pHz9JoYdf9TMrxG7tBHBsrC9JVAPAat4Ds8+Es32cIbKWLV9SxL2OfEizsB2M3xMkg9xRFYtTaG50Rkhi8HahSqAcRZvG5sflK9du7HFly2nVUbEMbMxfRVVbs+q34T2+Wh8p1fXzg0cYtv07Ey7CY2j0WwFrRpbE3rqULaWL6asz9l7L+EcPz85s0w4QSPPZFn1JtkdtWpZMo+1p5C1/iJ1J+xHWuux/CLlpqO4e+NdjmXWRYN1KV65P3UJ8yQPzlbLlqGi54fHdm/gsmN2RSrMGqLqNLg5SRyPMSjC6UOxqW48LPUjup4YAAKAABYAdgkbk29slUUlpB/RRyhsNAFGGxaHkENho6EiHoeWIYsQAJoDG2gA00YhsrANBBIh6FZIDEMkAGHWMRnO89LLVrAc849A4mtS91owb48bmiOxouvmDJn2II9GSVOjmwtNx9m6N4BjlP8AzukEJ6m4ssW18q1NfgPYuEZq6lNAhDM3dy8TwjyJqMNP3DDrlKaa9i5kzKS2bjekUatVLsztxYk/kPSbUI8YpHm7puc22WfYGFyU8x+s+vgOwfPzmblWcpaXsbGDTwht92VzHfrX/G38xmjX6UY937jGZIRFtwVAPhVQ8CnpyMybJcbm18m/VWp46i/gqlekVYq3EEgzUjJSW0Yc4uEmmWzd/EF6C5uKkp424e60ysiCjN6N3Esc6lse2pSZ6LqhszKQPmPPh5zitqMk2S3RcoNIpFKkQbEG97W7b8rTYUlrZ55xfLj7h7xUMrUqfaqXP4mY3+AHlIKpc9yLVsPppR+wxiPsD9tf9N2/pk7Ksfdlx3LpdWo3NgvoL/OUc2XVI0/Do9Gy0osoGmPKkBiisACyQEAJGAsLEA4ogAuIAyIDG2EYhJEAEFYAC0BhRAJeADFWdITKLvcn6YH7yWPkSPymliPcGjGzlqxMrtI3pD8IHmND8JaXYpvpIn91ql6bLyY+8D8pn5PSWzVw3uDTLDh6IUWVQo46C0rSk5dy5GEY+lHRkuCOYtOU9M6a2tFfpbukOMzgpfsvmI5chL7y1x6LqZcfD2p9X0J86Sh3NXsUvaP66p+Nv5jNmr0I87f+4xquljYclPqoJ+McJbWziyKjLSLhsr9TT/AvwmTd+4zexv2o/g4tsbHNVg9MgG1mB0vbgZPRkKC1IrZWI7JcondsjAmlTysQSSSbcBw090iusU5bRYxqXVDTOphISwcdbDrmz5Bm+9bWdqcta30InXHly11Kbtl82Jbuyj0A+d5o461BGTlS3Yzmc/pF7lY+egHzk/uVl6WX7dRLYde8sx8zp7gJl5L3YbOFHVSLCkrF0eUxAHAAWgAdowFAQELAiGHAAzABBgAkwASRAAiIAIaMBpjAQw86OWyE25s9aoAPEcCOIk9Vjh2Kt9as6MqL7Eq0wQBnF21HeSeHnLdd615ijdjPe49Sb3b2c1NTmFiTc/lKl1nNl/Hq4R0WJKMgLQvo4gEskYDFQQEUraX66p+NvjNir0I8/kfusaxDaj8KfyiOv0nN3qLhsv8AVU/wL8JlXetm7R+3H8EgiyMmHQkQANKMBitR0jQmUrauzHFYsqEhj2C+sv0WpLTMvKok3yiHgdgOz5qpyiwGUanQk8ezjFLI6vQoYm4rkXnA0gqgKLAAADwlOT29mjDotI7kMjJUx5TEMcEQxVoAGIAKEAFCABwABgAkwATaABEQASRGA2wgIbKxiYhkjOGc1ShedbOWhAoAQbGojiUpySIeFOcnWgzTgGht6cYjhxa2HCdI5ZQtpv8Apnvp1iZrUtcEYN8X9VnFRr5hc+HobD4R1tcTm6L5F82Lc00uLWUfCZdvqZtUehE1TpyInHhTi2dCujgAh6cYmjnej3RpnDQ2MOJ1s44nRSp2g2NI6VWcnSFhYjocWIY4Ihh2gAoCABwAOAAMACtAAiIAERABDCMQgrAAisZyJZYxDTLANCCsQxSrEdCgIDDgA28BHPUWdI5ZwYvAq3FQfEAyRSeiGUU3sZobMQH6i+gj5NCcU31JOnTtwEjZMjpScnaHhEMOIBJEYhsrGIIJGLQ4qwFodVYh6FhYDDAiGLAiGKtAA7QAO0ADtAA4AJMACMACgAmAgowCMBCDGIaaACYDDiGGIDCMAENGIZaM5Ylo0cMJYwHROTpC0iOkOiI6FQAIwEEYAJjEOLAB1YAKEADiGKEQChAYcADgAIAf/9k="/>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537A8E"/>
              </a:solidFill>
              <a:latin typeface="Calibri"/>
            </a:endParaRPr>
          </a:p>
        </p:txBody>
      </p:sp>
      <p:sp>
        <p:nvSpPr>
          <p:cNvPr id="5" name="AutoShape 4" descr="data:image/jpeg;base64,/9j/4AAQSkZJRgABAQAAAQABAAD/2wCEAAkGBxQSEBQUDxAVFBUVFBQUFBQUFBQPFBQVFxQWFxQUFBQYHCggGBolHBQVITEhJSkrLi4uFx8zODMsNygtLiwBCgoKDg0OGxAQGiwkHyQsLCwsLCwsLCwsLCwsLCwsLCwsLCwsLCwsLCwsLCwsLCwsLCwsLCwsLCwsLCwsLCwsLP/AABEIAMIBAwMBEQACEQEDEQH/xAAcAAAABwEBAAAAAAAAAAAAAAAAAQIDBQYHBAj/xABGEAACAQIDBAcEBggFAwUBAAABAgADEQQSIQUGMVETIkFhcYGRB6GxwRQyQlJy0SMzYoKSssLhJCWis/BDc9I0NURj8RX/xAAbAQACAwEBAQAAAAAAAAAAAAAAAQMEBQIGB//EADMRAAICAgECBQMDAwQCAwAAAAABAgMEERIhMQUiMkFRE2FxIzOBQpGxFDRSwaHhBhUk/9oADAMBAAIRAxEAPwDcYACAAgAIACAAgAUABAAQAEABAAQAEAKj7Rd5jhKGSi1q9W4QixKKPrVPkO890gvt4R6dzV8Kwf8AU27kvKu/3+xnOA3yxpcCptF6a63ZqKV/AZQhJlSN899ZHob/AAvGUdwq2/jei3bG2ntDEU3qYbaOHqpT+u1TDvRA0vr1R2ayxGVkluMkY91OJVJQtqkm/h7OZd9MYAT9K2bUsCbLUqKTbkCBr3Tn60/lEv8A9bjt64WL8pHJT9q2IH1sNSPgzp+c5/1b+Cd//Hq/+b/sadsXGmvhqNYrlNWlTqZQb5c6BrX7eMuRe0meavr+nZKC9m1/Y7J0RAgAIACAAgAIACABwAEABAAQAEABAAQAKAAgAIACAAgAIACAAgAIACAAgAIAc+0MYtGlUq1DZKaM7duii5+ETeltnddbsmoR7s8+be2w2LxD1qh1Y9VfuIPqoPAe+8yrJucts9/iY8MepVx/n8nBeRlnZccXvPRTZa4PBhw76V3ZQmYEXqEWJvc2HhLLtiq+MTFrwLZ5jvua0u2v/BTpWNsAQsQqi7MQoHMmdRW2R2zUIts9D7rrbA4UcsPQHpTWa0PSj59lPd0393/kk50QAgAIACAAgAIACAAgAIACAAgAIACABwAKAAgAIACAAgAIACAAgAIAFACP3gx5oYapVUXKjTxJCgnwvfyklMFOaiyG+xwrckZVh98MSlXOKpYX1VyWVh2i3Z5TVnRXKOtGLXfbGXJvZpG3awr7Krsot0uDqMAeIzUSR8Zi2x0mj0uFPdsJfdHnsGZR71vS2TtTc/HLxwj+TU2/lYyT6M/gprxHG/5/5OWru/il+thaw8KbN8Jy6pL2JY5tD7TRw1qToctRWQ/ddWQ+h1nLWu5PGxSW4vZ3bFcKa1QtZqeHqmn2/pCuUHyUsfITuvptlbMbkox9m1v8HoLYy2w1EcqVMeiCaMeyPFXv9SX5Z2ToiK7vvt5sJQBpgF6jZFJ4LoSWt2nuk+PUrJaZWyrnXDp3ZSN3N7K4xCB6jOGcBlJLAhiBoDwOvZNC2mtwfTWjLpvsjYuu0zWZkG8CABwECAwQAEABAAQAEABAAQAEABAAoACAAgAIANUsSjEhXViNCAwYg99p04yXdHCsi+iY7OToEABGBU96t7aVAvRal0py2dSQqdYfVOhJ0PLtlqnGlJct6KORlxg3DWzJK9S7sVQIpNwuYvYcrkazRXYy3rui6bvb21HDYbEkMlSm9NGsFyMUIVdABlPDxIlLKx48HKJpeH5UlbGMn7oy5NVHhPMn1Nlp2JvbjDiKCtinZWrUlYMKbXVqihhcrfgTJ4XT5JbM3J8PxvpSkodUn8/Bad/N6cRhMSiUGTK1FXIZM3Wz1Adb8lEnvtlCWkZXhmBTkVOU++zPtt7XqYqt0tbLmyqvVGUWW9tL98qTm5vbPQY2PGiHCPYYwn/U/wCzV/kMI+47/wCn8npHA6UqY/YT+UTUXY8LP1MPG4taVN6lQ2VFLHwAnUY7ekRSkorbMa3h3orYu4ewTMGVLAhSNB1rXvYma1dMa107mJbfOx9e3wM7r7UXDVxUrUBUt9Tr5ch+9bLqfhHbW5rSegqsjXLk1s1/YO20xdMvTBFjZlNrjS41HETMtpdb0zWoyI3LaJS8hJwQA5sZj6VIXq1FS/DMwBPgOJ8p1GEpdkcTsjBbk9BYDaNOupNFwwBsbaEeIOsc65QepIVd0LFuL2dU4JQQAEABAA4ACABQAEABAAoACAERvbimp4Ks6aEBRccQGdVY+hMmx0nYkytlyaqbRjWKxJzDKxFuBBKm/O4mxPT6GDXuPU2rdzFGrhKDu2ZjSQub3ObKL375i2x4zaPQ0z5QTJG84JQEwBvRhO8eMNbEVXGpLOwHHS5yj0Am1FcYJHn2+djfyyNRrgHmBOjlo7cXs806NGst8tbOL/dqIxBHmuUjwaQuW+USxCGnCf3X+StTycujZ9are4pnVsg2xNA8q9H/AHFjh6kcZH7U/wAP/BbPayP8XS/7A/3KknyvUjK8D/Zl+SkysbYulWCh79qMo8Tb+86i9EVsXJLR6F3W2qMTg6FZftU1zDk6jK6+RBmnFqS2jw+TVKq1wkVn2o7Yy00w6nV+vU/Ap6o82F/3ZexK9vkzKzrNLgihY7ZxopRZ75q1PpbH7KFiKY8wub96XIT5N/YoWV8EvucLMbqAL3J9ApYn3TsjS2X72V4y1WpTJ+ugI8UJ+Tn0lbMjuCl8FvAlqxx+TS7zNNcRWrKilnYKo4liFA8SY0m+iE2ktsx3fnGirjqjpUDpZAhBuAAguB+9mPnNXHg4wW1pmJlTU7G09om/ZtiGbFEC9uiOfle65b997++c5rTgvk68Oi1a9djS7zKNoEBhwAEABAAQAEBAgAUABGAUAIfeTbFLD0rVV6TOGAp/fHbe+gGok1FMrH5Stk5EKo+b3MUx7ZqrFFWmpOlNMzhe4MxJ/wCdk1UtLW9mO5KXVLR37tbZOFxSVLnKNKg5020Onv8AKR3Q5xaJaJuuSZuC1AQCDcEAgjtB4GZOjbT2Ru8mM6LCVnBschVfxN1R7zJKY8ppEOTPjU2ZfubgOnxFQkXCUap82Uov8x9JoZE9IzMWG3/BWqP1R4CTEDNE3b2YMZshqNwGWq5pk/ZcWZT4HMQe4mUbpcLdmljQU6kvuZPXQqzK2hDFT4gkH4Tz1nqZ9Kx3+lH8IPD1cjqw1KsrDvKsCPhOV0eySceUXH5JXebeBsbUR3pqhVMllJYHrE318Z3ZZze2VsPEWNFxT3sh5GXBFWAmaH7H9tlKr4V/q1L1Kfc4AzjwKi/7vfLWNPrxMLxrGTirV3XRnfit28Ri9pVDiEK0s9y/2TSGiKnMlQB3XM3FbGFel3PEOidlu5djl9pb/wCMUDQLRQAdgF2Np3i+gjzPXojdy8GK2PpK3DLWJ8DSZP6p3e9Q2jjHjynoXutXOHx6BtMtQ029TTb4zqa51M4rfC1P7m0XmSbhnHtT23quHU6KOkq+P2F9LnzEu4lf9bM7Nt21BFAdb9pHhLxn9i87k70mgq0qiq1O4XMAEdb2F2sOv5698rXYymnKL6lmjMcGoyXQ0+8zDZDvAA4gBAA4ACABQAEYBEwBvRDtvRhRxxCjvs1vW0neNalvRWWZS3rkS15AWTPPaZV/TUhypsfVv7TSwVqLZj+Ivc0jOQ/WI7gfW/5SyV9dBuqCGDdn1T56j4H3xAuxrfs52x0uG6Jj16Nl14mmb5D5WI8hM/Jr4y2vc1MS3lHT9ic25gBiaD0mJGYaMOxhqpt269kiqm4S5E11asjxZE7m7unBrU6R1d6hF8t7BVvYa+Jkl131GtENFH009mRY6nkJX7rgejgTQ9jMXdo0r2ZVv8NVHKsT600/KUspeZGhhPyssO16CNQq3RSejqalQT9UylKK0zUpsmpx0/cwfa365urlOWncDQXyLYgd4ynxJmbPueyxm+G9/Jz4fDvUcJSBZm0VRqToTp5AzlLfRElk1BcpPSJejujjm/8AjkfiZB85KqJ/BSfidC/r2cm2di1sKyDEBQXBZQrZtAbG84nBw7ljHyYXpuPsTfsxH+ZJ3U6p9wHzkmP6yr4s9YzNn6SaJ5EyX2jVc2NqDkKS+oX/AMpo0dK0ZWR1tZ3+zSnfGFvu0n97KPnFlegMP9zZPY3cs1Mca3SKKLNnZRcVL21UaWsTre/bIY5PGGvcnnicrOXsW7aGOFGlUqtwRWc27bC9h4ytGPJ6Lk5cYtmGY+pUxNZidWcvVfkFF2PgAB7hNZJRjoxduUmxqo1gTyBM6I13OnZ9TS/bYGdx6o4s6M3qg91U81B9RMKS0z0cXuKI7b+8FPCBDVDE1GKqq2vpxJuRoLj1klVLsekRX3xqW2I2NvLSxFQ00V1bKWGbLY2tcCxOuskuxZVLbIsfNhdLikTUrFwOABwATeAAgBy7TJ6Grbj0b2/hM6h6kR2+h/gxLG1bpbwm9N9DzVa6mr7q7bp4igqoxL06dIVARbrFNSOYuDMW6twfU9DRdGyPT2KZ7Sat8VblRX3lj+Uv4i/TM3Oe7v4KEP1niLSUi9i07j4SlXrVKNdcyVKR0uVIZGUggjUHj6yC+TiuSJ8aKlJxkaBsDd2lgy5olyXsCXIYgC9gLAc/hKVlrn3NGqiNbeiUdpGSjLVrRo5Zi+8q5a1fuqMf9V5qr0IxmtWMuHs2xACVlv8AaQ+4j5Srld0XMLs0WXau3MPTpuKuIprdWFiwvqCLW4zPnOKXc2sfGtlNNRZh+0HLVLt92nb8PRrl91pnT7nr8dahoktyv/cMP+Nv9t51T60QeI/7aRcd49hY+tiHajiDTonLlHTPTA6oB6q995ZshNy6MyMPIxoVJSht/jZnWNLZ2Wo5cqzLcsz8CQbE9mkpve+p6CtR47itbLR7Lv8A19+VGp8VHzk+N6zO8Yf/AOf+TW3qiaB5NsyDfGrnxlY//Yg/hCj+maVXSCMi3rayxezbSpWb9lR6m/8ATI8r0okw/UzQVq3lE00Kq01dGRxmVgVYHtBFiIJtPaBpNaZV949lYfCYCsaFJVZwtPPqzkM63GY62sDLFU5TmtsqXVwrrfFGX1jdTbw99jNAzF0Z1YIW0P3R8Bb3GdROLDb9i1r4WixP/Rpkn9wXmNYvO0b1Mt1p/YzDe/eFcZVplFKrTzqLm+YFh1rW0uFGk0cer6a/JlZN31X09iV9n7l8ZccFpux87KPeY82X6ejnw+D+rs028yTdDvAAXgAm8ACJgARMYmYXvNhh9KqfRepRU2AuXvb6xF+y97DlabNalwTkYNkq+bUUd+4m1OgxqAmy1R0beZ6p/iA9ZDkQ5RJ8afGf5Oz2iKwxdQspClUCsQcp6q3seHG8eM19PRxlxf1t6IHauz+jTDsRbpKIc+bv8ss7hLls5sjx19x/civkx9Lvcr5OhA95kdy3BklD1ZFmxXmYbAhzGBx4ho0cMqW1d2adaoXYtduIvYHsk6uajoruiLlyILfPZww+DQUrqDWUNYnrA06n1ueoHGU8yTlBdTc8ChCN72vb/tFDYcplnr2+gs1swUH7K5fLMSP5rTpsiitbJjcw/wCYYf8AGf8AbeSU+tFXxD/byLLvVujiMTi6lROjCHLlNRyOCAHQA21EntqlKWzMws6mqlRa6/gqW3djthXVHdHJXN1DcDUix79JWnDi9Gvj5CujtLX5J32ZD/F1DyoN73pyfF9Zn+NP9Bfk0ioTNA8sV7aW7lOs+ZhZr3uCR685KrGiGVUWSewdlrh1IUk3Nze2pissc+46qlDsWGkwkJOjoBiGVH2lYi2Gpr96rc+CqfmRLWKvM2U81+VIzXDpmAHPX1//AGX122Zj76LZtvd+sMZajRdlZKeUqOr1aaqQW4DVe2Q1XRUerJ76JOWoosm8GNbCbKSm5tUZBS0N7aXfXuXS/fK0ErLnJdi1NuqhRffsZiKPSAA3F+RtNBdTNb4mmezCsER6BAzDrhrDMyXAIY9tif8AVKWbW1qRfwLlLcS9XlA0hQMBgvABJMAEkwEJLRoT7GJ7QBGdT2Ej0NvlN3e4nmtam/yQjNbKwNiDx5f8NpGWF0Nt2ZjOnw1J3AOemrMCLi9tdD3zLkuMmka8Hygmyqe0amGWiw7CyeoBHwMtYj7opZq7Mouz62TEI3JkP8L/AN5YkujK8H1TNm+mA8JlaNlSEmveGh7G2a8YhGWAaKv7SKX+AY/dqUz/AKsv9Ur5HoNPwl6v/gy+tQZQmb7aB1/CSy/FTM+UdHqqrFLa+BkC0SO2tCqdYqQVYqRwIJBHgRGjiTi1pgq4pm+s7t+Jmb4mdbfycJQXaK/sdu7uyzisQtFGFPMGOYrmAyi/AETqEOT0RZGUqYc9bNN3W3S+hu79N0hZMlsuQDUG/E8pcqp4Pezzub4h/qYqOtFjKSczdCckYtBgQAWr2gAr6VaGg2Ub2k4st0QHAK/qbD5S5jLSZRy220QewKOavSHZ0i+gNz8JZm9QZSgt2I2CnXvMpo2kzO/ae9R66LlbIKYIIBI6zHOSeH2VEu42uJQy+XP7FXonrgectruUZekv/s5T9PVblTC/xOD/AEyvnPypFjw1edv7GgAzMNkUDEMO8AEExiEEwAQzRpCb0jJMai1HdrEZ2Y25XJNpvQj5UjzFk/O39yL3eVVxdNaqhl6XIwYBgQxIBsfxAytamovRdpack2a90QUBVAAAsABYAcgJmbNjXToQm8ezDXpZBobgg8iL/mZLVZweyG2lTWmVnAbqZHD1CGIOgGgH5ySd3LsRV46j3LRh0IldllI6liOhwCIYqA9Ff3/S+zq3cFb0dZDf6GX/AA56yImfbz0ctLCi1slJUPfemlT4uw8pVtXRG1hT3Of3ZX7yA0dk7ubslcRiD0ovSpqXe5sD2KCR5n92TUwUpdSh4hkOmvy92cG39mnD4h6R4A3Q80Oqn5eIM5sjxlolxbldUpf3Jn2aL/mC91KqfcB853R6yv4n+x/JrtpfPM6BaAtBWjFoSRAQkiMQxUWMRGY/ZK1RZxcd86UtHDjsa2Nu0tGpnDFiL2zW0vykk75SWiKGPGL2WmlTkGyykQm/mJ6PBML2zsie/Mfcsmx1uZXynqszXZiXqkngAPn+c04rqY9r1Eum6mIdcSq0iAHIDiwN1UEnw/vI8qMXDb9jrBnNWqK9zRQZjnoRYMAFXgAgwAQxgA2TGBlG16wFarYZR0j6XvbWblT8iPM3Ldj0QGLq9cOh1BB8wdD8JxYtktW0bTQxAemrjgyqw8wD85jyWno34vaTGapgBzMsYggsBiwIhixEMOA9HJtXArXoVKL3C1FKkjiL8CPA2M4kuS0S02OuamvYyba71uirUMVq+HqU2DdpUg09Oam6MPGU5t60/Y9DQoKash2kv/ZX7yE0Nl22Zs7JssjpqdFsSwYvUbJanpYLzNhe37Utxhqvv3MS67nldtqPx8jm9lBcTg0r0qi1Wo9Wo66BhoHNu49bwJhalKO17CwZypudclpMqmwdrvhK4q0wpIBUhuBU2uNOHAaytGbi9o17qI3w4SNc3b3npYwHICtRRd6ba2HC4PAi8u12qZ5zLwp4769ibkpSBGIEBCSIxCCIxCcsBDiQA6qTxHSKT7T8VfoKQ/ac+4D4N6y3ix7soZsuyKXQxIp3zG1+2aC6GZKLl2LpuA+fE5hqBTc349qj5yvlv9MnwItXfwaKrTKNscBgMVABLQENtGAy5jFsyrfLBZsTVUEjrBtDa4YX+JM1qPNWjCvfC5kH/wDzitM27NZK49CNW7kaJultHNgqV+Kgp/CSB7rTKujqbNnHluCJQ1ryInADAYoRDDEQw7xDDvAYgtEdGYe082xSEaZ6OVu8K5Njz7JUv7m74Z1re/ZlOB58O3wkBpvsSG3dtNiWS6BFprkRFuQBzvz0HpO5z5FfGxlTvXVsjxVa1gxAOpFyATzI4TjZZ4JvbQaUybkAmwubC9hwueUWtj5JMu/sp/X1zypoPVj/AOMsY/dmV4s9wj+TTA0tmCKBjEHAQUYhJjORBjASXgIT9KtHoWzPd7sV0uNPJVVR6X+JaX8daiZeVLc2cr4BWAvrLvEz/qNMufs7wwVapAsAVQemY/ETPzH2Rp+Hre5MuySgaY6pgMXEA2xgA0zRiGKjzo5ZQt9KRXEo/Y6FfNf7TRxJeXRkZ0PNsgWN/OXCguhO7vYNkpKBwOvqbzJufmZvULyLRYKQPbIWWEPg2GsWt9BtpLbOWltakzZQ/qCAfOTSxrEt6K8cymUuOzvldlxAJiGJLRDG6jwOkZv7TlLVaFuJV1HjmW3xlW7q0bPhz1XI5tr7t0/pVClQBCOWWpYliCgDNqTpdWEcqlySQq8yf0pSn7disYmh0dR0+47L6EiQSjp6NOizcU/kkd3NlfSq3R5ioyM1xzGij1Ijrr5PRHl5P0YcvuTW7Gzr4PF5hZ3V0Ve39Et2/wBRA8pLXDyMo5l/69euy/7Ov2XHrVzzFMfzn5wx/cfinaKNGptLRisdBjORV4CBeMQ3VqBQSxAA4k6TqMXJ6RHOSits5cPtCnUOVHueVivpcayWdE4LbRDXk12PUWOuJETHJXoXnSZy0VTbuxmV+l0toG590uY0+ujPzIeXkcI7pfbMpLZfd08IaWHUOCGYs7A8QW4A+QEycialPobuLW4Q6lgRpXLSHlaI6HLxAIeADLxgNMsYtHDtPACrTZSoJytlJF7NbQjlJKpuMkyK6tTg0ZiO0cifz+c2UzzzWmW/dWrnoZe1GI8jqPn6TNyo6nv5NjBnyr18ExllUvFf3mxThlQaKVuf2jc6e4esv4cI65e5k+IWyTUPYhBUl/ZlaLHuzji6sjG+S1j+yez3TLzK1FqS9zd8OtcouL9iZJlI0hDGI6Oeo8R0imb74R3NKpSAY0iWynW+qkWHbqvCQWxb6o0sKyMU4y9yG2dvJZcVUqACoT0lJe0OwCMFB5WU+RijbrbZNdhcnCMe3Z/5IzepLYt2HCoEqD95AT77yO31FrDf6SXx0O3dXF9BRxOIAuUFJFHMs/WHpadVPinIizYfVlCv8khtfb6UsUhojOgp1CVBsGev1jf0WdTsSl0IaMSU6mp9Hv8AwSPs6wTU0qM65c5UqDobAHs7OMdMWjjxCyMmknvReqZk5lsdUxnIsGM5BGIp23toGpWZb9VDlA7xxJmvi1qMN+7PP510pzcfZEcKxBupsRwPbLD69GUotp7RcdjYlqtFWfjci/OxteZF8FCekehxbHZWnI7skhLBXN869hTpjtu58tB85ew495Gb4hPookRu/hukxVJewHMfBdfkZZvlxgynjQ5WJGlhJj7N/QtRAY4sQDoiASYDEERgJIgIIiAzK9uYfo8VVXszEjwJzD3NbymzTLlBM87kQ42NHdujictcoeDr71uR7s0iy47hv4J8Cep6+S04zEBEZzrlBNufITPhHlJI1bZ8IOXwUbH4upUfO2vdwsOQmxCCgtI8/Za7JbkclTGoAbmx5EEN6TrZyoNk1uttqiqWZWR2+s56wPLhwHdKORTZN7RqYt9VS4vuWtKgYAqQQeBBuJnyi09M1YyUltCXnJ2MVRA6RH4mhectEikVXbu7q1LsvVfn2H8X5yGdaZex8tw6PsNYDBdVDiFVqiIKYJF7KpOXxNjx8JsYWLDgpzW2ea8W8Ss+rKqptR2dlegjoUYdU2JHDUcDp2iXLKK5x4tGVRm30zU4yewthbuU0s1szdjNbTXsHZMCeOq5tHs4+ITyKlLtstuFpWjSK8pbJCnOiNjwjORQgIZxWNSkL1HC+PE+A4mSQrlPsiKy2Fa8zKBtralFsRmphlDfXLaKW5gdk1KFKEdSMTJ4WS5QGvpAP1Ose7UeZ7JY2U+L9yc3d2myMtN9VY2H7JPLuvKmTSpLku5ew8hxlwfYtqtM02Si7xYnpMS57F6g/d4++81sePGCMLLnysZL7gYe9WrUP2VCDzOv8vvkGbLokWvDoeZyLzM41gxABYgAqIAjAQgmMBstABDPDQbKHv3StWSoPtLY+Kk/JvdNLEl5dGRnx8+/kiNiIWrqVYLkIa51uAdQJLkTShohxa25p77Fi2/iv0Vh9pgPIa/ISpix8+y7nz1Xr5KnUxFqqJ94MfS1vnNLfUyFHcWx9lB4i8ZzsSlIDgIA2yZ3axtqhpk6P9XuYfmPgJTzK9x5I0fDruMuD9yzGZZuDbCIY01OB1sjMbiqaGztr22BNvGTQxpzW0VrM6quXFvqQVSorMxQ3FzbsmvTHjBJnncmfO1yXuJkhATGzNo0giqX1HHQ24nttMu/GnKbkkb+LmVwrUJMnqSi2kpNa6GkpJraH0EBDixiBUqBQWY2ABJ8BHFbekcSkorbKFi8WatRmbtOncOwTcqgoRSPM32OybkzlOGU8RfxnZxyY5oByAgLuxvZ+JzIlQcdG8CD+YnL80Tv0T/BePpgsDzAMx3HTPQqW0mUbaLBazhLlb9pub9uvjealUm4rZiXxipvRedzKWTDA9rszH4D4e+UMp7maeFHjX+Swq8raLmx1TEMcUwAXEMJoxDTCAhthGJs5qzWnSRy2VneikatPQaqcw9LESzRLjIqZMOcfwVDZDHplC3N7g25W7ZZva4lTGUueyZ23cFAeRPvt8pziLo2PPb2kRezdmtWrVKmU5KSMAewvbgOfEzuyxRkkcVUuVbYq8slE5emy1sp4OoI/ENCPT4TnfUk1uGx/MVIK6EEEHvEckmtChJxe0XrB4kVKauPtD0PAj1vMSyDhJo9LTYpwUkO2kZKM4usKaM7cFF/E9g9Z3XBzkkcW2KuDkylVSWuW4kknxM3IpJaR5eU3KTkzm+ia3VmU9xHwtDQcg2wxPGo5HLqj4CAcvsOUaIXhGhN7LVu3is1MoeKafunh8xMrLr4z5L3N3w+7nXxfdEyBKhfFAxhsg968blpimDq+p/CPzPwMuYde5cn7Gb4hdxjwXuVdTYXM0zF7jGz6pdS5+0xI7hwHwnMXs6sWnokMFhelqCmeDXB8LGc2y4xbO6Ic7EiN2fRamGpVFKsjWIPfr6Qrkmtod8XGXUuGBoGph0Pba3obTOu6WM18ZuVSKwNl1TVytTOrfWGo48by1G+PEpTxpuRfNnIUUKOAAA8pRk99TQitLSJakZwSpnSgnJ0h0CIYu0QwyIwG2EYhl4zlnNVWPYtHK2HB7I+QuIxS2Sim6qB4C0Tk2NQS7B4zZqVBaotwOHYR4ETqFkoPaObKY2LUkCnhFRMiiy2tYd/GJzbltnXBKPFFBqjKSD2EjzvabMXtJnnJR1JojdqrqjDiD+Rikd1+6O291B5gH1nSZG1pk5upjLFqRPHrL/UPgfWUcyv+o1PD7e8GWWZ5qle3mxVytIHh1m/pHz9JoYdf9TMrxG7tBHBsrC9JVAPAat4Ds8+Es32cIbKWLV9SxL2OfEizsB2M3xMkg9xRFYtTaG50Rkhi8HahSqAcRZvG5sflK9du7HFly2nVUbEMbMxfRVVbs+q34T2+Wh8p1fXzg0cYtv07Ey7CY2j0WwFrRpbE3rqULaWL6asz9l7L+EcPz85s0w4QSPPZFn1JtkdtWpZMo+1p5C1/iJ1J+xHWuux/CLlpqO4e+NdjmXWRYN1KV65P3UJ8yQPzlbLlqGi54fHdm/gsmN2RSrMGqLqNLg5SRyPMSjC6UOxqW48LPUjup4YAAKAABYAdgkbk29slUUlpB/RRyhsNAFGGxaHkENho6EiHoeWIYsQAJoDG2gA00YhsrANBBIh6FZIDEMkAGHWMRnO89LLVrAc849A4mtS91owb48bmiOxouvmDJn2II9GSVOjmwtNx9m6N4BjlP8AzukEJ6m4ssW18q1NfgPYuEZq6lNAhDM3dy8TwjyJqMNP3DDrlKaa9i5kzKS2bjekUatVLsztxYk/kPSbUI8YpHm7puc22WfYGFyU8x+s+vgOwfPzmblWcpaXsbGDTwht92VzHfrX/G38xmjX6UY937jGZIRFtwVAPhVQ8CnpyMybJcbm18m/VWp46i/gqlekVYq3EEgzUjJSW0Yc4uEmmWzd/EF6C5uKkp424e60ysiCjN6N3Esc6lse2pSZ6LqhszKQPmPPh5zitqMk2S3RcoNIpFKkQbEG97W7b8rTYUlrZ55xfLj7h7xUMrUqfaqXP4mY3+AHlIKpc9yLVsPppR+wxiPsD9tf9N2/pk7Ksfdlx3LpdWo3NgvoL/OUc2XVI0/Do9Gy0osoGmPKkBiisACyQEAJGAsLEA4ogAuIAyIDG2EYhJEAEFYAC0BhRAJeADFWdITKLvcn6YH7yWPkSPymliPcGjGzlqxMrtI3pD8IHmND8JaXYpvpIn91ql6bLyY+8D8pn5PSWzVw3uDTLDh6IUWVQo46C0rSk5dy5GEY+lHRkuCOYtOU9M6a2tFfpbukOMzgpfsvmI5chL7y1x6LqZcfD2p9X0J86Sh3NXsUvaP66p+Nv5jNmr0I87f+4xquljYclPqoJ+McJbWziyKjLSLhsr9TT/AvwmTd+4zexv2o/g4tsbHNVg9MgG1mB0vbgZPRkKC1IrZWI7JcondsjAmlTysQSSSbcBw090iusU5bRYxqXVDTOphISwcdbDrmz5Bm+9bWdqcta30InXHly11Kbtl82Jbuyj0A+d5o461BGTlS3Yzmc/pF7lY+egHzk/uVl6WX7dRLYde8sx8zp7gJl5L3YbOFHVSLCkrF0eUxAHAAWgAdowFAQELAiGHAAzABBgAkwASRAAiIAIaMBpjAQw86OWyE25s9aoAPEcCOIk9Vjh2Kt9as6MqL7Eq0wQBnF21HeSeHnLdd615ijdjPe49Sb3b2c1NTmFiTc/lKl1nNl/Hq4R0WJKMgLQvo4gEskYDFQQEUraX66p+NvjNir0I8/kfusaxDaj8KfyiOv0nN3qLhsv8AVU/wL8JlXetm7R+3H8EgiyMmHQkQANKMBitR0jQmUrauzHFYsqEhj2C+sv0WpLTMvKok3yiHgdgOz5qpyiwGUanQk8ezjFLI6vQoYm4rkXnA0gqgKLAAADwlOT29mjDotI7kMjJUx5TEMcEQxVoAGIAKEAFCABwABgAkwATaABEQASRGA2wgIbKxiYhkjOGc1ShedbOWhAoAQbGojiUpySIeFOcnWgzTgGht6cYjhxa2HCdI5ZQtpv8Apnvp1iZrUtcEYN8X9VnFRr5hc+HobD4R1tcTm6L5F82Lc00uLWUfCZdvqZtUehE1TpyInHhTi2dCujgAh6cYmjnej3RpnDQ2MOJ1s44nRSp2g2NI6VWcnSFhYjocWIY4Ihh2gAoCABwAOAAMACtAAiIAERABDCMQgrAAisZyJZYxDTLANCCsQxSrEdCgIDDgA28BHPUWdI5ZwYvAq3FQfEAyRSeiGUU3sZobMQH6i+gj5NCcU31JOnTtwEjZMjpScnaHhEMOIBJEYhsrGIIJGLQ4qwFodVYh6FhYDDAiGLAiGKtAA7QAO0ADtAA4AJMACMACgAmAgowCMBCDGIaaACYDDiGGIDCMAENGIZaM5Ylo0cMJYwHROTpC0iOkOiI6FQAIwEEYAJjEOLAB1YAKEADiGKEQChAYcADgAIAf/9k="/>
          <p:cNvSpPr>
            <a:spLocks noChangeAspect="1" noChangeArrowheads="1"/>
          </p:cNvSpPr>
          <p:nvPr/>
        </p:nvSpPr>
        <p:spPr bwMode="auto">
          <a:xfrm>
            <a:off x="1831975" y="7938"/>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457200"/>
            <a:endParaRPr lang="en-US">
              <a:solidFill>
                <a:srgbClr val="537A8E"/>
              </a:solidFill>
              <a:latin typeface="Calibri"/>
            </a:endParaRPr>
          </a:p>
        </p:txBody>
      </p:sp>
      <p:pic>
        <p:nvPicPr>
          <p:cNvPr id="6150" name="Picture 6" descr="http://education-portal.com/cimages/multimages/16/istock_000006679858xsma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4038600"/>
            <a:ext cx="28448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95812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914400"/>
            <a:ext cx="7543800" cy="844550"/>
          </a:xfrm>
        </p:spPr>
        <p:txBody>
          <a:bodyPr/>
          <a:lstStyle/>
          <a:p>
            <a:r>
              <a:rPr lang="en-US" dirty="0" smtClean="0"/>
              <a:t>Step 7</a:t>
            </a:r>
            <a:endParaRPr lang="en-US" dirty="0"/>
          </a:p>
        </p:txBody>
      </p:sp>
      <p:sp>
        <p:nvSpPr>
          <p:cNvPr id="3" name="Content Placeholder 2"/>
          <p:cNvSpPr>
            <a:spLocks noGrp="1"/>
          </p:cNvSpPr>
          <p:nvPr>
            <p:ph idx="1"/>
          </p:nvPr>
        </p:nvSpPr>
        <p:spPr>
          <a:xfrm>
            <a:off x="2362200" y="1905000"/>
            <a:ext cx="6781800" cy="2743200"/>
          </a:xfrm>
        </p:spPr>
        <p:txBody>
          <a:bodyPr/>
          <a:lstStyle/>
          <a:p>
            <a:pPr marL="457200" indent="-457200">
              <a:buFont typeface="Arial" panose="020B0604020202020204" pitchFamily="34" charset="0"/>
              <a:buChar char="•"/>
            </a:pPr>
            <a:r>
              <a:rPr lang="en-US" dirty="0"/>
              <a:t>Indicate how you will evaluate whether the objective was achieved. </a:t>
            </a:r>
            <a:endParaRPr lang="en-US" dirty="0" smtClean="0"/>
          </a:p>
          <a:p>
            <a:pPr marL="457200" indent="-457200">
              <a:buFont typeface="Arial" panose="020B0604020202020204" pitchFamily="34" charset="0"/>
              <a:buChar char="•"/>
            </a:pPr>
            <a:r>
              <a:rPr lang="en-US" dirty="0" smtClean="0"/>
              <a:t>Your </a:t>
            </a:r>
            <a:r>
              <a:rPr lang="en-US" dirty="0"/>
              <a:t>evaluation indicators can focus on different level of </a:t>
            </a:r>
            <a:r>
              <a:rPr lang="en-US" dirty="0" smtClean="0"/>
              <a:t>outcomes:</a:t>
            </a:r>
          </a:p>
          <a:p>
            <a:pPr marL="1257300" lvl="2" indent="-457200">
              <a:buFont typeface="Arial" panose="020B0604020202020204" pitchFamily="34" charset="0"/>
              <a:buChar char="•"/>
            </a:pPr>
            <a:r>
              <a:rPr lang="en-US" dirty="0" smtClean="0"/>
              <a:t>implementation/process</a:t>
            </a:r>
          </a:p>
          <a:p>
            <a:pPr marL="1257300" lvl="2" indent="-457200">
              <a:buFont typeface="Arial" panose="020B0604020202020204" pitchFamily="34" charset="0"/>
              <a:buChar char="•"/>
            </a:pPr>
            <a:r>
              <a:rPr lang="en-US" dirty="0" smtClean="0"/>
              <a:t>effectiveness/impact</a:t>
            </a:r>
            <a:endParaRPr lang="en-US" dirty="0"/>
          </a:p>
        </p:txBody>
      </p:sp>
      <p:pic>
        <p:nvPicPr>
          <p:cNvPr id="7170" name="Picture 2" descr="http://www.cdc.gov/dhdsp/images/roadmap.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77000" y="3429000"/>
            <a:ext cx="3175810" cy="31480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458141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PDSA Cycles: Examples &amp; Simulation </a:t>
            </a:r>
            <a:endParaRPr lang="en-US" dirty="0"/>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6513485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7" name="Diagram 26"/>
          <p:cNvGraphicFramePr/>
          <p:nvPr>
            <p:extLst/>
          </p:nvPr>
        </p:nvGraphicFramePr>
        <p:xfrm>
          <a:off x="2225749" y="1143000"/>
          <a:ext cx="7772400" cy="5486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2227" name="Rectangle 2"/>
          <p:cNvSpPr>
            <a:spLocks noGrp="1" noChangeArrowheads="1"/>
          </p:cNvSpPr>
          <p:nvPr>
            <p:ph type="title"/>
          </p:nvPr>
        </p:nvSpPr>
        <p:spPr>
          <a:xfrm>
            <a:off x="4724400" y="228600"/>
            <a:ext cx="5715000" cy="685800"/>
          </a:xfrm>
        </p:spPr>
        <p:txBody>
          <a:bodyPr/>
          <a:lstStyle/>
          <a:p>
            <a:pPr eaLnBrk="1" hangingPunct="1"/>
            <a:r>
              <a:rPr lang="en-US" altLang="en-US" dirty="0" smtClean="0"/>
              <a:t>Plan, Do, Study Act (PDSA) Cycle</a:t>
            </a:r>
          </a:p>
        </p:txBody>
      </p:sp>
    </p:spTree>
    <p:extLst>
      <p:ext uri="{BB962C8B-B14F-4D97-AF65-F5344CB8AC3E}">
        <p14:creationId xmlns:p14="http://schemas.microsoft.com/office/powerpoint/2010/main" val="2326379672"/>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905000" y="952500"/>
            <a:ext cx="7848600" cy="1295400"/>
          </a:xfrm>
        </p:spPr>
        <p:txBody>
          <a:bodyPr/>
          <a:lstStyle/>
          <a:p>
            <a:pPr eaLnBrk="1" hangingPunct="1"/>
            <a:r>
              <a:rPr lang="en-US" altLang="en-US" dirty="0" smtClean="0"/>
              <a:t>Repeated use of PDSA cycle</a:t>
            </a:r>
            <a:br>
              <a:rPr lang="en-US" altLang="en-US" dirty="0" smtClean="0"/>
            </a:br>
            <a:endParaRPr lang="en-US" altLang="en-US" dirty="0" smtClean="0"/>
          </a:p>
        </p:txBody>
      </p:sp>
      <p:sp>
        <p:nvSpPr>
          <p:cNvPr id="36868" name="Oval 3"/>
          <p:cNvSpPr>
            <a:spLocks noChangeArrowheads="1"/>
          </p:cNvSpPr>
          <p:nvPr/>
        </p:nvSpPr>
        <p:spPr bwMode="auto">
          <a:xfrm>
            <a:off x="7696200" y="2133600"/>
            <a:ext cx="1371600" cy="1295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base" hangingPunct="0">
              <a:spcBef>
                <a:spcPct val="0"/>
              </a:spcBef>
              <a:spcAft>
                <a:spcPct val="0"/>
              </a:spcAft>
              <a:defRPr/>
            </a:pPr>
            <a:r>
              <a:rPr lang="en-US" altLang="en-US" b="1">
                <a:solidFill>
                  <a:srgbClr val="537A8E"/>
                </a:solidFill>
                <a:latin typeface="Calibri"/>
              </a:rPr>
              <a:t>A   P</a:t>
            </a:r>
          </a:p>
          <a:p>
            <a:pPr algn="ctr" eaLnBrk="0" fontAlgn="base" hangingPunct="0">
              <a:spcBef>
                <a:spcPct val="0"/>
              </a:spcBef>
              <a:spcAft>
                <a:spcPct val="0"/>
              </a:spcAft>
              <a:defRPr/>
            </a:pPr>
            <a:r>
              <a:rPr lang="en-US" altLang="en-US" b="1">
                <a:solidFill>
                  <a:srgbClr val="537A8E"/>
                </a:solidFill>
                <a:latin typeface="Calibri"/>
              </a:rPr>
              <a:t>S   D</a:t>
            </a:r>
            <a:endParaRPr lang="en-US" altLang="en-US">
              <a:solidFill>
                <a:srgbClr val="537A8E"/>
              </a:solidFill>
              <a:latin typeface="Calibri"/>
            </a:endParaRPr>
          </a:p>
        </p:txBody>
      </p:sp>
      <p:sp>
        <p:nvSpPr>
          <p:cNvPr id="36869" name="Line 4"/>
          <p:cNvSpPr>
            <a:spLocks noChangeShapeType="1"/>
          </p:cNvSpPr>
          <p:nvPr/>
        </p:nvSpPr>
        <p:spPr bwMode="auto">
          <a:xfrm>
            <a:off x="8382000" y="2133600"/>
            <a:ext cx="0" cy="129540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
        <p:nvSpPr>
          <p:cNvPr id="36870" name="Line 5"/>
          <p:cNvSpPr>
            <a:spLocks noChangeShapeType="1"/>
          </p:cNvSpPr>
          <p:nvPr/>
        </p:nvSpPr>
        <p:spPr bwMode="auto">
          <a:xfrm>
            <a:off x="2971800" y="3352800"/>
            <a:ext cx="0"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
        <p:nvSpPr>
          <p:cNvPr id="36871" name="Line 6"/>
          <p:cNvSpPr>
            <a:spLocks noChangeShapeType="1"/>
          </p:cNvSpPr>
          <p:nvPr/>
        </p:nvSpPr>
        <p:spPr bwMode="auto">
          <a:xfrm>
            <a:off x="3200400" y="5105400"/>
            <a:ext cx="1371600"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
        <p:nvSpPr>
          <p:cNvPr id="36872" name="Oval 7"/>
          <p:cNvSpPr>
            <a:spLocks noChangeArrowheads="1"/>
          </p:cNvSpPr>
          <p:nvPr/>
        </p:nvSpPr>
        <p:spPr bwMode="auto">
          <a:xfrm rot="1493877">
            <a:off x="4648200" y="3657600"/>
            <a:ext cx="1371600" cy="1295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base" hangingPunct="0">
              <a:spcBef>
                <a:spcPct val="0"/>
              </a:spcBef>
              <a:spcAft>
                <a:spcPct val="0"/>
              </a:spcAft>
              <a:defRPr/>
            </a:pPr>
            <a:r>
              <a:rPr lang="en-US" altLang="en-US" b="1">
                <a:solidFill>
                  <a:srgbClr val="537A8E"/>
                </a:solidFill>
                <a:latin typeface="Calibri"/>
              </a:rPr>
              <a:t>A   P</a:t>
            </a:r>
          </a:p>
          <a:p>
            <a:pPr algn="ctr" eaLnBrk="0" fontAlgn="base" hangingPunct="0">
              <a:spcBef>
                <a:spcPct val="0"/>
              </a:spcBef>
              <a:spcAft>
                <a:spcPct val="0"/>
              </a:spcAft>
              <a:defRPr/>
            </a:pPr>
            <a:r>
              <a:rPr lang="en-US" altLang="en-US" b="1">
                <a:solidFill>
                  <a:srgbClr val="537A8E"/>
                </a:solidFill>
                <a:latin typeface="Calibri"/>
              </a:rPr>
              <a:t>S   D</a:t>
            </a:r>
            <a:endParaRPr lang="en-US" altLang="en-US">
              <a:solidFill>
                <a:srgbClr val="537A8E"/>
              </a:solidFill>
              <a:latin typeface="Calibri"/>
            </a:endParaRPr>
          </a:p>
        </p:txBody>
      </p:sp>
      <p:sp>
        <p:nvSpPr>
          <p:cNvPr id="36873" name="Oval 8"/>
          <p:cNvSpPr>
            <a:spLocks noChangeArrowheads="1"/>
          </p:cNvSpPr>
          <p:nvPr/>
        </p:nvSpPr>
        <p:spPr bwMode="auto">
          <a:xfrm>
            <a:off x="3200400" y="4419600"/>
            <a:ext cx="1371600" cy="1295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base" hangingPunct="0">
              <a:spcBef>
                <a:spcPct val="0"/>
              </a:spcBef>
              <a:spcAft>
                <a:spcPct val="0"/>
              </a:spcAft>
              <a:defRPr/>
            </a:pPr>
            <a:r>
              <a:rPr lang="en-US" altLang="en-US" b="1" dirty="0">
                <a:solidFill>
                  <a:srgbClr val="537A8E"/>
                </a:solidFill>
                <a:latin typeface="Calibri"/>
              </a:rPr>
              <a:t>A   P</a:t>
            </a:r>
          </a:p>
          <a:p>
            <a:pPr algn="ctr" eaLnBrk="0" fontAlgn="base" hangingPunct="0">
              <a:spcBef>
                <a:spcPct val="0"/>
              </a:spcBef>
              <a:spcAft>
                <a:spcPct val="0"/>
              </a:spcAft>
              <a:defRPr/>
            </a:pPr>
            <a:r>
              <a:rPr lang="en-US" altLang="en-US" b="1" dirty="0">
                <a:solidFill>
                  <a:srgbClr val="537A8E"/>
                </a:solidFill>
                <a:latin typeface="Calibri"/>
              </a:rPr>
              <a:t>S   D</a:t>
            </a:r>
          </a:p>
        </p:txBody>
      </p:sp>
      <p:sp>
        <p:nvSpPr>
          <p:cNvPr id="36874" name="Oval 9"/>
          <p:cNvSpPr>
            <a:spLocks noChangeArrowheads="1"/>
          </p:cNvSpPr>
          <p:nvPr/>
        </p:nvSpPr>
        <p:spPr bwMode="auto">
          <a:xfrm rot="331133">
            <a:off x="6172200" y="2971800"/>
            <a:ext cx="1371600" cy="1295400"/>
          </a:xfrm>
          <a:prstGeom prst="ellips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algn="ctr" eaLnBrk="0" fontAlgn="base" hangingPunct="0">
              <a:spcBef>
                <a:spcPct val="0"/>
              </a:spcBef>
              <a:spcAft>
                <a:spcPct val="0"/>
              </a:spcAft>
              <a:defRPr/>
            </a:pPr>
            <a:r>
              <a:rPr lang="en-US" altLang="en-US" b="1" dirty="0">
                <a:solidFill>
                  <a:srgbClr val="537A8E"/>
                </a:solidFill>
                <a:latin typeface="Calibri"/>
              </a:rPr>
              <a:t>D   S</a:t>
            </a:r>
          </a:p>
          <a:p>
            <a:pPr algn="ctr" eaLnBrk="0" fontAlgn="base" hangingPunct="0">
              <a:spcBef>
                <a:spcPct val="0"/>
              </a:spcBef>
              <a:spcAft>
                <a:spcPct val="0"/>
              </a:spcAft>
              <a:defRPr/>
            </a:pPr>
            <a:r>
              <a:rPr lang="en-US" altLang="en-US" b="1" dirty="0">
                <a:solidFill>
                  <a:srgbClr val="537A8E"/>
                </a:solidFill>
                <a:latin typeface="Calibri"/>
              </a:rPr>
              <a:t>P   A</a:t>
            </a:r>
          </a:p>
        </p:txBody>
      </p:sp>
      <p:sp>
        <p:nvSpPr>
          <p:cNvPr id="36875" name="Line 10"/>
          <p:cNvSpPr>
            <a:spLocks noChangeShapeType="1"/>
          </p:cNvSpPr>
          <p:nvPr/>
        </p:nvSpPr>
        <p:spPr bwMode="auto">
          <a:xfrm>
            <a:off x="3886200" y="4419600"/>
            <a:ext cx="0" cy="129540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
        <p:nvSpPr>
          <p:cNvPr id="36876" name="Line 11"/>
          <p:cNvSpPr>
            <a:spLocks noChangeShapeType="1"/>
          </p:cNvSpPr>
          <p:nvPr/>
        </p:nvSpPr>
        <p:spPr bwMode="auto">
          <a:xfrm flipH="1">
            <a:off x="6781800" y="2971800"/>
            <a:ext cx="152400" cy="129540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
        <p:nvSpPr>
          <p:cNvPr id="36877" name="Line 12"/>
          <p:cNvSpPr>
            <a:spLocks noChangeShapeType="1"/>
          </p:cNvSpPr>
          <p:nvPr/>
        </p:nvSpPr>
        <p:spPr bwMode="auto">
          <a:xfrm flipH="1">
            <a:off x="5029200" y="3733800"/>
            <a:ext cx="609600" cy="114300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
        <p:nvSpPr>
          <p:cNvPr id="36878" name="Line 13"/>
          <p:cNvSpPr>
            <a:spLocks noChangeShapeType="1"/>
          </p:cNvSpPr>
          <p:nvPr/>
        </p:nvSpPr>
        <p:spPr bwMode="auto">
          <a:xfrm>
            <a:off x="6172200" y="3505200"/>
            <a:ext cx="1371600" cy="22860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
        <p:nvSpPr>
          <p:cNvPr id="36879" name="Line 14"/>
          <p:cNvSpPr>
            <a:spLocks noChangeShapeType="1"/>
          </p:cNvSpPr>
          <p:nvPr/>
        </p:nvSpPr>
        <p:spPr bwMode="auto">
          <a:xfrm>
            <a:off x="7696200" y="2743200"/>
            <a:ext cx="1371600" cy="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
        <p:nvSpPr>
          <p:cNvPr id="36880" name="Line 15"/>
          <p:cNvSpPr>
            <a:spLocks noChangeShapeType="1"/>
          </p:cNvSpPr>
          <p:nvPr/>
        </p:nvSpPr>
        <p:spPr bwMode="auto">
          <a:xfrm>
            <a:off x="4724400" y="4038600"/>
            <a:ext cx="1219200" cy="609600"/>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
        <p:nvSpPr>
          <p:cNvPr id="53264" name="Text Box 16"/>
          <p:cNvSpPr txBox="1">
            <a:spLocks noChangeArrowheads="1"/>
          </p:cNvSpPr>
          <p:nvPr/>
        </p:nvSpPr>
        <p:spPr bwMode="auto">
          <a:xfrm>
            <a:off x="1905000" y="5016501"/>
            <a:ext cx="1289050" cy="803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spcBef>
                <a:spcPct val="20000"/>
              </a:spcBef>
              <a:buFont typeface="Arial" pitchFamily="34" charset="0"/>
              <a:defRPr sz="2800">
                <a:solidFill>
                  <a:srgbClr val="A97C50"/>
                </a:solidFill>
                <a:latin typeface="Calibri" pitchFamily="34" charset="0"/>
                <a:ea typeface="MS PGothic" pitchFamily="34" charset="-128"/>
              </a:defRPr>
            </a:lvl1pPr>
            <a:lvl2pPr marL="742950" indent="-285750" eaLnBrk="0" hangingPunct="0">
              <a:spcBef>
                <a:spcPct val="20000"/>
              </a:spcBef>
              <a:buFont typeface="Arial" pitchFamily="34" charset="0"/>
              <a:defRPr sz="2400">
                <a:solidFill>
                  <a:srgbClr val="003A4B"/>
                </a:solidFill>
                <a:latin typeface="Calibri" pitchFamily="34" charset="0"/>
                <a:ea typeface="MS PGothic" pitchFamily="34" charset="-128"/>
              </a:defRPr>
            </a:lvl2pPr>
            <a:lvl3pPr marL="1143000" indent="-228600" eaLnBrk="0" hangingPunct="0">
              <a:spcBef>
                <a:spcPct val="20000"/>
              </a:spcBef>
              <a:buFont typeface="Arial" pitchFamily="34" charset="0"/>
              <a:defRPr sz="2400">
                <a:solidFill>
                  <a:schemeClr val="tx1"/>
                </a:solidFill>
                <a:latin typeface="Calibri" pitchFamily="34" charset="0"/>
                <a:ea typeface="MS PGothic" pitchFamily="34" charset="-128"/>
              </a:defRPr>
            </a:lvl3pPr>
            <a:lvl4pPr marL="1600200" indent="-228600" eaLnBrk="0" hangingPunct="0">
              <a:spcBef>
                <a:spcPct val="20000"/>
              </a:spcBef>
              <a:buFont typeface="Arial" pitchFamily="34" charset="0"/>
              <a:defRPr sz="2000">
                <a:solidFill>
                  <a:schemeClr val="tx1"/>
                </a:solidFill>
                <a:latin typeface="Calibri" pitchFamily="34" charset="0"/>
                <a:ea typeface="MS PGothic" pitchFamily="34" charset="-128"/>
              </a:defRPr>
            </a:lvl4pPr>
            <a:lvl5pPr marL="2057400" indent="-228600" eaLnBrk="0" hangingPunct="0">
              <a:spcBef>
                <a:spcPct val="20000"/>
              </a:spcBef>
              <a:buFont typeface="Arial" pitchFamily="34" charset="0"/>
              <a:defRPr sz="2000">
                <a:solidFill>
                  <a:schemeClr val="tx1"/>
                </a:solidFill>
                <a:latin typeface="Calibri" pitchFamily="34" charset="0"/>
                <a:ea typeface="MS PGothic" pitchFamily="34" charset="-128"/>
              </a:defRPr>
            </a:lvl5pPr>
            <a:lvl6pPr marL="25146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6pPr>
            <a:lvl7pPr marL="29718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7pPr>
            <a:lvl8pPr marL="34290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8pPr>
            <a:lvl9pPr marL="3886200" indent="-228600" eaLnBrk="0" fontAlgn="base" hangingPunct="0">
              <a:spcBef>
                <a:spcPct val="20000"/>
              </a:spcBef>
              <a:spcAft>
                <a:spcPct val="0"/>
              </a:spcAft>
              <a:buFont typeface="Arial" pitchFamily="34" charset="0"/>
              <a:defRPr sz="2000">
                <a:solidFill>
                  <a:schemeClr val="tx1"/>
                </a:solidFill>
                <a:latin typeface="Calibri" pitchFamily="34" charset="0"/>
                <a:ea typeface="MS PGothic" pitchFamily="34" charset="-128"/>
              </a:defRPr>
            </a:lvl9pPr>
          </a:lstStyle>
          <a:p>
            <a:pPr algn="ctr" fontAlgn="base">
              <a:lnSpc>
                <a:spcPct val="50000"/>
              </a:lnSpc>
              <a:spcBef>
                <a:spcPct val="50000"/>
              </a:spcBef>
              <a:spcAft>
                <a:spcPct val="0"/>
              </a:spcAft>
            </a:pPr>
            <a:r>
              <a:rPr lang="en-US" altLang="en-US" sz="1800" b="1">
                <a:solidFill>
                  <a:srgbClr val="537A8E"/>
                </a:solidFill>
                <a:latin typeface="Arial" pitchFamily="34" charset="0"/>
              </a:rPr>
              <a:t>Hunches,</a:t>
            </a:r>
          </a:p>
          <a:p>
            <a:pPr algn="ctr" fontAlgn="base">
              <a:lnSpc>
                <a:spcPct val="50000"/>
              </a:lnSpc>
              <a:spcBef>
                <a:spcPct val="50000"/>
              </a:spcBef>
              <a:spcAft>
                <a:spcPct val="0"/>
              </a:spcAft>
            </a:pPr>
            <a:r>
              <a:rPr lang="en-US" altLang="en-US" sz="1800" b="1">
                <a:solidFill>
                  <a:srgbClr val="537A8E"/>
                </a:solidFill>
                <a:latin typeface="Arial" pitchFamily="34" charset="0"/>
              </a:rPr>
              <a:t>Theories,</a:t>
            </a:r>
          </a:p>
          <a:p>
            <a:pPr algn="ctr" fontAlgn="base">
              <a:lnSpc>
                <a:spcPct val="50000"/>
              </a:lnSpc>
              <a:spcBef>
                <a:spcPct val="50000"/>
              </a:spcBef>
              <a:spcAft>
                <a:spcPct val="0"/>
              </a:spcAft>
            </a:pPr>
            <a:r>
              <a:rPr lang="en-US" altLang="en-US" sz="1800" b="1">
                <a:solidFill>
                  <a:srgbClr val="537A8E"/>
                </a:solidFill>
                <a:latin typeface="Arial" pitchFamily="34" charset="0"/>
              </a:rPr>
              <a:t>Ideas</a:t>
            </a:r>
          </a:p>
        </p:txBody>
      </p:sp>
      <p:sp>
        <p:nvSpPr>
          <p:cNvPr id="66578" name="Text Box 17"/>
          <p:cNvSpPr txBox="1">
            <a:spLocks noChangeArrowheads="1"/>
          </p:cNvSpPr>
          <p:nvPr/>
        </p:nvSpPr>
        <p:spPr bwMode="auto">
          <a:xfrm>
            <a:off x="8077200" y="1328738"/>
            <a:ext cx="3200400" cy="982662"/>
          </a:xfrm>
          <a:prstGeom prst="rect">
            <a:avLst/>
          </a:prstGeom>
          <a:noFill/>
          <a:ln w="9525">
            <a:noFill/>
            <a:miter lim="800000"/>
            <a:headEnd/>
            <a:tailEnd/>
          </a:ln>
        </p:spPr>
        <p:txBody>
          <a:bodyPr anchor="ctr">
            <a:spAutoFit/>
          </a:bodyPr>
          <a:lstStyle/>
          <a:p>
            <a:pPr algn="ctr" eaLnBrk="0" fontAlgn="base" hangingPunct="0">
              <a:lnSpc>
                <a:spcPct val="40000"/>
              </a:lnSpc>
              <a:spcBef>
                <a:spcPct val="50000"/>
              </a:spcBef>
              <a:spcAft>
                <a:spcPct val="0"/>
              </a:spcAft>
              <a:defRPr/>
            </a:pPr>
            <a:endParaRPr lang="en-US" altLang="en-US" b="1" dirty="0">
              <a:solidFill>
                <a:srgbClr val="000000"/>
              </a:solidFill>
              <a:latin typeface="Calibri"/>
              <a:ea typeface="MS PGothic" pitchFamily="34" charset="-128"/>
            </a:endParaRPr>
          </a:p>
          <a:p>
            <a:pPr algn="ctr" eaLnBrk="0" fontAlgn="base" hangingPunct="0">
              <a:lnSpc>
                <a:spcPct val="40000"/>
              </a:lnSpc>
              <a:spcBef>
                <a:spcPct val="50000"/>
              </a:spcBef>
              <a:spcAft>
                <a:spcPct val="0"/>
              </a:spcAft>
              <a:defRPr/>
            </a:pPr>
            <a:r>
              <a:rPr lang="en-US" altLang="en-US" b="1" dirty="0">
                <a:solidFill>
                  <a:srgbClr val="537A8E"/>
                </a:solidFill>
                <a:latin typeface="Calibri"/>
                <a:ea typeface="MS PGothic" pitchFamily="34" charset="-128"/>
              </a:rPr>
              <a:t>Changes</a:t>
            </a:r>
          </a:p>
          <a:p>
            <a:pPr algn="ctr" eaLnBrk="0" fontAlgn="base" hangingPunct="0">
              <a:lnSpc>
                <a:spcPct val="40000"/>
              </a:lnSpc>
              <a:spcBef>
                <a:spcPct val="50000"/>
              </a:spcBef>
              <a:spcAft>
                <a:spcPct val="0"/>
              </a:spcAft>
              <a:defRPr/>
            </a:pPr>
            <a:r>
              <a:rPr lang="en-US" altLang="en-US" b="1" dirty="0">
                <a:solidFill>
                  <a:srgbClr val="537A8E"/>
                </a:solidFill>
                <a:latin typeface="Calibri"/>
                <a:ea typeface="MS PGothic" pitchFamily="34" charset="-128"/>
              </a:rPr>
              <a:t>that result in </a:t>
            </a:r>
          </a:p>
          <a:p>
            <a:pPr algn="ctr" eaLnBrk="0" fontAlgn="base" hangingPunct="0">
              <a:lnSpc>
                <a:spcPct val="40000"/>
              </a:lnSpc>
              <a:spcBef>
                <a:spcPct val="50000"/>
              </a:spcBef>
              <a:spcAft>
                <a:spcPct val="0"/>
              </a:spcAft>
              <a:defRPr/>
            </a:pPr>
            <a:r>
              <a:rPr lang="en-US" altLang="en-US" b="1" dirty="0">
                <a:solidFill>
                  <a:srgbClr val="537A8E"/>
                </a:solidFill>
                <a:latin typeface="Calibri"/>
                <a:ea typeface="MS PGothic" pitchFamily="34" charset="-128"/>
              </a:rPr>
              <a:t>Improvement</a:t>
            </a:r>
          </a:p>
        </p:txBody>
      </p:sp>
      <p:sp>
        <p:nvSpPr>
          <p:cNvPr id="36883" name="Text Box 18"/>
          <p:cNvSpPr txBox="1">
            <a:spLocks noChangeArrowheads="1"/>
          </p:cNvSpPr>
          <p:nvPr/>
        </p:nvSpPr>
        <p:spPr bwMode="auto">
          <a:xfrm rot="-1665059">
            <a:off x="4114800" y="2635250"/>
            <a:ext cx="3048000" cy="368300"/>
          </a:xfrm>
          <a:prstGeom prst="rect">
            <a:avLst/>
          </a:prstGeom>
          <a:ln>
            <a:noFill/>
            <a:headEnd/>
            <a:tailEnd/>
          </a:ln>
        </p:spPr>
        <p:style>
          <a:lnRef idx="2">
            <a:schemeClr val="dk1"/>
          </a:lnRef>
          <a:fillRef idx="1">
            <a:schemeClr val="lt1"/>
          </a:fillRef>
          <a:effectRef idx="0">
            <a:schemeClr val="dk1"/>
          </a:effectRef>
          <a:fontRef idx="minor">
            <a:schemeClr val="dk1"/>
          </a:fontRef>
        </p:style>
        <p:txBody>
          <a:bodyPr anchor="ctr">
            <a:spAutoFit/>
          </a:bodyPr>
          <a:lstStyle/>
          <a:p>
            <a:pPr algn="ctr" eaLnBrk="0" fontAlgn="base" hangingPunct="0">
              <a:spcBef>
                <a:spcPct val="0"/>
              </a:spcBef>
              <a:spcAft>
                <a:spcPct val="0"/>
              </a:spcAft>
              <a:defRPr/>
            </a:pPr>
            <a:r>
              <a:rPr lang="en-US" altLang="en-US" dirty="0">
                <a:solidFill>
                  <a:srgbClr val="537A8E"/>
                </a:solidFill>
                <a:latin typeface="Calibri"/>
              </a:rPr>
              <a:t>DATA</a:t>
            </a:r>
          </a:p>
        </p:txBody>
      </p:sp>
      <p:sp>
        <p:nvSpPr>
          <p:cNvPr id="53267" name="Line 19"/>
          <p:cNvSpPr>
            <a:spLocks noChangeShapeType="1"/>
          </p:cNvSpPr>
          <p:nvPr/>
        </p:nvSpPr>
        <p:spPr bwMode="auto">
          <a:xfrm flipV="1">
            <a:off x="4267200" y="3276600"/>
            <a:ext cx="5257800" cy="29718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537A8E"/>
              </a:solidFill>
              <a:latin typeface="Arial" pitchFamily="34" charset="0"/>
              <a:ea typeface="MS PGothic" pitchFamily="34" charset="-128"/>
            </a:endParaRPr>
          </a:p>
        </p:txBody>
      </p:sp>
      <p:sp>
        <p:nvSpPr>
          <p:cNvPr id="36885" name="Line 20"/>
          <p:cNvSpPr>
            <a:spLocks noChangeShapeType="1"/>
          </p:cNvSpPr>
          <p:nvPr/>
        </p:nvSpPr>
        <p:spPr bwMode="auto">
          <a:xfrm flipV="1">
            <a:off x="3200400" y="3048000"/>
            <a:ext cx="2057400" cy="1219200"/>
          </a:xfrm>
          <a:prstGeom prst="line">
            <a:avLst/>
          </a:prstGeom>
          <a:ln>
            <a:headEnd/>
            <a:tailEnd type="triangle" w="med" len="me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
        <p:nvSpPr>
          <p:cNvPr id="53269" name="Line 21"/>
          <p:cNvSpPr>
            <a:spLocks noChangeShapeType="1"/>
          </p:cNvSpPr>
          <p:nvPr/>
        </p:nvSpPr>
        <p:spPr bwMode="auto">
          <a:xfrm flipV="1">
            <a:off x="6096000" y="1600200"/>
            <a:ext cx="1828800" cy="9906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pPr fontAlgn="base">
              <a:spcBef>
                <a:spcPct val="0"/>
              </a:spcBef>
              <a:spcAft>
                <a:spcPct val="0"/>
              </a:spcAft>
            </a:pPr>
            <a:endParaRPr lang="en-US">
              <a:solidFill>
                <a:srgbClr val="537A8E"/>
              </a:solidFill>
              <a:latin typeface="Arial" pitchFamily="34" charset="0"/>
              <a:ea typeface="MS PGothic" pitchFamily="34" charset="-128"/>
            </a:endParaRPr>
          </a:p>
        </p:txBody>
      </p:sp>
      <p:sp>
        <p:nvSpPr>
          <p:cNvPr id="23" name="Line 15"/>
          <p:cNvSpPr>
            <a:spLocks noChangeShapeType="1"/>
          </p:cNvSpPr>
          <p:nvPr/>
        </p:nvSpPr>
        <p:spPr bwMode="auto">
          <a:xfrm flipV="1">
            <a:off x="3200400" y="5075239"/>
            <a:ext cx="1371600" cy="46037"/>
          </a:xfrm>
          <a:prstGeom prst="line">
            <a:avLst/>
          </a:prstGeom>
          <a:ln>
            <a:headEnd/>
            <a:tailEnd/>
          </a:ln>
        </p:spPr>
        <p:style>
          <a:lnRef idx="2">
            <a:schemeClr val="dk1"/>
          </a:lnRef>
          <a:fillRef idx="1">
            <a:schemeClr val="lt1"/>
          </a:fillRef>
          <a:effectRef idx="0">
            <a:schemeClr val="dk1"/>
          </a:effectRef>
          <a:fontRef idx="minor">
            <a:schemeClr val="dk1"/>
          </a:fontRef>
        </p:style>
        <p:txBody>
          <a:bodyPr wrap="none" anchor="ctr"/>
          <a:lstStyle/>
          <a:p>
            <a:pPr fontAlgn="base">
              <a:spcBef>
                <a:spcPct val="0"/>
              </a:spcBef>
              <a:spcAft>
                <a:spcPct val="0"/>
              </a:spcAft>
              <a:defRPr/>
            </a:pPr>
            <a:endParaRPr lang="en-US">
              <a:solidFill>
                <a:srgbClr val="537A8E"/>
              </a:solidFill>
              <a:latin typeface="Calibri"/>
            </a:endParaRPr>
          </a:p>
        </p:txBody>
      </p:sp>
    </p:spTree>
    <p:extLst>
      <p:ext uri="{BB962C8B-B14F-4D97-AF65-F5344CB8AC3E}">
        <p14:creationId xmlns:p14="http://schemas.microsoft.com/office/powerpoint/2010/main" val="453591854"/>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1925638" y="977353"/>
            <a:ext cx="6791325" cy="1143000"/>
          </a:xfrm>
        </p:spPr>
        <p:txBody>
          <a:bodyPr/>
          <a:lstStyle/>
          <a:p>
            <a:r>
              <a:rPr lang="en-US" altLang="en-US" sz="4000" dirty="0"/>
              <a:t>Start Small and Do More</a:t>
            </a:r>
          </a:p>
        </p:txBody>
      </p:sp>
      <p:sp>
        <p:nvSpPr>
          <p:cNvPr id="38915" name="Rectangle 3"/>
          <p:cNvSpPr>
            <a:spLocks noChangeArrowheads="1"/>
          </p:cNvSpPr>
          <p:nvPr/>
        </p:nvSpPr>
        <p:spPr bwMode="auto">
          <a:xfrm>
            <a:off x="1550276" y="4442823"/>
            <a:ext cx="2133600" cy="1939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457200">
              <a:spcBef>
                <a:spcPct val="50000"/>
              </a:spcBef>
            </a:pPr>
            <a:r>
              <a:rPr lang="en-US" altLang="en-US" dirty="0">
                <a:solidFill>
                  <a:srgbClr val="537A8E"/>
                </a:solidFill>
                <a:latin typeface="Arial" pitchFamily="34" charset="0"/>
              </a:rPr>
              <a:t>Use of </a:t>
            </a:r>
            <a:r>
              <a:rPr lang="en-US" altLang="en-US" dirty="0" err="1">
                <a:solidFill>
                  <a:srgbClr val="537A8E"/>
                </a:solidFill>
                <a:latin typeface="Arial" pitchFamily="34" charset="0"/>
              </a:rPr>
              <a:t>flowsheet</a:t>
            </a:r>
            <a:r>
              <a:rPr lang="en-US" altLang="en-US" dirty="0">
                <a:solidFill>
                  <a:srgbClr val="537A8E"/>
                </a:solidFill>
                <a:latin typeface="Arial" pitchFamily="34" charset="0"/>
              </a:rPr>
              <a:t> will improve care to known standards</a:t>
            </a:r>
          </a:p>
        </p:txBody>
      </p:sp>
      <p:sp>
        <p:nvSpPr>
          <p:cNvPr id="38916" name="Rectangle 4"/>
          <p:cNvSpPr>
            <a:spLocks noChangeArrowheads="1"/>
          </p:cNvSpPr>
          <p:nvPr/>
        </p:nvSpPr>
        <p:spPr bwMode="auto">
          <a:xfrm>
            <a:off x="8153400" y="1524001"/>
            <a:ext cx="2052638" cy="1200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defTabSz="457200">
              <a:spcBef>
                <a:spcPct val="50000"/>
              </a:spcBef>
            </a:pPr>
            <a:r>
              <a:rPr lang="en-US" altLang="en-US">
                <a:solidFill>
                  <a:srgbClr val="537A8E"/>
                </a:solidFill>
                <a:latin typeface="Arial" pitchFamily="34" charset="0"/>
              </a:rPr>
              <a:t>Improved Decision Support</a:t>
            </a:r>
          </a:p>
        </p:txBody>
      </p:sp>
      <p:sp>
        <p:nvSpPr>
          <p:cNvPr id="38917" name="Line 5"/>
          <p:cNvSpPr>
            <a:spLocks noChangeShapeType="1"/>
          </p:cNvSpPr>
          <p:nvPr/>
        </p:nvSpPr>
        <p:spPr bwMode="auto">
          <a:xfrm flipV="1">
            <a:off x="3802064" y="2819400"/>
            <a:ext cx="4586287" cy="2738438"/>
          </a:xfrm>
          <a:prstGeom prst="line">
            <a:avLst/>
          </a:prstGeom>
          <a:noFill/>
          <a:ln w="508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grpSp>
        <p:nvGrpSpPr>
          <p:cNvPr id="38918" name="Group 6"/>
          <p:cNvGrpSpPr>
            <a:grpSpLocks/>
          </p:cNvGrpSpPr>
          <p:nvPr/>
        </p:nvGrpSpPr>
        <p:grpSpPr bwMode="auto">
          <a:xfrm>
            <a:off x="3771900" y="4495800"/>
            <a:ext cx="738188" cy="757238"/>
            <a:chOff x="1503" y="2976"/>
            <a:chExt cx="465" cy="477"/>
          </a:xfrm>
        </p:grpSpPr>
        <p:grpSp>
          <p:nvGrpSpPr>
            <p:cNvPr id="38963" name="Group 7"/>
            <p:cNvGrpSpPr>
              <a:grpSpLocks/>
            </p:cNvGrpSpPr>
            <p:nvPr/>
          </p:nvGrpSpPr>
          <p:grpSpPr bwMode="auto">
            <a:xfrm>
              <a:off x="1503" y="2976"/>
              <a:ext cx="465" cy="477"/>
              <a:chOff x="1503" y="2976"/>
              <a:chExt cx="465" cy="477"/>
            </a:xfrm>
          </p:grpSpPr>
          <p:sp>
            <p:nvSpPr>
              <p:cNvPr id="38968" name="Oval 8"/>
              <p:cNvSpPr>
                <a:spLocks noChangeArrowheads="1"/>
              </p:cNvSpPr>
              <p:nvPr/>
            </p:nvSpPr>
            <p:spPr bwMode="auto">
              <a:xfrm>
                <a:off x="1507" y="2980"/>
                <a:ext cx="457" cy="472"/>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endParaRPr lang="en-US" altLang="en-US">
                  <a:solidFill>
                    <a:srgbClr val="537A8E"/>
                  </a:solidFill>
                </a:endParaRPr>
              </a:p>
            </p:txBody>
          </p:sp>
          <p:sp>
            <p:nvSpPr>
              <p:cNvPr id="38969" name="Line 9"/>
              <p:cNvSpPr>
                <a:spLocks noChangeShapeType="1"/>
              </p:cNvSpPr>
              <p:nvPr/>
            </p:nvSpPr>
            <p:spPr bwMode="auto">
              <a:xfrm>
                <a:off x="1503" y="3216"/>
                <a:ext cx="465"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sp>
            <p:nvSpPr>
              <p:cNvPr id="38970" name="Line 10"/>
              <p:cNvSpPr>
                <a:spLocks noChangeShapeType="1"/>
              </p:cNvSpPr>
              <p:nvPr/>
            </p:nvSpPr>
            <p:spPr bwMode="auto">
              <a:xfrm>
                <a:off x="1735" y="2976"/>
                <a:ext cx="0" cy="477"/>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grpSp>
        <p:sp>
          <p:nvSpPr>
            <p:cNvPr id="38964" name="Rectangle 11"/>
            <p:cNvSpPr>
              <a:spLocks noChangeArrowheads="1"/>
            </p:cNvSpPr>
            <p:nvPr/>
          </p:nvSpPr>
          <p:spPr bwMode="auto">
            <a:xfrm>
              <a:off x="1564" y="3010"/>
              <a:ext cx="13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A</a:t>
              </a:r>
            </a:p>
          </p:txBody>
        </p:sp>
        <p:sp>
          <p:nvSpPr>
            <p:cNvPr id="38965" name="Rectangle 12"/>
            <p:cNvSpPr>
              <a:spLocks noChangeArrowheads="1"/>
            </p:cNvSpPr>
            <p:nvPr/>
          </p:nvSpPr>
          <p:spPr bwMode="auto">
            <a:xfrm>
              <a:off x="1744" y="3010"/>
              <a:ext cx="1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P</a:t>
              </a:r>
            </a:p>
          </p:txBody>
        </p:sp>
        <p:sp>
          <p:nvSpPr>
            <p:cNvPr id="38966" name="Rectangle 13"/>
            <p:cNvSpPr>
              <a:spLocks noChangeArrowheads="1"/>
            </p:cNvSpPr>
            <p:nvPr/>
          </p:nvSpPr>
          <p:spPr bwMode="auto">
            <a:xfrm>
              <a:off x="1564" y="3211"/>
              <a:ext cx="13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S</a:t>
              </a:r>
            </a:p>
          </p:txBody>
        </p:sp>
        <p:sp>
          <p:nvSpPr>
            <p:cNvPr id="38967" name="Rectangle 14"/>
            <p:cNvSpPr>
              <a:spLocks noChangeArrowheads="1"/>
            </p:cNvSpPr>
            <p:nvPr/>
          </p:nvSpPr>
          <p:spPr bwMode="auto">
            <a:xfrm>
              <a:off x="1744" y="3211"/>
              <a:ext cx="1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D</a:t>
              </a:r>
            </a:p>
          </p:txBody>
        </p:sp>
      </p:grpSp>
      <p:grpSp>
        <p:nvGrpSpPr>
          <p:cNvPr id="38919" name="Group 15"/>
          <p:cNvGrpSpPr>
            <a:grpSpLocks/>
          </p:cNvGrpSpPr>
          <p:nvPr/>
        </p:nvGrpSpPr>
        <p:grpSpPr bwMode="auto">
          <a:xfrm>
            <a:off x="4754564" y="3935413"/>
            <a:ext cx="744537" cy="811212"/>
            <a:chOff x="2122" y="2623"/>
            <a:chExt cx="469" cy="511"/>
          </a:xfrm>
        </p:grpSpPr>
        <p:grpSp>
          <p:nvGrpSpPr>
            <p:cNvPr id="38955" name="Group 16"/>
            <p:cNvGrpSpPr>
              <a:grpSpLocks/>
            </p:cNvGrpSpPr>
            <p:nvPr/>
          </p:nvGrpSpPr>
          <p:grpSpPr bwMode="auto">
            <a:xfrm>
              <a:off x="2122" y="2641"/>
              <a:ext cx="469" cy="453"/>
              <a:chOff x="2122" y="2641"/>
              <a:chExt cx="469" cy="453"/>
            </a:xfrm>
          </p:grpSpPr>
          <p:sp>
            <p:nvSpPr>
              <p:cNvPr id="38960" name="Oval 17"/>
              <p:cNvSpPr>
                <a:spLocks noChangeArrowheads="1"/>
              </p:cNvSpPr>
              <p:nvPr/>
            </p:nvSpPr>
            <p:spPr bwMode="auto">
              <a:xfrm rot="2340000">
                <a:off x="2122" y="2641"/>
                <a:ext cx="469" cy="453"/>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endParaRPr lang="en-US" altLang="en-US">
                  <a:solidFill>
                    <a:srgbClr val="537A8E"/>
                  </a:solidFill>
                </a:endParaRPr>
              </a:p>
            </p:txBody>
          </p:sp>
          <p:sp>
            <p:nvSpPr>
              <p:cNvPr id="38961" name="Line 18"/>
              <p:cNvSpPr>
                <a:spLocks noChangeShapeType="1"/>
              </p:cNvSpPr>
              <p:nvPr/>
            </p:nvSpPr>
            <p:spPr bwMode="auto">
              <a:xfrm>
                <a:off x="2171" y="2724"/>
                <a:ext cx="371" cy="28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sp>
            <p:nvSpPr>
              <p:cNvPr id="38962" name="Line 19"/>
              <p:cNvSpPr>
                <a:spLocks noChangeShapeType="1"/>
              </p:cNvSpPr>
              <p:nvPr/>
            </p:nvSpPr>
            <p:spPr bwMode="auto">
              <a:xfrm flipH="1">
                <a:off x="2208" y="2688"/>
                <a:ext cx="299" cy="358"/>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grpSp>
        <p:sp>
          <p:nvSpPr>
            <p:cNvPr id="38956" name="Rectangle 20"/>
            <p:cNvSpPr>
              <a:spLocks noChangeArrowheads="1"/>
            </p:cNvSpPr>
            <p:nvPr/>
          </p:nvSpPr>
          <p:spPr bwMode="auto">
            <a:xfrm rot="2340000">
              <a:off x="2249" y="2623"/>
              <a:ext cx="142"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A</a:t>
              </a:r>
            </a:p>
          </p:txBody>
        </p:sp>
        <p:sp>
          <p:nvSpPr>
            <p:cNvPr id="38957" name="Rectangle 21"/>
            <p:cNvSpPr>
              <a:spLocks noChangeArrowheads="1"/>
            </p:cNvSpPr>
            <p:nvPr/>
          </p:nvSpPr>
          <p:spPr bwMode="auto">
            <a:xfrm rot="2340000">
              <a:off x="2385" y="2752"/>
              <a:ext cx="18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P</a:t>
              </a:r>
            </a:p>
          </p:txBody>
        </p:sp>
        <p:sp>
          <p:nvSpPr>
            <p:cNvPr id="38958" name="Rectangle 22"/>
            <p:cNvSpPr>
              <a:spLocks noChangeArrowheads="1"/>
            </p:cNvSpPr>
            <p:nvPr/>
          </p:nvSpPr>
          <p:spPr bwMode="auto">
            <a:xfrm rot="2340000">
              <a:off x="2123" y="2774"/>
              <a:ext cx="141"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S</a:t>
              </a:r>
            </a:p>
          </p:txBody>
        </p:sp>
        <p:sp>
          <p:nvSpPr>
            <p:cNvPr id="38959" name="Rectangle 23"/>
            <p:cNvSpPr>
              <a:spLocks noChangeArrowheads="1"/>
            </p:cNvSpPr>
            <p:nvPr/>
          </p:nvSpPr>
          <p:spPr bwMode="auto">
            <a:xfrm rot="2340000">
              <a:off x="2260" y="2903"/>
              <a:ext cx="189"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D</a:t>
              </a:r>
            </a:p>
          </p:txBody>
        </p:sp>
      </p:grpSp>
      <p:grpSp>
        <p:nvGrpSpPr>
          <p:cNvPr id="38920" name="Group 24"/>
          <p:cNvGrpSpPr>
            <a:grpSpLocks/>
          </p:cNvGrpSpPr>
          <p:nvPr/>
        </p:nvGrpSpPr>
        <p:grpSpPr bwMode="auto">
          <a:xfrm>
            <a:off x="6472238" y="2895600"/>
            <a:ext cx="781050" cy="738188"/>
            <a:chOff x="3204" y="1968"/>
            <a:chExt cx="492" cy="465"/>
          </a:xfrm>
        </p:grpSpPr>
        <p:grpSp>
          <p:nvGrpSpPr>
            <p:cNvPr id="38947" name="Group 25"/>
            <p:cNvGrpSpPr>
              <a:grpSpLocks/>
            </p:cNvGrpSpPr>
            <p:nvPr/>
          </p:nvGrpSpPr>
          <p:grpSpPr bwMode="auto">
            <a:xfrm>
              <a:off x="3204" y="1968"/>
              <a:ext cx="492" cy="465"/>
              <a:chOff x="3204" y="1968"/>
              <a:chExt cx="492" cy="465"/>
            </a:xfrm>
          </p:grpSpPr>
          <p:sp>
            <p:nvSpPr>
              <p:cNvPr id="38952" name="Oval 26"/>
              <p:cNvSpPr>
                <a:spLocks noChangeArrowheads="1"/>
              </p:cNvSpPr>
              <p:nvPr/>
            </p:nvSpPr>
            <p:spPr bwMode="auto">
              <a:xfrm>
                <a:off x="3208" y="1972"/>
                <a:ext cx="484" cy="460"/>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endParaRPr lang="en-US" altLang="en-US">
                  <a:solidFill>
                    <a:srgbClr val="537A8E"/>
                  </a:solidFill>
                </a:endParaRPr>
              </a:p>
            </p:txBody>
          </p:sp>
          <p:sp>
            <p:nvSpPr>
              <p:cNvPr id="38953" name="Line 27"/>
              <p:cNvSpPr>
                <a:spLocks noChangeShapeType="1"/>
              </p:cNvSpPr>
              <p:nvPr/>
            </p:nvSpPr>
            <p:spPr bwMode="auto">
              <a:xfrm>
                <a:off x="3204" y="2202"/>
                <a:ext cx="492" cy="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sp>
            <p:nvSpPr>
              <p:cNvPr id="38954" name="Line 28"/>
              <p:cNvSpPr>
                <a:spLocks noChangeShapeType="1"/>
              </p:cNvSpPr>
              <p:nvPr/>
            </p:nvSpPr>
            <p:spPr bwMode="auto">
              <a:xfrm>
                <a:off x="3450" y="1968"/>
                <a:ext cx="0" cy="46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grpSp>
        <p:sp>
          <p:nvSpPr>
            <p:cNvPr id="38948" name="Rectangle 29"/>
            <p:cNvSpPr>
              <a:spLocks noChangeArrowheads="1"/>
            </p:cNvSpPr>
            <p:nvPr/>
          </p:nvSpPr>
          <p:spPr bwMode="auto">
            <a:xfrm>
              <a:off x="3268" y="2001"/>
              <a:ext cx="1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A</a:t>
              </a:r>
            </a:p>
          </p:txBody>
        </p:sp>
        <p:sp>
          <p:nvSpPr>
            <p:cNvPr id="38949" name="Rectangle 30"/>
            <p:cNvSpPr>
              <a:spLocks noChangeArrowheads="1"/>
            </p:cNvSpPr>
            <p:nvPr/>
          </p:nvSpPr>
          <p:spPr bwMode="auto">
            <a:xfrm>
              <a:off x="3459" y="2001"/>
              <a:ext cx="1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P</a:t>
              </a:r>
            </a:p>
          </p:txBody>
        </p:sp>
        <p:sp>
          <p:nvSpPr>
            <p:cNvPr id="38950" name="Rectangle 31"/>
            <p:cNvSpPr>
              <a:spLocks noChangeArrowheads="1"/>
            </p:cNvSpPr>
            <p:nvPr/>
          </p:nvSpPr>
          <p:spPr bwMode="auto">
            <a:xfrm>
              <a:off x="3268" y="2197"/>
              <a:ext cx="147"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S</a:t>
              </a:r>
            </a:p>
          </p:txBody>
        </p:sp>
        <p:sp>
          <p:nvSpPr>
            <p:cNvPr id="38951" name="Rectangle 32"/>
            <p:cNvSpPr>
              <a:spLocks noChangeArrowheads="1"/>
            </p:cNvSpPr>
            <p:nvPr/>
          </p:nvSpPr>
          <p:spPr bwMode="auto">
            <a:xfrm>
              <a:off x="3459" y="2197"/>
              <a:ext cx="19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D</a:t>
              </a:r>
            </a:p>
          </p:txBody>
        </p:sp>
      </p:grpSp>
      <p:grpSp>
        <p:nvGrpSpPr>
          <p:cNvPr id="38921" name="Group 33"/>
          <p:cNvGrpSpPr>
            <a:grpSpLocks/>
          </p:cNvGrpSpPr>
          <p:nvPr/>
        </p:nvGrpSpPr>
        <p:grpSpPr bwMode="auto">
          <a:xfrm>
            <a:off x="5597525" y="3435351"/>
            <a:ext cx="731838" cy="739775"/>
            <a:chOff x="2653" y="2308"/>
            <a:chExt cx="461" cy="466"/>
          </a:xfrm>
        </p:grpSpPr>
        <p:grpSp>
          <p:nvGrpSpPr>
            <p:cNvPr id="38939" name="Group 34"/>
            <p:cNvGrpSpPr>
              <a:grpSpLocks/>
            </p:cNvGrpSpPr>
            <p:nvPr/>
          </p:nvGrpSpPr>
          <p:grpSpPr bwMode="auto">
            <a:xfrm>
              <a:off x="2653" y="2308"/>
              <a:ext cx="461" cy="441"/>
              <a:chOff x="2653" y="2308"/>
              <a:chExt cx="461" cy="441"/>
            </a:xfrm>
          </p:grpSpPr>
          <p:sp>
            <p:nvSpPr>
              <p:cNvPr id="38944" name="Oval 35"/>
              <p:cNvSpPr>
                <a:spLocks noChangeArrowheads="1"/>
              </p:cNvSpPr>
              <p:nvPr/>
            </p:nvSpPr>
            <p:spPr bwMode="auto">
              <a:xfrm rot="840000">
                <a:off x="2653" y="2308"/>
                <a:ext cx="461" cy="4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endParaRPr lang="en-US" altLang="en-US">
                  <a:solidFill>
                    <a:srgbClr val="537A8E"/>
                  </a:solidFill>
                </a:endParaRPr>
              </a:p>
            </p:txBody>
          </p:sp>
          <p:sp>
            <p:nvSpPr>
              <p:cNvPr id="38945" name="Line 36"/>
              <p:cNvSpPr>
                <a:spLocks noChangeShapeType="1"/>
              </p:cNvSpPr>
              <p:nvPr/>
            </p:nvSpPr>
            <p:spPr bwMode="auto">
              <a:xfrm>
                <a:off x="2656" y="2474"/>
                <a:ext cx="455" cy="10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sp>
            <p:nvSpPr>
              <p:cNvPr id="38946" name="Line 37"/>
              <p:cNvSpPr>
                <a:spLocks noChangeShapeType="1"/>
              </p:cNvSpPr>
              <p:nvPr/>
            </p:nvSpPr>
            <p:spPr bwMode="auto">
              <a:xfrm flipH="1">
                <a:off x="2827" y="2310"/>
                <a:ext cx="113" cy="43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grpSp>
        <p:sp>
          <p:nvSpPr>
            <p:cNvPr id="38940" name="Rectangle 38"/>
            <p:cNvSpPr>
              <a:spLocks noChangeArrowheads="1"/>
            </p:cNvSpPr>
            <p:nvPr/>
          </p:nvSpPr>
          <p:spPr bwMode="auto">
            <a:xfrm rot="840000">
              <a:off x="2735" y="2313"/>
              <a:ext cx="1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D</a:t>
              </a:r>
            </a:p>
          </p:txBody>
        </p:sp>
        <p:sp>
          <p:nvSpPr>
            <p:cNvPr id="38941" name="Rectangle 39"/>
            <p:cNvSpPr>
              <a:spLocks noChangeArrowheads="1"/>
            </p:cNvSpPr>
            <p:nvPr/>
          </p:nvSpPr>
          <p:spPr bwMode="auto">
            <a:xfrm rot="840000">
              <a:off x="2912" y="2359"/>
              <a:ext cx="1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S</a:t>
              </a:r>
            </a:p>
          </p:txBody>
        </p:sp>
        <p:sp>
          <p:nvSpPr>
            <p:cNvPr id="38942" name="Rectangle 40"/>
            <p:cNvSpPr>
              <a:spLocks noChangeArrowheads="1"/>
            </p:cNvSpPr>
            <p:nvPr/>
          </p:nvSpPr>
          <p:spPr bwMode="auto">
            <a:xfrm rot="840000">
              <a:off x="2688" y="2496"/>
              <a:ext cx="1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P</a:t>
              </a:r>
            </a:p>
          </p:txBody>
        </p:sp>
        <p:sp>
          <p:nvSpPr>
            <p:cNvPr id="38943" name="Rectangle 41"/>
            <p:cNvSpPr>
              <a:spLocks noChangeArrowheads="1"/>
            </p:cNvSpPr>
            <p:nvPr/>
          </p:nvSpPr>
          <p:spPr bwMode="auto">
            <a:xfrm rot="840000">
              <a:off x="2864" y="2543"/>
              <a:ext cx="1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A</a:t>
              </a:r>
            </a:p>
          </p:txBody>
        </p:sp>
      </p:grpSp>
      <p:sp>
        <p:nvSpPr>
          <p:cNvPr id="38922" name="Line 42"/>
          <p:cNvSpPr>
            <a:spLocks noChangeShapeType="1"/>
          </p:cNvSpPr>
          <p:nvPr/>
        </p:nvSpPr>
        <p:spPr bwMode="auto">
          <a:xfrm flipV="1">
            <a:off x="3652839" y="3348038"/>
            <a:ext cx="1025525" cy="614362"/>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sp>
        <p:nvSpPr>
          <p:cNvPr id="38923" name="Rectangle 43"/>
          <p:cNvSpPr>
            <a:spLocks noChangeArrowheads="1"/>
          </p:cNvSpPr>
          <p:nvPr/>
        </p:nvSpPr>
        <p:spPr bwMode="auto">
          <a:xfrm rot="-1860000">
            <a:off x="4648201" y="2678113"/>
            <a:ext cx="1408113"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2800" b="1">
                <a:solidFill>
                  <a:srgbClr val="537A8E"/>
                </a:solidFill>
                <a:latin typeface="Sabon" charset="0"/>
              </a:rPr>
              <a:t>DATA</a:t>
            </a:r>
          </a:p>
        </p:txBody>
      </p:sp>
      <p:sp>
        <p:nvSpPr>
          <p:cNvPr id="38924" name="Line 44"/>
          <p:cNvSpPr>
            <a:spLocks noChangeShapeType="1"/>
          </p:cNvSpPr>
          <p:nvPr/>
        </p:nvSpPr>
        <p:spPr bwMode="auto">
          <a:xfrm flipV="1">
            <a:off x="5867401" y="2057400"/>
            <a:ext cx="1090613" cy="647700"/>
          </a:xfrm>
          <a:prstGeom prst="line">
            <a:avLst/>
          </a:prstGeom>
          <a:noFill/>
          <a:ln w="2540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grpSp>
        <p:nvGrpSpPr>
          <p:cNvPr id="38925" name="Group 45"/>
          <p:cNvGrpSpPr>
            <a:grpSpLocks/>
          </p:cNvGrpSpPr>
          <p:nvPr/>
        </p:nvGrpSpPr>
        <p:grpSpPr bwMode="auto">
          <a:xfrm>
            <a:off x="7426325" y="2368551"/>
            <a:ext cx="731838" cy="739775"/>
            <a:chOff x="3805" y="1636"/>
            <a:chExt cx="461" cy="466"/>
          </a:xfrm>
        </p:grpSpPr>
        <p:grpSp>
          <p:nvGrpSpPr>
            <p:cNvPr id="38931" name="Group 46"/>
            <p:cNvGrpSpPr>
              <a:grpSpLocks/>
            </p:cNvGrpSpPr>
            <p:nvPr/>
          </p:nvGrpSpPr>
          <p:grpSpPr bwMode="auto">
            <a:xfrm>
              <a:off x="3805" y="1636"/>
              <a:ext cx="461" cy="441"/>
              <a:chOff x="3805" y="1636"/>
              <a:chExt cx="461" cy="441"/>
            </a:xfrm>
          </p:grpSpPr>
          <p:sp>
            <p:nvSpPr>
              <p:cNvPr id="38936" name="Oval 47"/>
              <p:cNvSpPr>
                <a:spLocks noChangeArrowheads="1"/>
              </p:cNvSpPr>
              <p:nvPr/>
            </p:nvSpPr>
            <p:spPr bwMode="auto">
              <a:xfrm rot="840000">
                <a:off x="3805" y="1636"/>
                <a:ext cx="461" cy="441"/>
              </a:xfrm>
              <a:prstGeom prst="ellipse">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endParaRPr lang="en-US" altLang="en-US">
                  <a:solidFill>
                    <a:srgbClr val="537A8E"/>
                  </a:solidFill>
                </a:endParaRPr>
              </a:p>
            </p:txBody>
          </p:sp>
          <p:sp>
            <p:nvSpPr>
              <p:cNvPr id="38937" name="Line 48"/>
              <p:cNvSpPr>
                <a:spLocks noChangeShapeType="1"/>
              </p:cNvSpPr>
              <p:nvPr/>
            </p:nvSpPr>
            <p:spPr bwMode="auto">
              <a:xfrm>
                <a:off x="3808" y="1802"/>
                <a:ext cx="455" cy="109"/>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sp>
            <p:nvSpPr>
              <p:cNvPr id="38938" name="Line 49"/>
              <p:cNvSpPr>
                <a:spLocks noChangeShapeType="1"/>
              </p:cNvSpPr>
              <p:nvPr/>
            </p:nvSpPr>
            <p:spPr bwMode="auto">
              <a:xfrm flipH="1">
                <a:off x="3979" y="1638"/>
                <a:ext cx="113" cy="435"/>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defTabSz="457200"/>
                <a:endParaRPr lang="en-US">
                  <a:solidFill>
                    <a:srgbClr val="537A8E"/>
                  </a:solidFill>
                  <a:latin typeface="Calibri"/>
                </a:endParaRPr>
              </a:p>
            </p:txBody>
          </p:sp>
        </p:grpSp>
        <p:sp>
          <p:nvSpPr>
            <p:cNvPr id="38932" name="Rectangle 50"/>
            <p:cNvSpPr>
              <a:spLocks noChangeArrowheads="1"/>
            </p:cNvSpPr>
            <p:nvPr/>
          </p:nvSpPr>
          <p:spPr bwMode="auto">
            <a:xfrm rot="840000">
              <a:off x="3887" y="1641"/>
              <a:ext cx="1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D</a:t>
              </a:r>
            </a:p>
          </p:txBody>
        </p:sp>
        <p:sp>
          <p:nvSpPr>
            <p:cNvPr id="38933" name="Rectangle 51"/>
            <p:cNvSpPr>
              <a:spLocks noChangeArrowheads="1"/>
            </p:cNvSpPr>
            <p:nvPr/>
          </p:nvSpPr>
          <p:spPr bwMode="auto">
            <a:xfrm rot="840000">
              <a:off x="4064" y="1687"/>
              <a:ext cx="1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S</a:t>
              </a:r>
            </a:p>
          </p:txBody>
        </p:sp>
        <p:sp>
          <p:nvSpPr>
            <p:cNvPr id="38934" name="Rectangle 52"/>
            <p:cNvSpPr>
              <a:spLocks noChangeArrowheads="1"/>
            </p:cNvSpPr>
            <p:nvPr/>
          </p:nvSpPr>
          <p:spPr bwMode="auto">
            <a:xfrm rot="840000">
              <a:off x="3840" y="1824"/>
              <a:ext cx="140"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P</a:t>
              </a:r>
            </a:p>
          </p:txBody>
        </p:sp>
        <p:sp>
          <p:nvSpPr>
            <p:cNvPr id="38935" name="Rectangle 53"/>
            <p:cNvSpPr>
              <a:spLocks noChangeArrowheads="1"/>
            </p:cNvSpPr>
            <p:nvPr/>
          </p:nvSpPr>
          <p:spPr bwMode="auto">
            <a:xfrm rot="840000">
              <a:off x="4016" y="1871"/>
              <a:ext cx="18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spcBef>
                  <a:spcPct val="50000"/>
                </a:spcBef>
              </a:pPr>
              <a:r>
                <a:rPr lang="en-US" altLang="en-US" sz="1800" b="1">
                  <a:solidFill>
                    <a:srgbClr val="537A8E"/>
                  </a:solidFill>
                  <a:latin typeface="TradeGothic" charset="0"/>
                </a:rPr>
                <a:t>A</a:t>
              </a:r>
            </a:p>
          </p:txBody>
        </p:sp>
      </p:grpSp>
      <p:sp>
        <p:nvSpPr>
          <p:cNvPr id="38926" name="Rectangle 54"/>
          <p:cNvSpPr>
            <a:spLocks noChangeArrowheads="1"/>
          </p:cNvSpPr>
          <p:nvPr/>
        </p:nvSpPr>
        <p:spPr bwMode="auto">
          <a:xfrm>
            <a:off x="3733800" y="5638800"/>
            <a:ext cx="4648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r>
              <a:rPr lang="en-US" altLang="en-US" sz="1800">
                <a:solidFill>
                  <a:srgbClr val="537A8E"/>
                </a:solidFill>
                <a:latin typeface="Arial" pitchFamily="34" charset="0"/>
              </a:rPr>
              <a:t>Cycle 1A: Adapt Clinic X Standard’s based flow sheet and test with one of Joanne’s patients</a:t>
            </a:r>
          </a:p>
        </p:txBody>
      </p:sp>
      <p:sp>
        <p:nvSpPr>
          <p:cNvPr id="38927" name="Rectangle 55"/>
          <p:cNvSpPr>
            <a:spLocks noChangeArrowheads="1"/>
          </p:cNvSpPr>
          <p:nvPr/>
        </p:nvSpPr>
        <p:spPr bwMode="auto">
          <a:xfrm>
            <a:off x="4724401" y="5029200"/>
            <a:ext cx="46339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457200"/>
            <a:r>
              <a:rPr lang="en-US" altLang="en-US" sz="1800">
                <a:solidFill>
                  <a:srgbClr val="537A8E"/>
                </a:solidFill>
                <a:latin typeface="Arial" pitchFamily="34" charset="0"/>
              </a:rPr>
              <a:t>Cycle 1B: Revise flowsheet and test with Dr. Burton’s patients next Monday</a:t>
            </a:r>
          </a:p>
        </p:txBody>
      </p:sp>
      <p:sp>
        <p:nvSpPr>
          <p:cNvPr id="38928" name="Rectangle 56"/>
          <p:cNvSpPr>
            <a:spLocks noChangeArrowheads="1"/>
          </p:cNvSpPr>
          <p:nvPr/>
        </p:nvSpPr>
        <p:spPr bwMode="auto">
          <a:xfrm>
            <a:off x="5715001" y="4419600"/>
            <a:ext cx="4176713"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457200"/>
            <a:r>
              <a:rPr lang="en-US" altLang="en-US" sz="1800">
                <a:solidFill>
                  <a:srgbClr val="537A8E"/>
                </a:solidFill>
                <a:latin typeface="Arial" pitchFamily="34" charset="0"/>
              </a:rPr>
              <a:t>Cycle 1C: Present refined flowsheet to all 3 clinicians and document feedback</a:t>
            </a:r>
          </a:p>
        </p:txBody>
      </p:sp>
      <p:sp>
        <p:nvSpPr>
          <p:cNvPr id="38929" name="Rectangle 57"/>
          <p:cNvSpPr>
            <a:spLocks noChangeArrowheads="1"/>
          </p:cNvSpPr>
          <p:nvPr/>
        </p:nvSpPr>
        <p:spPr bwMode="auto">
          <a:xfrm>
            <a:off x="6248400" y="3733800"/>
            <a:ext cx="4114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r" defTabSz="457200"/>
            <a:r>
              <a:rPr lang="en-US" altLang="en-US" sz="1800">
                <a:solidFill>
                  <a:srgbClr val="537A8E"/>
                </a:solidFill>
                <a:latin typeface="Arial" pitchFamily="34" charset="0"/>
              </a:rPr>
              <a:t>Cycle 1D: Revise and test  flow- </a:t>
            </a:r>
          </a:p>
          <a:p>
            <a:pPr algn="r" defTabSz="457200"/>
            <a:r>
              <a:rPr lang="en-US" altLang="en-US" sz="1800">
                <a:solidFill>
                  <a:srgbClr val="537A8E"/>
                </a:solidFill>
                <a:latin typeface="Arial" pitchFamily="34" charset="0"/>
              </a:rPr>
              <a:t>sheet with all patients for one week</a:t>
            </a:r>
          </a:p>
        </p:txBody>
      </p:sp>
      <p:sp>
        <p:nvSpPr>
          <p:cNvPr id="38930" name="Rectangle 58"/>
          <p:cNvSpPr>
            <a:spLocks noChangeArrowheads="1"/>
          </p:cNvSpPr>
          <p:nvPr/>
        </p:nvSpPr>
        <p:spPr bwMode="auto">
          <a:xfrm>
            <a:off x="7893050" y="3124200"/>
            <a:ext cx="27749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defTabSz="457200"/>
            <a:r>
              <a:rPr lang="en-US" altLang="en-US" sz="1800">
                <a:solidFill>
                  <a:srgbClr val="537A8E"/>
                </a:solidFill>
                <a:latin typeface="Arial" pitchFamily="34" charset="0"/>
              </a:rPr>
              <a:t>Cycle 1E: Implement and</a:t>
            </a:r>
          </a:p>
          <a:p>
            <a:pPr defTabSz="457200"/>
            <a:r>
              <a:rPr lang="en-US" altLang="en-US" sz="1800">
                <a:solidFill>
                  <a:srgbClr val="537A8E"/>
                </a:solidFill>
                <a:latin typeface="Arial" pitchFamily="34" charset="0"/>
              </a:rPr>
              <a:t>      monitor the standards</a:t>
            </a:r>
          </a:p>
        </p:txBody>
      </p:sp>
    </p:spTree>
    <p:extLst>
      <p:ext uri="{BB962C8B-B14F-4D97-AF65-F5344CB8AC3E}">
        <p14:creationId xmlns:p14="http://schemas.microsoft.com/office/powerpoint/2010/main" val="1208308320"/>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1295400"/>
            <a:ext cx="7848600" cy="844550"/>
          </a:xfrm>
        </p:spPr>
        <p:txBody>
          <a:bodyPr/>
          <a:lstStyle/>
          <a:p>
            <a:r>
              <a:rPr lang="en-US" dirty="0" smtClean="0"/>
              <a:t>Use objective(s) to drive PDSA cycles</a:t>
            </a:r>
            <a:endParaRPr lang="en-US" dirty="0"/>
          </a:p>
        </p:txBody>
      </p:sp>
      <p:sp>
        <p:nvSpPr>
          <p:cNvPr id="3" name="Content Placeholder 2"/>
          <p:cNvSpPr>
            <a:spLocks noGrp="1"/>
          </p:cNvSpPr>
          <p:nvPr>
            <p:ph idx="1"/>
          </p:nvPr>
        </p:nvSpPr>
        <p:spPr/>
        <p:txBody>
          <a:bodyPr/>
          <a:lstStyle/>
          <a:p>
            <a:pPr marL="457200" indent="-457200">
              <a:buFont typeface="Arial" panose="020B0604020202020204" pitchFamily="34" charset="0"/>
              <a:buChar char="•"/>
            </a:pPr>
            <a:r>
              <a:rPr lang="en-US" dirty="0" smtClean="0"/>
              <a:t>Break down large objectives into manageable cycles to implement changes for improvement</a:t>
            </a:r>
          </a:p>
          <a:p>
            <a:pPr marL="457200" indent="-457200">
              <a:buFont typeface="Arial" panose="020B0604020202020204" pitchFamily="34" charset="0"/>
              <a:buChar char="•"/>
            </a:pPr>
            <a:r>
              <a:rPr lang="en-US" dirty="0" smtClean="0"/>
              <a:t>Some objectives can be broken down into one or two cycles</a:t>
            </a:r>
          </a:p>
          <a:p>
            <a:pPr marL="457200" indent="-457200">
              <a:buFont typeface="Arial" panose="020B0604020202020204" pitchFamily="34" charset="0"/>
              <a:buChar char="•"/>
            </a:pPr>
            <a:r>
              <a:rPr lang="en-US" dirty="0" smtClean="0"/>
              <a:t>Others may need more, depending on the complexity of what is to be achieved</a:t>
            </a:r>
          </a:p>
          <a:p>
            <a:pPr marL="457200" indent="-457200">
              <a:buFont typeface="Arial" panose="020B0604020202020204" pitchFamily="34" charset="0"/>
              <a:buChar char="•"/>
            </a:pPr>
            <a:r>
              <a:rPr lang="en-US" dirty="0" smtClean="0"/>
              <a:t>Cycles should be brief in nature </a:t>
            </a:r>
            <a:endParaRPr lang="en-US" dirty="0"/>
          </a:p>
        </p:txBody>
      </p:sp>
    </p:spTree>
    <p:extLst>
      <p:ext uri="{BB962C8B-B14F-4D97-AF65-F5344CB8AC3E}">
        <p14:creationId xmlns:p14="http://schemas.microsoft.com/office/powerpoint/2010/main" val="19083996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sz="4000" b="1" dirty="0">
                <a:solidFill>
                  <a:srgbClr val="FFFFFF"/>
                </a:solidFill>
                <a:latin typeface="Arial" panose="020B0604020202020204" pitchFamily="34" charset="0"/>
                <a:ea typeface="Arial Unicode MS" pitchFamily="34" charset="-128"/>
                <a:cs typeface="Arial" panose="020B0604020202020204" pitchFamily="34" charset="0"/>
              </a:rPr>
              <a:t>Plan-Do-Study-Act Example: </a:t>
            </a:r>
          </a:p>
          <a:p>
            <a:pPr algn="ctr">
              <a:defRPr/>
            </a:pPr>
            <a:r>
              <a:rPr lang="en-US" sz="4000" b="1" dirty="0">
                <a:solidFill>
                  <a:srgbClr val="FFFFFF"/>
                </a:solidFill>
                <a:latin typeface="Arial" panose="020B0604020202020204" pitchFamily="34" charset="0"/>
                <a:ea typeface="Arial Unicode MS" pitchFamily="34" charset="-128"/>
                <a:cs typeface="Arial" panose="020B0604020202020204" pitchFamily="34" charset="0"/>
              </a:rPr>
              <a:t>Improving Attendance</a:t>
            </a:r>
          </a:p>
        </p:txBody>
      </p:sp>
      <p:sp>
        <p:nvSpPr>
          <p:cNvPr id="72707" name="Text Box 3"/>
          <p:cNvSpPr txBox="1">
            <a:spLocks noChangeArrowheads="1"/>
          </p:cNvSpPr>
          <p:nvPr/>
        </p:nvSpPr>
        <p:spPr bwMode="auto">
          <a:xfrm>
            <a:off x="1752600" y="2133600"/>
            <a:ext cx="8123830" cy="2738438"/>
          </a:xfrm>
          <a:prstGeom prst="rect">
            <a:avLst/>
          </a:prstGeom>
          <a:noFill/>
          <a:ln w="9525">
            <a:noFill/>
            <a:miter lim="800000"/>
            <a:headEnd/>
            <a:tailEnd/>
          </a:ln>
          <a:effectLst/>
        </p:spPr>
        <p:txBody>
          <a:bodyPr wrap="square">
            <a:spAutoFit/>
          </a:bodyPr>
          <a:lstStyle/>
          <a:p>
            <a:pPr marL="342900" indent="-342900">
              <a:defRPr/>
            </a:pPr>
            <a:r>
              <a:rPr lang="en-US" sz="2800" b="1" dirty="0">
                <a:solidFill>
                  <a:srgbClr val="537A8E"/>
                </a:solidFill>
                <a:latin typeface="Arial" panose="020B0604020202020204" pitchFamily="34" charset="0"/>
                <a:ea typeface="MS PGothic" pitchFamily="34" charset="-128"/>
                <a:cs typeface="Arial" panose="020B0604020202020204" pitchFamily="34" charset="0"/>
              </a:rPr>
              <a:t>OVERALL PLAN: </a:t>
            </a:r>
            <a:r>
              <a:rPr lang="en-US" sz="2800" i="1" dirty="0">
                <a:solidFill>
                  <a:srgbClr val="537A8E"/>
                </a:solidFill>
                <a:latin typeface="Arial" panose="020B0604020202020204" pitchFamily="34" charset="0"/>
                <a:ea typeface="MS PGothic" pitchFamily="34" charset="-128"/>
                <a:cs typeface="Arial" panose="020B0604020202020204" pitchFamily="34" charset="0"/>
              </a:rPr>
              <a:t>Improve student attendance</a:t>
            </a:r>
          </a:p>
          <a:p>
            <a:pPr marL="342900" indent="-342900">
              <a:defRPr/>
            </a:pPr>
            <a:endParaRPr lang="en-US" sz="2400" b="1" i="1" dirty="0">
              <a:solidFill>
                <a:srgbClr val="537A8E"/>
              </a:solidFill>
              <a:latin typeface="Arial" panose="020B0604020202020204" pitchFamily="34" charset="0"/>
              <a:ea typeface="MS PGothic" pitchFamily="34" charset="-128"/>
              <a:cs typeface="Arial" panose="020B0604020202020204" pitchFamily="34" charset="0"/>
            </a:endParaRPr>
          </a:p>
          <a:p>
            <a:pPr marL="800100" lvl="1" indent="-342900">
              <a:buFontTx/>
              <a:buChar char="•"/>
              <a:defRPr/>
            </a:pPr>
            <a:r>
              <a:rPr lang="en-US" sz="2400" dirty="0">
                <a:solidFill>
                  <a:srgbClr val="537A8E"/>
                </a:solidFill>
                <a:latin typeface="Arial" panose="020B0604020202020204" pitchFamily="34" charset="0"/>
                <a:ea typeface="MS PGothic" pitchFamily="34" charset="-128"/>
                <a:cs typeface="Arial" panose="020B0604020202020204" pitchFamily="34" charset="0"/>
              </a:rPr>
              <a:t>Objective for </a:t>
            </a:r>
            <a:r>
              <a:rPr lang="en-US" sz="2400" b="1" dirty="0">
                <a:solidFill>
                  <a:srgbClr val="537A8E"/>
                </a:solidFill>
                <a:latin typeface="Arial" panose="020B0604020202020204" pitchFamily="34" charset="0"/>
                <a:ea typeface="MS PGothic" pitchFamily="34" charset="-128"/>
                <a:cs typeface="Arial" panose="020B0604020202020204" pitchFamily="34" charset="0"/>
              </a:rPr>
              <a:t>this cycle</a:t>
            </a:r>
            <a:r>
              <a:rPr lang="en-US" sz="2400" dirty="0">
                <a:solidFill>
                  <a:srgbClr val="537A8E"/>
                </a:solidFill>
                <a:latin typeface="Arial" panose="020B0604020202020204" pitchFamily="34" charset="0"/>
                <a:ea typeface="MS PGothic" pitchFamily="34" charset="-128"/>
                <a:cs typeface="Arial" panose="020B0604020202020204" pitchFamily="34" charset="0"/>
              </a:rPr>
              <a:t>: </a:t>
            </a:r>
            <a:r>
              <a:rPr lang="en-US" sz="2400" i="1" dirty="0">
                <a:solidFill>
                  <a:srgbClr val="537A8E"/>
                </a:solidFill>
                <a:latin typeface="Arial" panose="020B0604020202020204" pitchFamily="34" charset="0"/>
                <a:ea typeface="MS PGothic" pitchFamily="34" charset="-128"/>
                <a:cs typeface="Arial" panose="020B0604020202020204" pitchFamily="34" charset="0"/>
              </a:rPr>
              <a:t>Establish process for assessing SBHC clients’ attendance</a:t>
            </a:r>
          </a:p>
          <a:p>
            <a:pPr marL="800100" lvl="1" indent="-342900">
              <a:defRPr/>
            </a:pPr>
            <a:endParaRPr lang="en-US" sz="2400" dirty="0">
              <a:solidFill>
                <a:srgbClr val="537A8E"/>
              </a:solidFill>
              <a:latin typeface="Arial" panose="020B0604020202020204" pitchFamily="34" charset="0"/>
              <a:ea typeface="MS PGothic" pitchFamily="34" charset="-128"/>
              <a:cs typeface="Arial" panose="020B0604020202020204" pitchFamily="34" charset="0"/>
            </a:endParaRPr>
          </a:p>
          <a:p>
            <a:pPr marL="800100" lvl="1" indent="-342900">
              <a:buFontTx/>
              <a:buChar char="•"/>
              <a:defRPr/>
            </a:pPr>
            <a:r>
              <a:rPr lang="en-US" sz="2400" dirty="0">
                <a:solidFill>
                  <a:srgbClr val="537A8E"/>
                </a:solidFill>
                <a:latin typeface="Arial" panose="020B0604020202020204" pitchFamily="34" charset="0"/>
                <a:ea typeface="MS PGothic" pitchFamily="34" charset="-128"/>
                <a:cs typeface="Arial" panose="020B0604020202020204" pitchFamily="34" charset="0"/>
              </a:rPr>
              <a:t>Questions you may consider to help you achieve this objective:</a:t>
            </a:r>
          </a:p>
        </p:txBody>
      </p:sp>
    </p:spTree>
    <p:extLst>
      <p:ext uri="{BB962C8B-B14F-4D97-AF65-F5344CB8AC3E}">
        <p14:creationId xmlns:p14="http://schemas.microsoft.com/office/powerpoint/2010/main" val="27609538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sz="4000" b="1" dirty="0">
                <a:solidFill>
                  <a:srgbClr val="FFFFFF"/>
                </a:solidFill>
                <a:latin typeface="Arial" panose="020B0604020202020204" pitchFamily="34" charset="0"/>
                <a:ea typeface="Arial Unicode MS" pitchFamily="34" charset="-128"/>
                <a:cs typeface="Arial" panose="020B0604020202020204" pitchFamily="34" charset="0"/>
              </a:rPr>
              <a:t>Plan-Do-Study-Act Example: </a:t>
            </a:r>
          </a:p>
          <a:p>
            <a:pPr algn="ctr">
              <a:defRPr/>
            </a:pPr>
            <a:r>
              <a:rPr lang="en-US" sz="4000" b="1" dirty="0">
                <a:solidFill>
                  <a:srgbClr val="FFFFFF"/>
                </a:solidFill>
                <a:latin typeface="Arial" panose="020B0604020202020204" pitchFamily="34" charset="0"/>
                <a:ea typeface="Arial Unicode MS" pitchFamily="34" charset="-128"/>
                <a:cs typeface="Arial" panose="020B0604020202020204" pitchFamily="34" charset="0"/>
              </a:rPr>
              <a:t>Improving Attendance</a:t>
            </a:r>
          </a:p>
        </p:txBody>
      </p:sp>
      <p:sp>
        <p:nvSpPr>
          <p:cNvPr id="72707" name="Text Box 3"/>
          <p:cNvSpPr txBox="1">
            <a:spLocks noChangeArrowheads="1"/>
          </p:cNvSpPr>
          <p:nvPr/>
        </p:nvSpPr>
        <p:spPr bwMode="auto">
          <a:xfrm>
            <a:off x="1752600" y="2133601"/>
            <a:ext cx="8686800" cy="3846513"/>
          </a:xfrm>
          <a:prstGeom prst="rect">
            <a:avLst/>
          </a:prstGeom>
          <a:noFill/>
          <a:ln w="9525">
            <a:noFill/>
            <a:miter lim="800000"/>
            <a:headEnd/>
            <a:tailEnd/>
          </a:ln>
          <a:effectLst/>
        </p:spPr>
        <p:txBody>
          <a:bodyPr>
            <a:spAutoFit/>
          </a:bodyPr>
          <a:lstStyle/>
          <a:p>
            <a:pPr marL="342900" indent="-342900">
              <a:defRPr/>
            </a:pPr>
            <a:r>
              <a:rPr lang="en-US" sz="2800" b="1" dirty="0">
                <a:solidFill>
                  <a:srgbClr val="537A8E"/>
                </a:solidFill>
                <a:latin typeface="Arial" panose="020B0604020202020204" pitchFamily="34" charset="0"/>
                <a:ea typeface="MS PGothic" pitchFamily="34" charset="-128"/>
                <a:cs typeface="Arial" panose="020B0604020202020204" pitchFamily="34" charset="0"/>
              </a:rPr>
              <a:t>OVERALL PLAN: </a:t>
            </a:r>
            <a:r>
              <a:rPr lang="en-US" sz="2800" i="1" dirty="0">
                <a:solidFill>
                  <a:srgbClr val="537A8E"/>
                </a:solidFill>
                <a:latin typeface="Arial" panose="020B0604020202020204" pitchFamily="34" charset="0"/>
                <a:ea typeface="MS PGothic" pitchFamily="34" charset="-128"/>
                <a:cs typeface="Arial" panose="020B0604020202020204" pitchFamily="34" charset="0"/>
              </a:rPr>
              <a:t>Improve student attendance</a:t>
            </a:r>
          </a:p>
          <a:p>
            <a:pPr marL="342900" indent="-342900">
              <a:defRPr/>
            </a:pPr>
            <a:endParaRPr lang="en-US" sz="2400" b="1" i="1" dirty="0">
              <a:solidFill>
                <a:srgbClr val="537A8E"/>
              </a:solidFill>
              <a:latin typeface="Arial" panose="020B0604020202020204" pitchFamily="34" charset="0"/>
              <a:ea typeface="MS PGothic" pitchFamily="34" charset="-128"/>
              <a:cs typeface="Arial" panose="020B0604020202020204" pitchFamily="34" charset="0"/>
            </a:endParaRPr>
          </a:p>
          <a:p>
            <a:pPr marL="800100" lvl="1" indent="-342900">
              <a:buFontTx/>
              <a:buChar char="•"/>
              <a:defRPr/>
            </a:pPr>
            <a:r>
              <a:rPr lang="en-US" sz="2400" dirty="0">
                <a:solidFill>
                  <a:srgbClr val="537A8E"/>
                </a:solidFill>
                <a:latin typeface="Arial" panose="020B0604020202020204" pitchFamily="34" charset="0"/>
                <a:ea typeface="MS PGothic" pitchFamily="34" charset="-128"/>
                <a:cs typeface="Arial" panose="020B0604020202020204" pitchFamily="34" charset="0"/>
              </a:rPr>
              <a:t>Theory of change (by doing “X” will we achieve our objective?): </a:t>
            </a:r>
          </a:p>
          <a:p>
            <a:pPr marL="800100" lvl="1" indent="-342900">
              <a:buFontTx/>
              <a:buChar char="•"/>
              <a:defRPr/>
            </a:pPr>
            <a:endParaRPr lang="en-US" sz="2400" dirty="0">
              <a:solidFill>
                <a:srgbClr val="537A8E"/>
              </a:solidFill>
              <a:latin typeface="Arial" panose="020B0604020202020204" pitchFamily="34" charset="0"/>
              <a:ea typeface="MS PGothic" pitchFamily="34" charset="-128"/>
              <a:cs typeface="Arial" panose="020B0604020202020204" pitchFamily="34" charset="0"/>
            </a:endParaRPr>
          </a:p>
          <a:p>
            <a:pPr marL="800100" lvl="1" indent="-342900">
              <a:buFontTx/>
              <a:buChar char="•"/>
              <a:defRPr/>
            </a:pPr>
            <a:r>
              <a:rPr lang="en-US" sz="2400" dirty="0">
                <a:solidFill>
                  <a:srgbClr val="537A8E"/>
                </a:solidFill>
                <a:latin typeface="Arial" panose="020B0604020202020204" pitchFamily="34" charset="0"/>
                <a:ea typeface="MS PGothic" pitchFamily="34" charset="-128"/>
                <a:cs typeface="Arial" panose="020B0604020202020204" pitchFamily="34" charset="0"/>
              </a:rPr>
              <a:t>Plan for change: </a:t>
            </a:r>
          </a:p>
          <a:p>
            <a:pPr marL="1257300" lvl="2" indent="-342900">
              <a:buFontTx/>
              <a:buChar char="•"/>
              <a:defRPr/>
            </a:pPr>
            <a:r>
              <a:rPr lang="en-US" sz="2400" dirty="0">
                <a:solidFill>
                  <a:srgbClr val="537A8E"/>
                </a:solidFill>
                <a:latin typeface="Arial" panose="020B0604020202020204" pitchFamily="34" charset="0"/>
                <a:ea typeface="MS PGothic" pitchFamily="34" charset="-128"/>
                <a:cs typeface="Arial" panose="020B0604020202020204" pitchFamily="34" charset="0"/>
              </a:rPr>
              <a:t>What   </a:t>
            </a:r>
          </a:p>
          <a:p>
            <a:pPr marL="1257300" lvl="2" indent="-342900">
              <a:buFontTx/>
              <a:buChar char="•"/>
              <a:defRPr/>
            </a:pPr>
            <a:r>
              <a:rPr lang="en-US" sz="2400" dirty="0">
                <a:solidFill>
                  <a:srgbClr val="537A8E"/>
                </a:solidFill>
                <a:latin typeface="Arial" panose="020B0604020202020204" pitchFamily="34" charset="0"/>
                <a:ea typeface="MS PGothic" pitchFamily="34" charset="-128"/>
                <a:cs typeface="Arial" panose="020B0604020202020204" pitchFamily="34" charset="0"/>
              </a:rPr>
              <a:t>Who    </a:t>
            </a:r>
          </a:p>
          <a:p>
            <a:pPr marL="1257300" lvl="2" indent="-342900">
              <a:buFontTx/>
              <a:buChar char="•"/>
              <a:defRPr/>
            </a:pPr>
            <a:r>
              <a:rPr lang="en-US" sz="2400" dirty="0">
                <a:solidFill>
                  <a:srgbClr val="537A8E"/>
                </a:solidFill>
                <a:latin typeface="Arial" panose="020B0604020202020204" pitchFamily="34" charset="0"/>
                <a:ea typeface="MS PGothic" pitchFamily="34" charset="-128"/>
                <a:cs typeface="Arial" panose="020B0604020202020204" pitchFamily="34" charset="0"/>
              </a:rPr>
              <a:t>When</a:t>
            </a:r>
          </a:p>
          <a:p>
            <a:pPr marL="800100" lvl="1" indent="-342900">
              <a:defRPr/>
            </a:pPr>
            <a:endParaRPr lang="en-US" sz="2400" dirty="0">
              <a:solidFill>
                <a:srgbClr val="537A8E"/>
              </a:solidFill>
              <a:latin typeface="Arial" panose="020B0604020202020204" pitchFamily="34" charset="0"/>
              <a:ea typeface="MS PGothic" pitchFamily="34" charset="-128"/>
              <a:cs typeface="Arial" panose="020B0604020202020204" pitchFamily="34" charset="0"/>
            </a:endParaRPr>
          </a:p>
        </p:txBody>
      </p:sp>
    </p:spTree>
    <p:extLst>
      <p:ext uri="{BB962C8B-B14F-4D97-AF65-F5344CB8AC3E}">
        <p14:creationId xmlns:p14="http://schemas.microsoft.com/office/powerpoint/2010/main" val="324754060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0129" y="3630003"/>
            <a:ext cx="7772400" cy="1362075"/>
          </a:xfrm>
        </p:spPr>
        <p:txBody>
          <a:bodyPr/>
          <a:lstStyle/>
          <a:p>
            <a:pPr algn="ctr"/>
            <a:r>
              <a:rPr lang="en-US" sz="4400" dirty="0"/>
              <a:t>Confidentiality</a:t>
            </a:r>
          </a:p>
        </p:txBody>
      </p:sp>
      <p:sp>
        <p:nvSpPr>
          <p:cNvPr id="3" name="Text Placeholder 2"/>
          <p:cNvSpPr>
            <a:spLocks noGrp="1"/>
          </p:cNvSpPr>
          <p:nvPr>
            <p:ph type="body" idx="1"/>
          </p:nvPr>
        </p:nvSpPr>
        <p:spPr>
          <a:xfrm>
            <a:off x="1730498" y="1593729"/>
            <a:ext cx="7772400" cy="1500187"/>
          </a:xfrm>
        </p:spPr>
        <p:txBody>
          <a:bodyPr/>
          <a:lstStyle/>
          <a:p>
            <a:pPr algn="ctr"/>
            <a:r>
              <a:rPr lang="en-US" sz="3600" b="1" dirty="0"/>
              <a:t>Section 8 </a:t>
            </a:r>
          </a:p>
        </p:txBody>
      </p:sp>
    </p:spTree>
    <p:extLst>
      <p:ext uri="{BB962C8B-B14F-4D97-AF65-F5344CB8AC3E}">
        <p14:creationId xmlns:p14="http://schemas.microsoft.com/office/powerpoint/2010/main" val="20870583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sz="4000" b="1" dirty="0">
                <a:solidFill>
                  <a:srgbClr val="FFFFFF"/>
                </a:solidFill>
                <a:latin typeface="Arial" panose="020B0604020202020204" pitchFamily="34" charset="0"/>
                <a:ea typeface="Arial Unicode MS" pitchFamily="34" charset="-128"/>
                <a:cs typeface="Arial" panose="020B0604020202020204" pitchFamily="34" charset="0"/>
              </a:rPr>
              <a:t>Plan-Do-Study-Act Example: </a:t>
            </a:r>
          </a:p>
          <a:p>
            <a:pPr algn="ctr">
              <a:defRPr/>
            </a:pPr>
            <a:r>
              <a:rPr lang="en-US" sz="4000" b="1" dirty="0">
                <a:solidFill>
                  <a:srgbClr val="FFFFFF"/>
                </a:solidFill>
                <a:latin typeface="Arial" panose="020B0604020202020204" pitchFamily="34" charset="0"/>
                <a:ea typeface="Arial Unicode MS" pitchFamily="34" charset="-128"/>
                <a:cs typeface="Arial" panose="020B0604020202020204" pitchFamily="34" charset="0"/>
              </a:rPr>
              <a:t>Improving Attendance</a:t>
            </a:r>
          </a:p>
        </p:txBody>
      </p:sp>
      <p:sp>
        <p:nvSpPr>
          <p:cNvPr id="72707" name="Text Box 3"/>
          <p:cNvSpPr txBox="1">
            <a:spLocks noChangeArrowheads="1"/>
          </p:cNvSpPr>
          <p:nvPr/>
        </p:nvSpPr>
        <p:spPr bwMode="auto">
          <a:xfrm>
            <a:off x="1752600" y="2133600"/>
            <a:ext cx="8686800" cy="1631216"/>
          </a:xfrm>
          <a:prstGeom prst="rect">
            <a:avLst/>
          </a:prstGeom>
          <a:noFill/>
          <a:ln w="9525">
            <a:noFill/>
            <a:miter lim="800000"/>
            <a:headEnd/>
            <a:tailEnd/>
          </a:ln>
          <a:effectLst/>
        </p:spPr>
        <p:txBody>
          <a:bodyPr>
            <a:spAutoFit/>
          </a:bodyPr>
          <a:lstStyle/>
          <a:p>
            <a:pPr marL="342900" indent="-342900">
              <a:defRPr/>
            </a:pPr>
            <a:r>
              <a:rPr lang="en-US" sz="2800" b="1" dirty="0">
                <a:solidFill>
                  <a:srgbClr val="537A8E"/>
                </a:solidFill>
                <a:latin typeface="Arial" panose="020B0604020202020204" pitchFamily="34" charset="0"/>
                <a:ea typeface="MS PGothic" pitchFamily="34" charset="-128"/>
                <a:cs typeface="Arial" panose="020B0604020202020204" pitchFamily="34" charset="0"/>
              </a:rPr>
              <a:t>OVERALL PLAN: </a:t>
            </a:r>
            <a:r>
              <a:rPr lang="en-US" sz="2800" i="1" dirty="0">
                <a:solidFill>
                  <a:srgbClr val="537A8E"/>
                </a:solidFill>
                <a:latin typeface="Arial" panose="020B0604020202020204" pitchFamily="34" charset="0"/>
                <a:ea typeface="MS PGothic" pitchFamily="34" charset="-128"/>
                <a:cs typeface="Arial" panose="020B0604020202020204" pitchFamily="34" charset="0"/>
              </a:rPr>
              <a:t>Improve student attendance</a:t>
            </a:r>
          </a:p>
          <a:p>
            <a:pPr marL="342900" indent="-342900">
              <a:defRPr/>
            </a:pPr>
            <a:endParaRPr lang="en-US" sz="2400" b="1" i="1" dirty="0">
              <a:solidFill>
                <a:srgbClr val="537A8E"/>
              </a:solidFill>
              <a:latin typeface="Arial" panose="020B0604020202020204" pitchFamily="34" charset="0"/>
              <a:ea typeface="MS PGothic" pitchFamily="34" charset="-128"/>
              <a:cs typeface="Arial" panose="020B0604020202020204" pitchFamily="34" charset="0"/>
            </a:endParaRPr>
          </a:p>
          <a:p>
            <a:pPr marL="800100" lvl="1" indent="-342900">
              <a:buFontTx/>
              <a:buChar char="•"/>
              <a:defRPr/>
            </a:pPr>
            <a:r>
              <a:rPr lang="en-US" sz="2400" dirty="0">
                <a:solidFill>
                  <a:srgbClr val="537A8E"/>
                </a:solidFill>
                <a:latin typeface="Arial" panose="020B0604020202020204" pitchFamily="34" charset="0"/>
                <a:ea typeface="MS PGothic" pitchFamily="34" charset="-128"/>
                <a:cs typeface="Arial" panose="020B0604020202020204" pitchFamily="34" charset="0"/>
              </a:rPr>
              <a:t>How will we demonstrate the effectiveness of our actions?</a:t>
            </a:r>
          </a:p>
        </p:txBody>
      </p:sp>
    </p:spTree>
    <p:extLst>
      <p:ext uri="{BB962C8B-B14F-4D97-AF65-F5344CB8AC3E}">
        <p14:creationId xmlns:p14="http://schemas.microsoft.com/office/powerpoint/2010/main" val="212578631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sz="4000" b="1">
                <a:solidFill>
                  <a:srgbClr val="FFFFFF"/>
                </a:solidFill>
                <a:latin typeface="Arial" panose="020B0604020202020204" pitchFamily="34" charset="0"/>
                <a:ea typeface="Arial Unicode MS" pitchFamily="34" charset="-128"/>
                <a:cs typeface="Arial" panose="020B0604020202020204" pitchFamily="34" charset="0"/>
              </a:rPr>
              <a:t>Plan-Do-Study-Act Example: </a:t>
            </a:r>
          </a:p>
          <a:p>
            <a:pPr algn="ctr">
              <a:defRPr/>
            </a:pPr>
            <a:r>
              <a:rPr lang="en-US" sz="4000" b="1">
                <a:solidFill>
                  <a:srgbClr val="FFFFFF"/>
                </a:solidFill>
                <a:latin typeface="Arial" panose="020B0604020202020204" pitchFamily="34" charset="0"/>
                <a:ea typeface="Arial Unicode MS" pitchFamily="34" charset="-128"/>
                <a:cs typeface="Arial" panose="020B0604020202020204" pitchFamily="34" charset="0"/>
              </a:rPr>
              <a:t>Improving Attendance</a:t>
            </a:r>
          </a:p>
        </p:txBody>
      </p:sp>
      <p:sp>
        <p:nvSpPr>
          <p:cNvPr id="74755" name="Text Box 3"/>
          <p:cNvSpPr txBox="1">
            <a:spLocks noChangeArrowheads="1"/>
          </p:cNvSpPr>
          <p:nvPr/>
        </p:nvSpPr>
        <p:spPr bwMode="auto">
          <a:xfrm>
            <a:off x="2133600" y="2173289"/>
            <a:ext cx="8077200" cy="3108325"/>
          </a:xfrm>
          <a:prstGeom prst="rect">
            <a:avLst/>
          </a:prstGeom>
          <a:noFill/>
          <a:ln w="9525">
            <a:noFill/>
            <a:miter lim="800000"/>
            <a:headEnd/>
            <a:tailEnd/>
          </a:ln>
          <a:effectLst/>
        </p:spPr>
        <p:txBody>
          <a:bodyPr>
            <a:spAutoFit/>
          </a:bodyPr>
          <a:lstStyle/>
          <a:p>
            <a:pPr>
              <a:defRPr/>
            </a:pPr>
            <a:r>
              <a:rPr lang="en-US" sz="2800" b="1" dirty="0">
                <a:solidFill>
                  <a:srgbClr val="537A8E"/>
                </a:solidFill>
                <a:latin typeface="Arial" panose="020B0604020202020204" pitchFamily="34" charset="0"/>
                <a:ea typeface="MS PGothic" pitchFamily="34" charset="-128"/>
                <a:cs typeface="Arial" panose="020B0604020202020204" pitchFamily="34" charset="0"/>
              </a:rPr>
              <a:t>DO: </a:t>
            </a:r>
          </a:p>
          <a:p>
            <a:pPr>
              <a:defRPr/>
            </a:pPr>
            <a:endParaRPr lang="en-US" sz="2800" b="1" dirty="0">
              <a:solidFill>
                <a:srgbClr val="537A8E"/>
              </a:solidFill>
              <a:latin typeface="Arial" panose="020B0604020202020204" pitchFamily="34" charset="0"/>
              <a:ea typeface="MS PGothic" pitchFamily="34" charset="-128"/>
              <a:cs typeface="Arial" panose="020B0604020202020204" pitchFamily="34" charset="0"/>
            </a:endParaRPr>
          </a:p>
          <a:p>
            <a:pPr>
              <a:defRPr/>
            </a:pPr>
            <a:r>
              <a:rPr lang="en-US" sz="2800" dirty="0">
                <a:solidFill>
                  <a:srgbClr val="537A8E"/>
                </a:solidFill>
                <a:latin typeface="Arial" panose="020B0604020202020204" pitchFamily="34" charset="0"/>
                <a:ea typeface="MS PGothic" pitchFamily="34" charset="-128"/>
                <a:cs typeface="Arial" panose="020B0604020202020204" pitchFamily="34" charset="0"/>
              </a:rPr>
              <a:t>Carry out the plan for change. Collect information and/or data.  </a:t>
            </a:r>
          </a:p>
          <a:p>
            <a:pPr>
              <a:defRPr/>
            </a:pPr>
            <a:endParaRPr lang="en-US" sz="2800" dirty="0">
              <a:solidFill>
                <a:srgbClr val="537A8E"/>
              </a:solidFill>
              <a:latin typeface="Arial" panose="020B0604020202020204" pitchFamily="34" charset="0"/>
              <a:ea typeface="MS PGothic" pitchFamily="34" charset="-128"/>
              <a:cs typeface="Arial" panose="020B0604020202020204" pitchFamily="34" charset="0"/>
            </a:endParaRPr>
          </a:p>
          <a:p>
            <a:pPr>
              <a:defRPr/>
            </a:pPr>
            <a:r>
              <a:rPr lang="en-US" sz="2800" dirty="0">
                <a:solidFill>
                  <a:srgbClr val="537A8E"/>
                </a:solidFill>
                <a:latin typeface="Arial" panose="020B0604020202020204" pitchFamily="34" charset="0"/>
                <a:ea typeface="MS PGothic" pitchFamily="34" charset="-128"/>
                <a:cs typeface="Arial" panose="020B0604020202020204" pitchFamily="34" charset="0"/>
              </a:rPr>
              <a:t>Describe observations, problems  encountered, and special circumstances: </a:t>
            </a:r>
          </a:p>
        </p:txBody>
      </p:sp>
    </p:spTree>
    <p:extLst>
      <p:ext uri="{BB962C8B-B14F-4D97-AF65-F5344CB8AC3E}">
        <p14:creationId xmlns:p14="http://schemas.microsoft.com/office/powerpoint/2010/main" val="568095024"/>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sz="4000" b="1" dirty="0">
                <a:solidFill>
                  <a:srgbClr val="FFFFFF"/>
                </a:solidFill>
                <a:latin typeface="Arial" panose="020B0604020202020204" pitchFamily="34" charset="0"/>
                <a:ea typeface="Arial Unicode MS" pitchFamily="34" charset="-128"/>
                <a:cs typeface="Arial" panose="020B0604020202020204" pitchFamily="34" charset="0"/>
              </a:rPr>
              <a:t>Plan-Do-Study-Act Example: </a:t>
            </a:r>
          </a:p>
          <a:p>
            <a:pPr algn="ctr">
              <a:defRPr/>
            </a:pPr>
            <a:r>
              <a:rPr lang="en-US" sz="4000" b="1" dirty="0">
                <a:solidFill>
                  <a:srgbClr val="FFFFFF"/>
                </a:solidFill>
                <a:latin typeface="Arial" panose="020B0604020202020204" pitchFamily="34" charset="0"/>
                <a:ea typeface="Arial Unicode MS" pitchFamily="34" charset="-128"/>
                <a:cs typeface="Arial" panose="020B0604020202020204" pitchFamily="34" charset="0"/>
              </a:rPr>
              <a:t>Improving Attendance</a:t>
            </a:r>
          </a:p>
        </p:txBody>
      </p:sp>
      <p:sp>
        <p:nvSpPr>
          <p:cNvPr id="76803" name="Text Box 3"/>
          <p:cNvSpPr txBox="1">
            <a:spLocks noChangeArrowheads="1"/>
          </p:cNvSpPr>
          <p:nvPr/>
        </p:nvSpPr>
        <p:spPr bwMode="auto">
          <a:xfrm>
            <a:off x="1981200" y="2173288"/>
            <a:ext cx="8229600" cy="1816100"/>
          </a:xfrm>
          <a:prstGeom prst="rect">
            <a:avLst/>
          </a:prstGeom>
          <a:noFill/>
          <a:ln w="9525">
            <a:noFill/>
            <a:miter lim="800000"/>
            <a:headEnd/>
            <a:tailEnd/>
          </a:ln>
          <a:effectLst/>
        </p:spPr>
        <p:txBody>
          <a:bodyPr>
            <a:spAutoFit/>
          </a:bodyPr>
          <a:lstStyle/>
          <a:p>
            <a:pPr>
              <a:defRPr/>
            </a:pPr>
            <a:r>
              <a:rPr lang="en-US" sz="2800" b="1" dirty="0">
                <a:solidFill>
                  <a:srgbClr val="537A8E"/>
                </a:solidFill>
                <a:latin typeface="Arial" panose="020B0604020202020204" pitchFamily="34" charset="0"/>
                <a:ea typeface="MS PGothic" pitchFamily="34" charset="-128"/>
                <a:cs typeface="Arial" panose="020B0604020202020204" pitchFamily="34" charset="0"/>
              </a:rPr>
              <a:t>STUDY: </a:t>
            </a:r>
          </a:p>
          <a:p>
            <a:pPr>
              <a:defRPr/>
            </a:pPr>
            <a:endParaRPr lang="en-US" sz="2800" dirty="0">
              <a:solidFill>
                <a:srgbClr val="537A8E"/>
              </a:solidFill>
              <a:latin typeface="Arial" panose="020B0604020202020204" pitchFamily="34" charset="0"/>
              <a:ea typeface="MS PGothic" pitchFamily="34" charset="-128"/>
              <a:cs typeface="Arial" panose="020B0604020202020204" pitchFamily="34" charset="0"/>
            </a:endParaRPr>
          </a:p>
          <a:p>
            <a:pPr>
              <a:defRPr/>
            </a:pPr>
            <a:r>
              <a:rPr lang="en-US" sz="2800" dirty="0">
                <a:solidFill>
                  <a:srgbClr val="537A8E"/>
                </a:solidFill>
                <a:latin typeface="Arial" panose="020B0604020202020204" pitchFamily="34" charset="0"/>
                <a:ea typeface="MS PGothic" pitchFamily="34" charset="-128"/>
                <a:cs typeface="Arial" panose="020B0604020202020204" pitchFamily="34" charset="0"/>
              </a:rPr>
              <a:t>Analyze effectiveness of plan and summarize what was learned.</a:t>
            </a:r>
          </a:p>
        </p:txBody>
      </p:sp>
    </p:spTree>
    <p:extLst>
      <p:ext uri="{BB962C8B-B14F-4D97-AF65-F5344CB8AC3E}">
        <p14:creationId xmlns:p14="http://schemas.microsoft.com/office/powerpoint/2010/main" val="25953341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9"/>
          <p:cNvSpPr>
            <a:spLocks noChangeArrowheads="1"/>
          </p:cNvSpPr>
          <p:nvPr/>
        </p:nvSpPr>
        <p:spPr bwMode="auto">
          <a:xfrm>
            <a:off x="1524000" y="0"/>
            <a:ext cx="9144000" cy="1676400"/>
          </a:xfrm>
          <a:prstGeom prst="rect">
            <a:avLst/>
          </a:prstGeom>
          <a:ln>
            <a:headEnd/>
            <a:tailEnd/>
          </a:ln>
        </p:spPr>
        <p:style>
          <a:lnRef idx="3">
            <a:schemeClr val="lt1"/>
          </a:lnRef>
          <a:fillRef idx="1">
            <a:schemeClr val="accent4"/>
          </a:fillRef>
          <a:effectRef idx="1">
            <a:schemeClr val="accent4"/>
          </a:effectRef>
          <a:fontRef idx="minor">
            <a:schemeClr val="lt1"/>
          </a:fontRef>
        </p:style>
        <p:txBody>
          <a:bodyPr wrap="none" anchor="ctr"/>
          <a:lstStyle/>
          <a:p>
            <a:pPr algn="ctr">
              <a:defRPr/>
            </a:pPr>
            <a:r>
              <a:rPr lang="en-US" sz="4000" b="1" dirty="0">
                <a:solidFill>
                  <a:srgbClr val="FFFFFF"/>
                </a:solidFill>
                <a:latin typeface="Arial" panose="020B0604020202020204" pitchFamily="34" charset="0"/>
                <a:ea typeface="Arial Unicode MS" pitchFamily="34" charset="-128"/>
                <a:cs typeface="Arial" panose="020B0604020202020204" pitchFamily="34" charset="0"/>
              </a:rPr>
              <a:t>Plan-Do-Study-Act Example: </a:t>
            </a:r>
          </a:p>
          <a:p>
            <a:pPr algn="ctr">
              <a:defRPr/>
            </a:pPr>
            <a:r>
              <a:rPr lang="en-US" sz="4000" b="1" dirty="0">
                <a:solidFill>
                  <a:srgbClr val="FFFFFF"/>
                </a:solidFill>
                <a:latin typeface="Arial" panose="020B0604020202020204" pitchFamily="34" charset="0"/>
                <a:ea typeface="Arial Unicode MS" pitchFamily="34" charset="-128"/>
                <a:cs typeface="Arial" panose="020B0604020202020204" pitchFamily="34" charset="0"/>
              </a:rPr>
              <a:t>Improving Attendance</a:t>
            </a:r>
          </a:p>
        </p:txBody>
      </p:sp>
      <p:sp>
        <p:nvSpPr>
          <p:cNvPr id="78851" name="Text Box 3"/>
          <p:cNvSpPr txBox="1">
            <a:spLocks noChangeArrowheads="1"/>
          </p:cNvSpPr>
          <p:nvPr/>
        </p:nvSpPr>
        <p:spPr bwMode="auto">
          <a:xfrm>
            <a:off x="1905000" y="2209801"/>
            <a:ext cx="8305800" cy="2246313"/>
          </a:xfrm>
          <a:prstGeom prst="rect">
            <a:avLst/>
          </a:prstGeom>
          <a:noFill/>
          <a:ln w="9525">
            <a:noFill/>
            <a:miter lim="800000"/>
            <a:headEnd/>
            <a:tailEnd/>
          </a:ln>
          <a:effectLst/>
        </p:spPr>
        <p:txBody>
          <a:bodyPr>
            <a:spAutoFit/>
          </a:bodyPr>
          <a:lstStyle/>
          <a:p>
            <a:pPr>
              <a:defRPr/>
            </a:pPr>
            <a:r>
              <a:rPr lang="en-US" sz="2800" b="1" dirty="0">
                <a:solidFill>
                  <a:srgbClr val="537A8E"/>
                </a:solidFill>
                <a:latin typeface="Arial" panose="020B0604020202020204" pitchFamily="34" charset="0"/>
                <a:ea typeface="MS PGothic" pitchFamily="34" charset="-128"/>
                <a:cs typeface="Arial" panose="020B0604020202020204" pitchFamily="34" charset="0"/>
              </a:rPr>
              <a:t>ACT…</a:t>
            </a:r>
          </a:p>
          <a:p>
            <a:pPr>
              <a:defRPr/>
            </a:pPr>
            <a:endParaRPr lang="en-US" sz="2800" dirty="0">
              <a:solidFill>
                <a:srgbClr val="537A8E"/>
              </a:solidFill>
              <a:latin typeface="Arial" panose="020B0604020202020204" pitchFamily="34" charset="0"/>
              <a:ea typeface="MS PGothic" pitchFamily="34" charset="-128"/>
              <a:cs typeface="Arial" panose="020B0604020202020204" pitchFamily="34" charset="0"/>
            </a:endParaRPr>
          </a:p>
          <a:p>
            <a:pPr>
              <a:defRPr/>
            </a:pPr>
            <a:r>
              <a:rPr lang="en-US" sz="2800" dirty="0">
                <a:solidFill>
                  <a:srgbClr val="537A8E"/>
                </a:solidFill>
                <a:latin typeface="Arial" panose="020B0604020202020204" pitchFamily="34" charset="0"/>
                <a:ea typeface="MS PGothic" pitchFamily="34" charset="-128"/>
                <a:cs typeface="Arial" panose="020B0604020202020204" pitchFamily="34" charset="0"/>
              </a:rPr>
              <a:t>Plan for the next cycle: </a:t>
            </a:r>
          </a:p>
          <a:p>
            <a:pPr lvl="1">
              <a:defRPr/>
            </a:pPr>
            <a:r>
              <a:rPr lang="en-US" sz="2800" dirty="0">
                <a:solidFill>
                  <a:srgbClr val="537A8E"/>
                </a:solidFill>
                <a:latin typeface="Arial" panose="020B0604020202020204" pitchFamily="34" charset="0"/>
                <a:ea typeface="MS PGothic" pitchFamily="34" charset="-128"/>
                <a:cs typeface="Arial" panose="020B0604020202020204" pitchFamily="34" charset="0"/>
              </a:rPr>
              <a:t>How shall we modify our existing plan, or shall we start a new one? </a:t>
            </a:r>
            <a:r>
              <a:rPr lang="en-US" dirty="0">
                <a:solidFill>
                  <a:srgbClr val="537A8E"/>
                </a:solidFill>
                <a:latin typeface="Arial" panose="020B0604020202020204" pitchFamily="34" charset="0"/>
                <a:ea typeface="MS PGothic" pitchFamily="34" charset="-128"/>
                <a:cs typeface="Arial" panose="020B0604020202020204" pitchFamily="34" charset="0"/>
              </a:rPr>
              <a:t> </a:t>
            </a:r>
            <a:r>
              <a:rPr lang="en-US" sz="2400" dirty="0">
                <a:solidFill>
                  <a:srgbClr val="537A8E"/>
                </a:solidFill>
                <a:latin typeface="Arial" panose="020B0604020202020204" pitchFamily="34" charset="0"/>
                <a:ea typeface="MS PGothic" pitchFamily="34" charset="-128"/>
                <a:cs typeface="Arial" panose="020B0604020202020204" pitchFamily="34" charset="0"/>
              </a:rPr>
              <a:t> </a:t>
            </a:r>
          </a:p>
        </p:txBody>
      </p:sp>
    </p:spTree>
    <p:extLst>
      <p:ext uri="{BB962C8B-B14F-4D97-AF65-F5344CB8AC3E}">
        <p14:creationId xmlns:p14="http://schemas.microsoft.com/office/powerpoint/2010/main" val="62489113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1718" y="1881721"/>
            <a:ext cx="6848475" cy="844550"/>
          </a:xfrm>
        </p:spPr>
        <p:txBody>
          <a:bodyPr/>
          <a:lstStyle/>
          <a:p>
            <a:pPr algn="ctr"/>
            <a:r>
              <a:rPr lang="en-US" sz="4400" b="1" dirty="0">
                <a:latin typeface="Arial" panose="020B0604020202020204" pitchFamily="34" charset="0"/>
                <a:cs typeface="Arial" panose="020B0604020202020204" pitchFamily="34" charset="0"/>
              </a:rPr>
              <a:t>Improvement Plans for SBIRT</a:t>
            </a:r>
          </a:p>
        </p:txBody>
      </p:sp>
      <p:sp>
        <p:nvSpPr>
          <p:cNvPr id="3" name="Content Placeholder 2"/>
          <p:cNvSpPr>
            <a:spLocks noGrp="1"/>
          </p:cNvSpPr>
          <p:nvPr>
            <p:ph idx="1"/>
          </p:nvPr>
        </p:nvSpPr>
        <p:spPr>
          <a:xfrm>
            <a:off x="2511718" y="2726271"/>
            <a:ext cx="6848475" cy="2743200"/>
          </a:xfrm>
        </p:spPr>
        <p:txBody>
          <a:bodyPr/>
          <a:lstStyle/>
          <a:p>
            <a:pPr algn="ctr"/>
            <a:r>
              <a:rPr lang="en-US" sz="3600" dirty="0">
                <a:latin typeface="Arial" panose="020B0604020202020204" pitchFamily="34" charset="0"/>
                <a:cs typeface="Arial" panose="020B0604020202020204" pitchFamily="34" charset="0"/>
              </a:rPr>
              <a:t>L</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56838" y="2726271"/>
            <a:ext cx="3875602" cy="38239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682934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2200" y="685801"/>
            <a:ext cx="7543800" cy="844550"/>
          </a:xfrm>
        </p:spPr>
        <p:txBody>
          <a:bodyPr/>
          <a:lstStyle/>
          <a:p>
            <a:pPr algn="ctr"/>
            <a:r>
              <a:rPr lang="en-US" b="1" dirty="0">
                <a:solidFill>
                  <a:schemeClr val="tx1"/>
                </a:solidFill>
              </a:rPr>
              <a:t>C</a:t>
            </a:r>
            <a:r>
              <a:rPr lang="en-US" b="1" dirty="0" smtClean="0">
                <a:solidFill>
                  <a:schemeClr val="tx1"/>
                </a:solidFill>
              </a:rPr>
              <a:t>onfidentiality</a:t>
            </a:r>
            <a:endParaRPr lang="en-US" dirty="0">
              <a:solidFill>
                <a:schemeClr val="tx1"/>
              </a:solidFill>
            </a:endParaRPr>
          </a:p>
        </p:txBody>
      </p:sp>
      <p:sp>
        <p:nvSpPr>
          <p:cNvPr id="4" name="Content Placeholder 3"/>
          <p:cNvSpPr>
            <a:spLocks noGrp="1"/>
          </p:cNvSpPr>
          <p:nvPr>
            <p:ph idx="1"/>
          </p:nvPr>
        </p:nvSpPr>
        <p:spPr>
          <a:xfrm>
            <a:off x="1770186" y="1817077"/>
            <a:ext cx="8546123" cy="4630615"/>
          </a:xfrm>
        </p:spPr>
        <p:txBody>
          <a:bodyPr/>
          <a:lstStyle/>
          <a:p>
            <a:pPr>
              <a:buFont typeface="Arial" panose="020B0604020202020204" pitchFamily="34" charset="0"/>
              <a:buChar char="•"/>
            </a:pPr>
            <a:r>
              <a:rPr lang="en-US" sz="2400" dirty="0">
                <a:solidFill>
                  <a:schemeClr val="tx2"/>
                </a:solidFill>
                <a:latin typeface="Arial"/>
              </a:rPr>
              <a:t>In substance abuse field, confidentiality is governed by federal law (42 U.S.C. § 290dd-2) and regulations (42 CFR Part 2) </a:t>
            </a:r>
          </a:p>
          <a:p>
            <a:pPr marL="0" indent="0"/>
            <a:endParaRPr lang="en-US" sz="2400" dirty="0">
              <a:solidFill>
                <a:schemeClr val="tx2"/>
              </a:solidFill>
              <a:latin typeface="Arial"/>
            </a:endParaRPr>
          </a:p>
          <a:p>
            <a:pPr>
              <a:buFont typeface="Arial" panose="020B0604020202020204" pitchFamily="34" charset="0"/>
              <a:buChar char="•"/>
            </a:pPr>
            <a:r>
              <a:rPr lang="en-US" sz="2400" dirty="0">
                <a:solidFill>
                  <a:schemeClr val="tx2"/>
                </a:solidFill>
                <a:latin typeface="Arial"/>
              </a:rPr>
              <a:t>42 CFR Part 2 applies to any program that:</a:t>
            </a:r>
          </a:p>
          <a:p>
            <a:pPr lvl="1"/>
            <a:r>
              <a:rPr lang="en-US" sz="2000" dirty="0">
                <a:solidFill>
                  <a:schemeClr val="tx2"/>
                </a:solidFill>
                <a:latin typeface="Arial"/>
              </a:rPr>
              <a:t>		1) involves substance abuse education, treatment, or prevention 			2) is regulated or assisted by the federal government </a:t>
            </a:r>
          </a:p>
          <a:p>
            <a:pPr lvl="1"/>
            <a:endParaRPr lang="en-US" sz="2000" dirty="0">
              <a:solidFill>
                <a:schemeClr val="tx2"/>
              </a:solidFill>
              <a:latin typeface="Arial"/>
            </a:endParaRPr>
          </a:p>
          <a:p>
            <a:pPr marL="342900" lvl="1" indent="-342900">
              <a:buFont typeface="Arial" panose="020B0604020202020204" pitchFamily="34" charset="0"/>
              <a:buChar char="•"/>
            </a:pPr>
            <a:r>
              <a:rPr lang="en-US" dirty="0">
                <a:solidFill>
                  <a:schemeClr val="tx2"/>
                </a:solidFill>
                <a:latin typeface="Arial"/>
              </a:rPr>
              <a:t>Law outlines under what limited circumstances information about client’s treatment may be disclosed with and without client’s consent. </a:t>
            </a:r>
          </a:p>
          <a:p>
            <a:pPr>
              <a:buFont typeface="Arial" panose="020B0604020202020204" pitchFamily="34" charset="0"/>
              <a:buChar char="•"/>
            </a:pPr>
            <a:endParaRPr lang="en-US" sz="2400" dirty="0">
              <a:solidFill>
                <a:schemeClr val="tx2"/>
              </a:solidFill>
              <a:latin typeface="Arial"/>
            </a:endParaRPr>
          </a:p>
        </p:txBody>
      </p:sp>
    </p:spTree>
    <p:extLst>
      <p:ext uri="{BB962C8B-B14F-4D97-AF65-F5344CB8AC3E}">
        <p14:creationId xmlns:p14="http://schemas.microsoft.com/office/powerpoint/2010/main" val="247818432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802082"/>
            <a:ext cx="4038600" cy="4525963"/>
          </a:xfrm>
        </p:spPr>
        <p:txBody>
          <a:bodyPr/>
          <a:lstStyle/>
          <a:p>
            <a:pPr>
              <a:spcBef>
                <a:spcPts val="600"/>
              </a:spcBef>
              <a:spcAft>
                <a:spcPts val="600"/>
              </a:spcAft>
              <a:buFont typeface="Arial" panose="020B0604020202020204" pitchFamily="34" charset="0"/>
              <a:buChar char="•"/>
            </a:pPr>
            <a:r>
              <a:rPr lang="en-US" sz="2400" dirty="0"/>
              <a:t>Establish confidentiality policy and procedure</a:t>
            </a:r>
          </a:p>
          <a:p>
            <a:pPr>
              <a:spcBef>
                <a:spcPts val="600"/>
              </a:spcBef>
              <a:spcAft>
                <a:spcPts val="600"/>
              </a:spcAft>
              <a:buFont typeface="Arial" panose="020B0604020202020204" pitchFamily="34" charset="0"/>
              <a:buChar char="•"/>
            </a:pPr>
            <a:r>
              <a:rPr lang="en-US" sz="2400" dirty="0"/>
              <a:t>Post confidentiality policy in SBHC</a:t>
            </a:r>
          </a:p>
          <a:p>
            <a:pPr>
              <a:spcBef>
                <a:spcPts val="600"/>
              </a:spcBef>
              <a:spcAft>
                <a:spcPts val="600"/>
              </a:spcAft>
              <a:buFont typeface="Arial" panose="020B0604020202020204" pitchFamily="34" charset="0"/>
              <a:buChar char="•"/>
            </a:pPr>
            <a:r>
              <a:rPr lang="en-US" sz="2400" dirty="0"/>
              <a:t>Communicate to student and parent /guardian that privacy is needed to complete the screen</a:t>
            </a:r>
            <a:endParaRPr lang="en-US" sz="2400" dirty="0">
              <a:solidFill>
                <a:schemeClr val="tx2"/>
              </a:solidFill>
              <a:latin typeface="Arial"/>
            </a:endParaRPr>
          </a:p>
          <a:p>
            <a:pPr>
              <a:spcBef>
                <a:spcPts val="600"/>
              </a:spcBef>
              <a:spcAft>
                <a:spcPts val="600"/>
              </a:spcAft>
              <a:buFont typeface="Arial" panose="020B0604020202020204" pitchFamily="34" charset="0"/>
              <a:buChar char="•"/>
            </a:pPr>
            <a:r>
              <a:rPr lang="en-US" sz="2400" dirty="0">
                <a:solidFill>
                  <a:schemeClr val="tx2"/>
                </a:solidFill>
                <a:latin typeface="Arial"/>
              </a:rPr>
              <a:t>Interview adolescent without parents present </a:t>
            </a:r>
          </a:p>
          <a:p>
            <a:pPr marL="457200" indent="-457200">
              <a:spcBef>
                <a:spcPts val="0"/>
              </a:spcBef>
              <a:spcAft>
                <a:spcPts val="600"/>
              </a:spcAft>
              <a:buFont typeface="Arial" panose="020B0604020202020204" pitchFamily="34" charset="0"/>
              <a:buChar char="•"/>
            </a:pPr>
            <a:endParaRPr lang="en-US" sz="2400" dirty="0"/>
          </a:p>
          <a:p>
            <a:pPr marL="457200" indent="-457200">
              <a:spcBef>
                <a:spcPts val="0"/>
              </a:spcBef>
              <a:spcAft>
                <a:spcPts val="600"/>
              </a:spcAft>
              <a:buFont typeface="Arial" panose="020B0604020202020204" pitchFamily="34" charset="0"/>
              <a:buChar char="•"/>
            </a:pPr>
            <a:endParaRPr lang="en-US" sz="24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rcRect l="20256" r="20256"/>
          <a:stretch>
            <a:fillRect/>
          </a:stretch>
        </p:blipFill>
        <p:spPr/>
      </p:pic>
      <p:sp>
        <p:nvSpPr>
          <p:cNvPr id="2" name="Title 1"/>
          <p:cNvSpPr>
            <a:spLocks noGrp="1"/>
          </p:cNvSpPr>
          <p:nvPr>
            <p:ph type="title" idx="4294967295"/>
          </p:nvPr>
        </p:nvSpPr>
        <p:spPr>
          <a:xfrm>
            <a:off x="3124200" y="649288"/>
            <a:ext cx="7543800" cy="844550"/>
          </a:xfrm>
        </p:spPr>
        <p:txBody>
          <a:bodyPr/>
          <a:lstStyle/>
          <a:p>
            <a:pPr algn="ctr"/>
            <a:r>
              <a:rPr lang="en-US" b="1" dirty="0"/>
              <a:t>Recommended Confidentiality</a:t>
            </a:r>
            <a:endParaRPr lang="en-US" dirty="0"/>
          </a:p>
        </p:txBody>
      </p:sp>
    </p:spTree>
    <p:extLst>
      <p:ext uri="{BB962C8B-B14F-4D97-AF65-F5344CB8AC3E}">
        <p14:creationId xmlns:p14="http://schemas.microsoft.com/office/powerpoint/2010/main" val="33458087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55322" y="955344"/>
            <a:ext cx="7543800" cy="832513"/>
          </a:xfrm>
        </p:spPr>
        <p:txBody>
          <a:bodyPr/>
          <a:lstStyle/>
          <a:p>
            <a:pPr algn="ctr"/>
            <a:r>
              <a:rPr lang="en-US" b="1" dirty="0" smtClean="0"/>
              <a:t>Recommended Confidentiality</a:t>
            </a:r>
            <a:endParaRPr lang="en-US" dirty="0"/>
          </a:p>
        </p:txBody>
      </p:sp>
      <p:sp>
        <p:nvSpPr>
          <p:cNvPr id="3" name="Content Placeholder 2"/>
          <p:cNvSpPr>
            <a:spLocks noGrp="1"/>
          </p:cNvSpPr>
          <p:nvPr>
            <p:ph idx="1"/>
          </p:nvPr>
        </p:nvSpPr>
        <p:spPr>
          <a:xfrm>
            <a:off x="2779594" y="2033517"/>
            <a:ext cx="7019528" cy="4217159"/>
          </a:xfrm>
        </p:spPr>
        <p:txBody>
          <a:bodyPr/>
          <a:lstStyle/>
          <a:p>
            <a:endParaRPr lang="en-US" sz="1200" dirty="0">
              <a:solidFill>
                <a:srgbClr val="000000"/>
              </a:solidFill>
              <a:latin typeface="Arial"/>
            </a:endParaRPr>
          </a:p>
          <a:p>
            <a:pPr marL="457200" indent="-457200">
              <a:spcBef>
                <a:spcPts val="600"/>
              </a:spcBef>
              <a:spcAft>
                <a:spcPts val="600"/>
              </a:spcAft>
              <a:buFont typeface="Arial" panose="020B0604020202020204" pitchFamily="34" charset="0"/>
              <a:buChar char="•"/>
            </a:pPr>
            <a:r>
              <a:rPr lang="en-US" sz="2600" dirty="0">
                <a:solidFill>
                  <a:schemeClr val="tx2"/>
                </a:solidFill>
                <a:latin typeface="Arial"/>
              </a:rPr>
              <a:t>Information can remain confidential unless safety is at risk. </a:t>
            </a:r>
          </a:p>
          <a:p>
            <a:pPr marL="457200" indent="-457200">
              <a:spcBef>
                <a:spcPts val="600"/>
              </a:spcBef>
              <a:spcAft>
                <a:spcPts val="600"/>
              </a:spcAft>
              <a:buFont typeface="Arial" panose="020B0604020202020204" pitchFamily="34" charset="0"/>
              <a:buChar char="•"/>
            </a:pPr>
            <a:r>
              <a:rPr lang="en-US" sz="2600" dirty="0">
                <a:solidFill>
                  <a:schemeClr val="tx2"/>
                </a:solidFill>
                <a:latin typeface="Arial"/>
              </a:rPr>
              <a:t>Check state law for guidelines regarding when confidentiality must be broken. </a:t>
            </a:r>
            <a:endParaRPr lang="en-US" sz="2600" dirty="0"/>
          </a:p>
          <a:p>
            <a:pPr marL="457200" indent="-457200">
              <a:spcBef>
                <a:spcPts val="600"/>
              </a:spcBef>
              <a:spcAft>
                <a:spcPts val="600"/>
              </a:spcAft>
              <a:buFont typeface="Arial" panose="020B0604020202020204" pitchFamily="34" charset="0"/>
              <a:buChar char="•"/>
            </a:pPr>
            <a:r>
              <a:rPr lang="en-US" sz="2600" dirty="0">
                <a:solidFill>
                  <a:schemeClr val="tx2"/>
                </a:solidFill>
                <a:latin typeface="Arial"/>
              </a:rPr>
              <a:t>When confidentiality must be broken, discuss first. </a:t>
            </a:r>
          </a:p>
          <a:p>
            <a:pPr marL="457200" indent="-457200">
              <a:spcBef>
                <a:spcPts val="600"/>
              </a:spcBef>
              <a:spcAft>
                <a:spcPts val="600"/>
              </a:spcAft>
              <a:buFont typeface="Arial" panose="020B0604020202020204" pitchFamily="34" charset="0"/>
              <a:buChar char="•"/>
            </a:pPr>
            <a:r>
              <a:rPr lang="en-US" sz="2600" dirty="0">
                <a:solidFill>
                  <a:schemeClr val="tx2"/>
                </a:solidFill>
                <a:latin typeface="Arial"/>
              </a:rPr>
              <a:t>Try out words to use, avoid revealing small details unless absolutely necessary. </a:t>
            </a:r>
          </a:p>
          <a:p>
            <a:endParaRPr lang="en-US" dirty="0">
              <a:solidFill>
                <a:schemeClr val="tx2"/>
              </a:solidFill>
            </a:endParaRPr>
          </a:p>
        </p:txBody>
      </p:sp>
    </p:spTree>
    <p:extLst>
      <p:ext uri="{BB962C8B-B14F-4D97-AF65-F5344CB8AC3E}">
        <p14:creationId xmlns:p14="http://schemas.microsoft.com/office/powerpoint/2010/main" val="6328717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824781"/>
            <a:ext cx="4196687" cy="4739792"/>
          </a:xfrm>
        </p:spPr>
        <p:txBody>
          <a:bodyPr/>
          <a:lstStyle/>
          <a:p>
            <a:pPr>
              <a:spcBef>
                <a:spcPts val="600"/>
              </a:spcBef>
              <a:spcAft>
                <a:spcPts val="600"/>
              </a:spcAft>
              <a:buFont typeface="Arial" panose="020B0604020202020204" pitchFamily="34" charset="0"/>
              <a:buChar char="•"/>
            </a:pPr>
            <a:r>
              <a:rPr lang="en-US" sz="2400" dirty="0"/>
              <a:t>Health Insurance Portability and Accountability Act of 1996, Public Law 104-191</a:t>
            </a:r>
          </a:p>
          <a:p>
            <a:pPr>
              <a:spcBef>
                <a:spcPts val="600"/>
              </a:spcBef>
              <a:spcAft>
                <a:spcPts val="600"/>
              </a:spcAft>
              <a:buFont typeface="Arial" panose="020B0604020202020204" pitchFamily="34" charset="0"/>
              <a:buChar char="•"/>
            </a:pPr>
            <a:r>
              <a:rPr lang="en-US" sz="2400" dirty="0"/>
              <a:t>Privacy rule that protects all “individually identifiable health information” held or transmitted by a covered entity or its business associate, in any form or media, whether electronic, paper, or oral</a:t>
            </a:r>
          </a:p>
        </p:txBody>
      </p:sp>
      <p:pic>
        <p:nvPicPr>
          <p:cNvPr id="4098" name="Picture 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435969" y="1824782"/>
            <a:ext cx="3773482" cy="3521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idx="4294967295"/>
          </p:nvPr>
        </p:nvSpPr>
        <p:spPr>
          <a:xfrm>
            <a:off x="1524000" y="650875"/>
            <a:ext cx="7543800" cy="844550"/>
          </a:xfrm>
        </p:spPr>
        <p:txBody>
          <a:bodyPr/>
          <a:lstStyle/>
          <a:p>
            <a:pPr algn="ctr"/>
            <a:r>
              <a:rPr lang="en-US" b="1" dirty="0" smtClean="0"/>
              <a:t>HIPAA</a:t>
            </a:r>
            <a:endParaRPr lang="en-US" b="1" dirty="0"/>
          </a:p>
        </p:txBody>
      </p:sp>
    </p:spTree>
    <p:extLst>
      <p:ext uri="{BB962C8B-B14F-4D97-AF65-F5344CB8AC3E}">
        <p14:creationId xmlns:p14="http://schemas.microsoft.com/office/powerpoint/2010/main" val="37017028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981200" y="1733267"/>
            <a:ext cx="4038600" cy="4392897"/>
          </a:xfrm>
        </p:spPr>
        <p:txBody>
          <a:bodyPr/>
          <a:lstStyle/>
          <a:p>
            <a:pPr>
              <a:buFont typeface="Arial" panose="020B0604020202020204" pitchFamily="34" charset="0"/>
              <a:buChar char="•"/>
            </a:pPr>
            <a:r>
              <a:rPr lang="en-US" sz="2400" dirty="0"/>
              <a:t>Family Educational Rights and </a:t>
            </a:r>
          </a:p>
          <a:p>
            <a:r>
              <a:rPr lang="en-US" sz="2400" dirty="0"/>
              <a:t>     Privacy Act</a:t>
            </a:r>
          </a:p>
          <a:p>
            <a:pPr>
              <a:buFont typeface="Arial" panose="020B0604020202020204" pitchFamily="34" charset="0"/>
              <a:buChar char="•"/>
            </a:pPr>
            <a:r>
              <a:rPr lang="en-US" sz="2400" dirty="0"/>
              <a:t>Enacted in 1974 to protect </a:t>
            </a:r>
          </a:p>
          <a:p>
            <a:r>
              <a:rPr lang="en-US" sz="2400" dirty="0"/>
              <a:t>     student education records</a:t>
            </a:r>
          </a:p>
          <a:p>
            <a:pPr>
              <a:buFont typeface="Arial" panose="020B0604020202020204" pitchFamily="34" charset="0"/>
              <a:buChar char="•"/>
            </a:pPr>
            <a:r>
              <a:rPr lang="en-US" sz="2400" dirty="0"/>
              <a:t>Applies to all public and private schools that accept federal funds</a:t>
            </a:r>
          </a:p>
          <a:p>
            <a:endParaRPr lang="en-US" sz="2000" dirty="0"/>
          </a:p>
          <a:p>
            <a:pPr>
              <a:buFont typeface="Arial" panose="020B0604020202020204" pitchFamily="34" charset="0"/>
              <a:buChar char="•"/>
            </a:pPr>
            <a:endParaRPr lang="en-US" sz="2000" dirty="0"/>
          </a:p>
        </p:txBody>
      </p:sp>
      <p:sp>
        <p:nvSpPr>
          <p:cNvPr id="4" name="Content Placeholder 3"/>
          <p:cNvSpPr>
            <a:spLocks noGrp="1"/>
          </p:cNvSpPr>
          <p:nvPr>
            <p:ph sz="half" idx="2"/>
          </p:nvPr>
        </p:nvSpPr>
        <p:spPr>
          <a:xfrm>
            <a:off x="5918580" y="1733266"/>
            <a:ext cx="4292221" cy="4804012"/>
          </a:xfrm>
        </p:spPr>
        <p:txBody>
          <a:bodyPr/>
          <a:lstStyle/>
          <a:p>
            <a:pPr>
              <a:spcBef>
                <a:spcPts val="600"/>
              </a:spcBef>
              <a:spcAft>
                <a:spcPts val="600"/>
              </a:spcAft>
              <a:buFont typeface="Arial" panose="020B0604020202020204" pitchFamily="34" charset="0"/>
              <a:buChar char="•"/>
            </a:pPr>
            <a:r>
              <a:rPr lang="en-US" sz="2400" dirty="0"/>
              <a:t>Records directly related to a student and maintained by an educational agency</a:t>
            </a:r>
          </a:p>
          <a:p>
            <a:pPr>
              <a:spcBef>
                <a:spcPts val="600"/>
              </a:spcBef>
              <a:spcAft>
                <a:spcPts val="600"/>
              </a:spcAft>
              <a:buFont typeface="Arial" panose="020B0604020202020204" pitchFamily="34" charset="0"/>
              <a:buChar char="•"/>
            </a:pPr>
            <a:r>
              <a:rPr lang="en-US" sz="2400" dirty="0"/>
              <a:t>Student health records at the elementary and secondary level (immunization record,      physical exam, health screening results, etc.)</a:t>
            </a:r>
          </a:p>
          <a:p>
            <a:pPr>
              <a:spcBef>
                <a:spcPts val="600"/>
              </a:spcBef>
              <a:spcAft>
                <a:spcPts val="600"/>
              </a:spcAft>
              <a:buFont typeface="Arial" panose="020B0604020202020204" pitchFamily="34" charset="0"/>
              <a:buChar char="•"/>
            </a:pPr>
            <a:r>
              <a:rPr lang="en-US" sz="2400" dirty="0"/>
              <a:t>Special Education records</a:t>
            </a:r>
          </a:p>
          <a:p>
            <a:endParaRPr lang="en-US" dirty="0"/>
          </a:p>
        </p:txBody>
      </p:sp>
      <p:sp>
        <p:nvSpPr>
          <p:cNvPr id="2" name="Title 1"/>
          <p:cNvSpPr>
            <a:spLocks noGrp="1"/>
          </p:cNvSpPr>
          <p:nvPr>
            <p:ph type="title" idx="4294967295"/>
          </p:nvPr>
        </p:nvSpPr>
        <p:spPr>
          <a:xfrm>
            <a:off x="2247900" y="706603"/>
            <a:ext cx="7543800" cy="844550"/>
          </a:xfrm>
        </p:spPr>
        <p:txBody>
          <a:bodyPr/>
          <a:lstStyle/>
          <a:p>
            <a:pPr algn="ctr"/>
            <a:r>
              <a:rPr lang="en-US" b="1" dirty="0" smtClean="0"/>
              <a:t>FERPA</a:t>
            </a:r>
            <a:endParaRPr lang="en-US" b="1" dirty="0"/>
          </a:p>
        </p:txBody>
      </p:sp>
    </p:spTree>
    <p:extLst>
      <p:ext uri="{BB962C8B-B14F-4D97-AF65-F5344CB8AC3E}">
        <p14:creationId xmlns:p14="http://schemas.microsoft.com/office/powerpoint/2010/main" val="3937400937"/>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Custom 10">
      <a:dk1>
        <a:srgbClr val="537A8E"/>
      </a:dk1>
      <a:lt1>
        <a:srgbClr val="FFFFFF"/>
      </a:lt1>
      <a:dk2>
        <a:srgbClr val="A97C50"/>
      </a:dk2>
      <a:lt2>
        <a:srgbClr val="FFFFFF"/>
      </a:lt2>
      <a:accent1>
        <a:srgbClr val="003A4B"/>
      </a:accent1>
      <a:accent2>
        <a:srgbClr val="C39868"/>
      </a:accent2>
      <a:accent3>
        <a:srgbClr val="537A8E"/>
      </a:accent3>
      <a:accent4>
        <a:srgbClr val="603913"/>
      </a:accent4>
      <a:accent5>
        <a:srgbClr val="7AAFBE"/>
      </a:accent5>
      <a:accent6>
        <a:srgbClr val="A97C50"/>
      </a:accent6>
      <a:hlink>
        <a:srgbClr val="000000"/>
      </a:hlink>
      <a:folHlink>
        <a:srgbClr val="8081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School-BasedHealthAlliance">
  <a:themeElements>
    <a:clrScheme name="Custom 10">
      <a:dk1>
        <a:srgbClr val="537A8E"/>
      </a:dk1>
      <a:lt1>
        <a:srgbClr val="FFFFFF"/>
      </a:lt1>
      <a:dk2>
        <a:srgbClr val="A97C50"/>
      </a:dk2>
      <a:lt2>
        <a:srgbClr val="FFFFFF"/>
      </a:lt2>
      <a:accent1>
        <a:srgbClr val="003A4B"/>
      </a:accent1>
      <a:accent2>
        <a:srgbClr val="C39868"/>
      </a:accent2>
      <a:accent3>
        <a:srgbClr val="537A8E"/>
      </a:accent3>
      <a:accent4>
        <a:srgbClr val="603913"/>
      </a:accent4>
      <a:accent5>
        <a:srgbClr val="7AAFBE"/>
      </a:accent5>
      <a:accent6>
        <a:srgbClr val="A97C50"/>
      </a:accent6>
      <a:hlink>
        <a:srgbClr val="000000"/>
      </a:hlink>
      <a:folHlink>
        <a:srgbClr val="8081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SBHAwLogo">
  <a:themeElements>
    <a:clrScheme name="Custom 10">
      <a:dk1>
        <a:srgbClr val="537A8E"/>
      </a:dk1>
      <a:lt1>
        <a:srgbClr val="FFFFFF"/>
      </a:lt1>
      <a:dk2>
        <a:srgbClr val="A97C50"/>
      </a:dk2>
      <a:lt2>
        <a:srgbClr val="FFFFFF"/>
      </a:lt2>
      <a:accent1>
        <a:srgbClr val="003A4B"/>
      </a:accent1>
      <a:accent2>
        <a:srgbClr val="C39868"/>
      </a:accent2>
      <a:accent3>
        <a:srgbClr val="537A8E"/>
      </a:accent3>
      <a:accent4>
        <a:srgbClr val="603913"/>
      </a:accent4>
      <a:accent5>
        <a:srgbClr val="7AAFBE"/>
      </a:accent5>
      <a:accent6>
        <a:srgbClr val="A97C50"/>
      </a:accent6>
      <a:hlink>
        <a:srgbClr val="000000"/>
      </a:hlink>
      <a:folHlink>
        <a:srgbClr val="8081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TotalTime>
  <Words>2777</Words>
  <Application>Microsoft Office PowerPoint</Application>
  <PresentationFormat>Widescreen</PresentationFormat>
  <Paragraphs>382</Paragraphs>
  <Slides>44</Slides>
  <Notes>28</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44</vt:i4>
      </vt:variant>
    </vt:vector>
  </HeadingPairs>
  <TitlesOfParts>
    <vt:vector size="58" baseType="lpstr">
      <vt:lpstr>ＭＳ Ｐゴシック</vt:lpstr>
      <vt:lpstr>ＭＳ Ｐゴシック</vt:lpstr>
      <vt:lpstr>Arial</vt:lpstr>
      <vt:lpstr>Arial</vt:lpstr>
      <vt:lpstr>Arial Unicode MS</vt:lpstr>
      <vt:lpstr>Calibri</vt:lpstr>
      <vt:lpstr>Century Gothic</vt:lpstr>
      <vt:lpstr>Sabon</vt:lpstr>
      <vt:lpstr>Times New Roman</vt:lpstr>
      <vt:lpstr>TradeGothic</vt:lpstr>
      <vt:lpstr>Wingdings</vt:lpstr>
      <vt:lpstr>Default Theme</vt:lpstr>
      <vt:lpstr>School-BasedHealthAlliance</vt:lpstr>
      <vt:lpstr>SBHAwLogo</vt:lpstr>
      <vt:lpstr>SBIRT Integration into SBHC Workflow   </vt:lpstr>
      <vt:lpstr>Incorporate SBIRT for alcohol,  substance use, and depression  into SBHC workflow </vt:lpstr>
      <vt:lpstr>Keys to sustainable clinic workflow </vt:lpstr>
      <vt:lpstr>Confidentiality</vt:lpstr>
      <vt:lpstr>Confidentiality</vt:lpstr>
      <vt:lpstr>Recommended Confidentiality</vt:lpstr>
      <vt:lpstr>Recommended Confidentiality</vt:lpstr>
      <vt:lpstr>HIPAA</vt:lpstr>
      <vt:lpstr>FERPA</vt:lpstr>
      <vt:lpstr>When HIPAA and FERPA Collide</vt:lpstr>
      <vt:lpstr>SBHC Integration   Objective: Describe collaborative approaches for integrating substance abuse screening, assessment, and interventions into the school-based setting.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Integration Activity</vt:lpstr>
      <vt:lpstr>Improvement Plans &amp; PDSA Cycles</vt:lpstr>
      <vt:lpstr>Quick Review of Learning Collaboratives</vt:lpstr>
      <vt:lpstr>Collaboratives according to the Institute for Healthcare Improvement</vt:lpstr>
      <vt:lpstr>SBHC Collaboratives   </vt:lpstr>
      <vt:lpstr>Improvement Plans: 7 steps towards success </vt:lpstr>
      <vt:lpstr>Step 1</vt:lpstr>
      <vt:lpstr>Step 2</vt:lpstr>
      <vt:lpstr>Step 3</vt:lpstr>
      <vt:lpstr>Objectives should be…</vt:lpstr>
      <vt:lpstr>Step 4</vt:lpstr>
      <vt:lpstr>Step 5</vt:lpstr>
      <vt:lpstr>Step 6</vt:lpstr>
      <vt:lpstr>Step 7</vt:lpstr>
      <vt:lpstr>PDSA Cycles: Examples &amp; Simulation </vt:lpstr>
      <vt:lpstr>Plan, Do, Study Act (PDSA) Cycle</vt:lpstr>
      <vt:lpstr>Repeated use of PDSA cycle </vt:lpstr>
      <vt:lpstr>Start Small and Do More</vt:lpstr>
      <vt:lpstr>Use objective(s) to drive PDSA cycles</vt:lpstr>
      <vt:lpstr>PowerPoint Presentation</vt:lpstr>
      <vt:lpstr>PowerPoint Presentation</vt:lpstr>
      <vt:lpstr>PowerPoint Presentation</vt:lpstr>
      <vt:lpstr>PowerPoint Presentation</vt:lpstr>
      <vt:lpstr>PowerPoint Presentation</vt:lpstr>
      <vt:lpstr>PowerPoint Presentation</vt:lpstr>
      <vt:lpstr>Improvement Plans for SBIRT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Howard Padwa</dc:creator>
  <cp:lastModifiedBy>Howard Padwa</cp:lastModifiedBy>
  <cp:revision>2</cp:revision>
  <dcterms:created xsi:type="dcterms:W3CDTF">2017-09-16T02:20:48Z</dcterms:created>
  <dcterms:modified xsi:type="dcterms:W3CDTF">2017-09-16T18:34:28Z</dcterms:modified>
</cp:coreProperties>
</file>