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9" autoAdjust="0"/>
    <p:restoredTop sz="94660"/>
  </p:normalViewPr>
  <p:slideViewPr>
    <p:cSldViewPr snapToGrid="0">
      <p:cViewPr varScale="1">
        <p:scale>
          <a:sx n="104" d="100"/>
          <a:sy n="104" d="100"/>
        </p:scale>
        <p:origin x="96" y="2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4DCEA5-1BF0-4877-9835-F3AE912A1ECF}" type="datetimeFigureOut">
              <a:rPr lang="en-US" smtClean="0"/>
              <a:t>9/15/2017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241C75-EC89-47AD-8912-418058070A44}" type="slidenum">
              <a:rPr lang="en-US" smtClean="0"/>
              <a:t>‹#›</a:t>
            </a:fld>
            <a:endParaRPr lang="en-US"/>
          </a:p>
        </p:txBody>
      </p:sp>
    </p:spTree>
    <p:extLst>
      <p:ext uri="{BB962C8B-B14F-4D97-AF65-F5344CB8AC3E}">
        <p14:creationId xmlns:p14="http://schemas.microsoft.com/office/powerpoint/2010/main" val="1138895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knowledgex.camh.net/amhspecialists/Screening_assessment/screening/screen_CD_youth/Documents/youth_screening_tools.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tore.samhsa.gov/shin/content/SMA12-4700/SMA12-4700.pdf"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81196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950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0911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87943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3194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Take the time to find out about the adolescent’s level of risk.  Risk factors include individual, family and environment.  Violence, physical or emotional abuse, mental illness or drug use in the neighborhood and household can all contribute to an increased likelihood that an adolescent will use drugs.</a:t>
            </a:r>
            <a:r>
              <a:rPr lang="en-US" sz="1200" kern="1200" baseline="300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Based on the National Survey on Drug Use and Health (NSDUH) in 2013, 1.4% of adolescents aged 12 to 17 experienced substance use disorder (SUD) and major a depressive episode. The prevalence rises to 3.2% for those 18 and older experiencing SUD and any mental illness.</a:t>
            </a:r>
            <a:r>
              <a:rPr lang="en-US" sz="1200" kern="1200" baseline="30000" dirty="0" smtClean="0">
                <a:solidFill>
                  <a:schemeClr val="tx1"/>
                </a:solidFill>
                <a:effectLst/>
                <a:latin typeface="+mn-lt"/>
                <a:ea typeface="+mn-ea"/>
                <a:cs typeface="+mn-cs"/>
              </a:rPr>
              <a:t>4</a:t>
            </a:r>
            <a:r>
              <a:rPr lang="en-US" sz="1200" kern="1200" dirty="0" smtClean="0">
                <a:solidFill>
                  <a:schemeClr val="tx1"/>
                </a:solidFill>
                <a:effectLst/>
                <a:latin typeface="+mn-lt"/>
                <a:ea typeface="+mn-ea"/>
                <a:cs typeface="+mn-cs"/>
              </a:rPr>
              <a:t> Consider screening for Attention Deficit Hyperactivity Disorder (ADHD), Conduct Disorder, Suicide/Depression, Anxiety and Post-Traumatic Stress Disorder (PTSD). Taking into consideration the adolescent’s family environment, known co-occurring disorders, and results from screening for other behavioral health conditions can help you make the most appropriate referral(s).</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63258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Additional resources regarding co-occurring mental health and substance use problems in adolescents:</a:t>
            </a:r>
            <a:endParaRPr lang="en-US" sz="1200" kern="1200" dirty="0" smtClean="0">
              <a:solidFill>
                <a:schemeClr val="tx1"/>
              </a:solidFill>
              <a:effectLst/>
              <a:latin typeface="+mn-lt"/>
              <a:ea typeface="+mn-ea"/>
              <a:cs typeface="+mn-cs"/>
            </a:endParaRPr>
          </a:p>
          <a:p>
            <a:pPr lvl="0" fontAlgn="base"/>
            <a:r>
              <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Concurrent Disorders Knowledge Exchange Area. Screening for Concurrent Substance Use and Mental Health Problems in Youth. 2009. </a:t>
            </a:r>
            <a:r>
              <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hlinkClick r:id="rId3"/>
              </a:rPr>
              <a:t>http://knowledgex.camh.net/amhspecialists/Screening_assessment/screening/screen_CD_youth/Documents/youth_screening_tools.pdf</a:t>
            </a:r>
            <a:endPar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endParaRPr>
          </a:p>
          <a:p>
            <a:pPr lvl="0" fontAlgn="base"/>
            <a:endPar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endParaRPr>
          </a:p>
          <a:p>
            <a:pPr lvl="0" fontAlgn="base"/>
            <a:r>
              <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Substance Abuse and Mental Health Services Administration. (2011). Identifying mental health and substance use problems of children and adolescents: A guide for child-serving organizations (HHS Publication No. SMA 12-4670). Rockville, MD: Author. </a:t>
            </a:r>
            <a:r>
              <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hlinkClick r:id="rId4"/>
              </a:rPr>
              <a:t>http://store.samhsa.gov/shin/content/SMA12-4700/SMA12-4700.pdf</a:t>
            </a:r>
            <a:r>
              <a:rPr lang="en-US" sz="1200" u="none" strike="noStrike" kern="1200" dirty="0" smtClean="0">
                <a:solidFill>
                  <a:schemeClr val="tx1"/>
                </a:solidFill>
                <a:effectLst>
                  <a:glow>
                    <a:srgbClr val="000000"/>
                  </a:glow>
                  <a:outerShdw sx="0" sy="0">
                    <a:srgbClr val="000000"/>
                  </a:outerShdw>
                  <a:reflection stA="0" endPos="0" fadeDir="0" sx="0" sy="0"/>
                </a:effectLst>
                <a:latin typeface="+mn-lt"/>
                <a:ea typeface="+mn-ea"/>
                <a:cs typeface="+mn-cs"/>
              </a:rPr>
              <a:t> </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9221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7127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37599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985413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25394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81974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44957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376315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3042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fontAlgn="base"/>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279606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330498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83448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8245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625696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1873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lnSpc>
                <a:spcPct val="115000"/>
              </a:lnSpc>
              <a:spcBef>
                <a:spcPts val="1800"/>
              </a:spcBef>
              <a:spcAft>
                <a:spcPts val="600"/>
              </a:spcAf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9910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021267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36425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6474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481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40223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14370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656641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lvl="0"/>
            <a:r>
              <a:rPr lang="en-US" sz="1200" b="1" kern="1200" dirty="0" smtClean="0">
                <a:solidFill>
                  <a:schemeClr val="tx1"/>
                </a:solidFill>
                <a:effectLst/>
                <a:latin typeface="+mn-lt"/>
                <a:ea typeface="+mn-ea"/>
                <a:cs typeface="+mn-cs"/>
              </a:rPr>
              <a:t>Determining the specific needs of the client to determine the most appropriate referral sources.</a:t>
            </a:r>
            <a:r>
              <a:rPr lang="en-US" sz="1200" kern="1200" dirty="0" smtClean="0">
                <a:solidFill>
                  <a:schemeClr val="tx1"/>
                </a:solidFill>
                <a:effectLst/>
                <a:latin typeface="+mn-lt"/>
                <a:ea typeface="+mn-ea"/>
                <a:cs typeface="+mn-cs"/>
              </a:rPr>
              <a:t>  Of course, every adolescent is different and has varying needs when obtaining assistance.  Practitioners consider the many multicultural factors that impact the treatment process, such as race, gender, religion/spirituality and primary language spoken, as well as geographical constraints and financial factors, such as insurance coverage and out-of-pocket expenses, when making a recommendation so the adolescent can be matched with the most appropriate referral resource for his or her needs.  Become acquainted with the available community options for teenagers, including mental health services because for some communities, specialized drug treatment program may not be available.  Also important are education and prevention programs for youth in the early stage of substance use.  You may want to check SAMHSA’s substance abuse treatment facility  locator system (www.samhsa.gov/treatment/index.aspx) or any local directory, as well as adolescent treatment- matching criteria</a:t>
            </a:r>
            <a:r>
              <a:rPr lang="en-US" sz="1200" kern="1200" baseline="30000" dirty="0" smtClean="0">
                <a:solidFill>
                  <a:schemeClr val="tx1"/>
                </a:solidFill>
                <a:effectLst/>
                <a:latin typeface="+mn-lt"/>
                <a:ea typeface="+mn-ea"/>
                <a:cs typeface="+mn-cs"/>
              </a:rPr>
              <a:t>7</a:t>
            </a:r>
            <a:r>
              <a:rPr lang="en-US" sz="1200" kern="1200" dirty="0" smtClean="0">
                <a:solidFill>
                  <a:schemeClr val="tx1"/>
                </a:solidFill>
                <a:effectLst/>
                <a:latin typeface="+mn-lt"/>
                <a:ea typeface="+mn-ea"/>
                <a:cs typeface="+mn-cs"/>
              </a:rPr>
              <a:t> Contact your state agency for substance abuse to identify adolescent-specific treatment programs near you.</a:t>
            </a:r>
          </a:p>
          <a:p>
            <a:r>
              <a:rPr lang="en-US" sz="1200" kern="1200" dirty="0" smtClean="0">
                <a:solidFill>
                  <a:schemeClr val="tx1"/>
                </a:solidFill>
                <a:effectLst/>
                <a:latin typeface="+mn-lt"/>
                <a:ea typeface="+mn-ea"/>
                <a:cs typeface="+mn-cs"/>
              </a:rPr>
              <a:t> </a:t>
            </a:r>
          </a:p>
          <a:p>
            <a:pPr lvl="0"/>
            <a:r>
              <a:rPr lang="en-US" sz="1200" b="1" kern="1200" dirty="0" smtClean="0">
                <a:solidFill>
                  <a:schemeClr val="tx1"/>
                </a:solidFill>
                <a:effectLst/>
                <a:latin typeface="+mn-lt"/>
                <a:ea typeface="+mn-ea"/>
                <a:cs typeface="+mn-cs"/>
              </a:rPr>
              <a:t>Evaluating and, whenever possible, removing potential barriers to successful engagement with the helping resource.</a:t>
            </a:r>
            <a:r>
              <a:rPr lang="en-US" sz="1200" kern="1200" dirty="0" smtClean="0">
                <a:solidFill>
                  <a:schemeClr val="tx1"/>
                </a:solidFill>
                <a:effectLst/>
                <a:latin typeface="+mn-lt"/>
                <a:ea typeface="+mn-ea"/>
                <a:cs typeface="+mn-cs"/>
              </a:rPr>
              <a:t>  Potential barriers can include lack of access to child/elder care, lack of financial resources, transportation needs, fear that others will find out, lack of family support, legal complications and/or medical needs, to name a few.  Identifying and addressing these barriers can help ensure the client accesses the assistance or treatment resource available to him or her.</a:t>
            </a:r>
          </a:p>
          <a:p>
            <a:r>
              <a:rPr lang="en-US" sz="1200" kern="1200" dirty="0" smtClean="0">
                <a:solidFill>
                  <a:schemeClr val="tx1"/>
                </a:solidFill>
                <a:effectLst/>
                <a:latin typeface="+mn-lt"/>
                <a:ea typeface="+mn-ea"/>
                <a:cs typeface="+mn-cs"/>
              </a:rPr>
              <a:t> </a:t>
            </a:r>
          </a:p>
          <a:p>
            <a:pPr lvl="0"/>
            <a:r>
              <a:rPr lang="en-US" sz="1200" b="1" kern="1200" dirty="0" smtClean="0">
                <a:solidFill>
                  <a:schemeClr val="tx1"/>
                </a:solidFill>
                <a:effectLst/>
                <a:latin typeface="+mn-lt"/>
                <a:ea typeface="+mn-ea"/>
                <a:cs typeface="+mn-cs"/>
              </a:rPr>
              <a:t>Explaining to the client in clear and specific language the necessity for and process of referral to increase the likelihood of understanding and follow through with the referral.</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Arranging referrals to other professionals, agencies, community programs, support groups or other appropriate resources to meet the client’s needs.</a:t>
            </a:r>
            <a:r>
              <a:rPr lang="en-US" sz="1200" kern="1200" dirty="0" smtClean="0">
                <a:solidFill>
                  <a:schemeClr val="tx1"/>
                </a:solidFill>
                <a:effectLst/>
                <a:latin typeface="+mn-lt"/>
                <a:ea typeface="+mn-ea"/>
                <a:cs typeface="+mn-cs"/>
              </a:rPr>
              <a:t>  The American Academy of Pediatrics recommends that practitioners establish working relationships with alcohol and other drug treatment providers in their communities to ensure their adolescents have treatment options that are developmentally appropriate.</a:t>
            </a:r>
            <a:r>
              <a:rPr lang="en-US" sz="1200" kern="1200" baseline="30000" dirty="0" smtClean="0">
                <a:solidFill>
                  <a:schemeClr val="tx1"/>
                </a:solidFill>
                <a:effectLst/>
                <a:latin typeface="+mn-lt"/>
                <a:ea typeface="+mn-ea"/>
                <a:cs typeface="+mn-cs"/>
              </a:rPr>
              <a:t>7</a:t>
            </a:r>
            <a:r>
              <a:rPr lang="en-US" sz="1200" kern="1200" dirty="0" smtClean="0">
                <a:solidFill>
                  <a:schemeClr val="tx1"/>
                </a:solidFill>
                <a:effectLst/>
                <a:latin typeface="+mn-lt"/>
                <a:ea typeface="+mn-ea"/>
                <a:cs typeface="+mn-cs"/>
              </a:rPr>
              <a:t> It is preferable for the referral to be arranged immediately using a “warm transfer” where the addiction professional connects the adolescent directly with the treatment provider by telephone while the adolescent is still in the office.  However, if impossible, the practitioner must contact the adolescent within 24 hours to arrange the referral.  At a minimum, the adolescent, and in most instances, the parent, must be provided with a written referral with the treatment provider’s contact information, address and date and time of the first appointment or meeting.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102824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120061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37117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9018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This list of suggested readings is intended to offer educators and learners</a:t>
            </a:r>
            <a:r>
              <a:rPr lang="en-US" baseline="0" dirty="0" smtClean="0"/>
              <a:t> optional supplemental materials to expand their knowledge and is not intended to suggest that all readings are required.</a:t>
            </a:r>
            <a:endParaRPr lang="en-US" dirty="0" smtClean="0"/>
          </a:p>
          <a:p>
            <a:pPr lvl="0"/>
            <a:endParaRPr lang="en-US" dirty="0">
              <a:latin typeface="Tw Cen MT"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232153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933647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912568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04424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37098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043140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222633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7469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883638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188497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54149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2722314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5833473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237470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8194312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185824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9352626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999356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A </a:t>
            </a:r>
            <a:r>
              <a:rPr lang="en-US" sz="1800" i="1" dirty="0" smtClean="0"/>
              <a:t>Sample Release of Information</a:t>
            </a:r>
            <a:r>
              <a:rPr lang="en-US" sz="1800" dirty="0" smtClean="0"/>
              <a:t> </a:t>
            </a:r>
            <a:r>
              <a:rPr lang="en-US" sz="1800" baseline="0" dirty="0" smtClean="0"/>
              <a:t> form and </a:t>
            </a:r>
            <a:r>
              <a:rPr lang="en-US" sz="1800" i="1" baseline="0" dirty="0" smtClean="0"/>
              <a:t>Sample Client Update Report  </a:t>
            </a:r>
            <a:r>
              <a:rPr lang="en-US" sz="1800" i="0" baseline="0" dirty="0" smtClean="0"/>
              <a:t>are</a:t>
            </a:r>
            <a:r>
              <a:rPr lang="en-US" sz="1800" dirty="0" smtClean="0"/>
              <a:t> included in the Appendix of the Learner’s Guide. </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1800" dirty="0" smtClean="0"/>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1800"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0837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465227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018755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5092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802082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732658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A </a:t>
            </a:r>
            <a:r>
              <a:rPr lang="en-US" sz="1200" i="1" dirty="0" smtClean="0"/>
              <a:t>Sample Release of Information</a:t>
            </a:r>
            <a:r>
              <a:rPr lang="en-US" sz="1200" dirty="0" smtClean="0"/>
              <a:t> form is included in the Appendix the Learner’s Guide.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651095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If the adolescent does not already have a relationship with a qualified physician who is knowledgeable about addiction medicine, you can recommend one.  The American Academy of Addiction Psychiatry (AAAP) and the American Society of Addiction Medicine (ASAM) are organizations of medical professionals who have been specially educated and trained in the field of addiction medicine.  You and the adolescent can contact either of these organizations to locate a physician in your client’s area. </a:t>
            </a:r>
          </a:p>
          <a:p>
            <a:endParaRPr lang="en-US" sz="2000" b="1" dirty="0" smtClean="0"/>
          </a:p>
          <a:p>
            <a:r>
              <a:rPr lang="en-US" sz="2000" b="1" dirty="0" smtClean="0"/>
              <a:t>The Substance Abuse and Mental Health Services Administration (SAMHSA) maintains a searchable directory of drug and alcohol treatment programs.</a:t>
            </a:r>
            <a:r>
              <a:rPr lang="en-US" sz="2000" dirty="0" smtClean="0"/>
              <a:t>  It shows the location of specialty substance use treatment programs around the country that treat alcohol use disorders and drug use disorders.  The SAMHSA Locator includes more than 11,000 addiction treatment programs, including residential treatment centers, outpatient treatment programs and hospital inpatient programs for drug addiction and alcoholism.  </a:t>
            </a:r>
          </a:p>
          <a:p>
            <a:endParaRPr lang="en-US" sz="2000" dirty="0" smtClean="0"/>
          </a:p>
          <a:p>
            <a:pPr>
              <a:spcBef>
                <a:spcPts val="600"/>
              </a:spcBef>
            </a:pPr>
            <a:r>
              <a:rPr lang="en-US" sz="2400" dirty="0" smtClean="0"/>
              <a:t>It is a good idea to develop a list of addiction-focused physicians and other specialists in your area who provide specialized behavioral and mental health services for adolescents, especially if your clientele lives in a small community or rural area where knowledgeable physicians are scarce.  Local services may specialize in substance abuse treatment for adolescents, but in many communities, this type of care only occurs in a mental health setting. The more familiar that you are with these physicians and with their practices, the more smoothly your handoffs will be and the better the treatment will be for the adolescent.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17859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111160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543852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843445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7056277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2658647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0403481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522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Motivational interviewing is covered in detail in Module 5.</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Confidentiality section in</a:t>
            </a:r>
            <a:r>
              <a:rPr lang="en-US" sz="1200" baseline="0" dirty="0" smtClean="0"/>
              <a:t> the Learner’s Guide can be reviewed here. It provides</a:t>
            </a:r>
            <a:r>
              <a:rPr lang="en-US" sz="1200" dirty="0" smtClean="0"/>
              <a:t> a discussion of legal issues associated with maintaining and breaking confidentiality.</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85442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306518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066449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158412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198991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3232684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529230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3545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Any amount of substance use (starting with mere “experimentation”) is concerning for young people, due to the increased risk of motor vehicle accidents, other injuries, and unwanted pregnancy and contraction of sexually transmitted diseases (STDs) as a result of sexual risk taking, all of which can be a consequence of first time use.  Adolescent use is also associated with increased risk of chronic disease, poor school performance, depression, suicide and future dependence.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David Gustafson has studied the characteristics of handoffs in activities as diverse as daycare drop-off and pick-up, surgery and post-operative care, air traffic control, relay races, 911 calls, railroad dispatch, professional football and automobile racing.  These studies found that all situations require a smooth handoff, and a failed handoff disrupts service delivery and introduces errors, sometimes with disastrous consequences.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Data on referral patterns for adolescents is lacking in the literature.  However, recent TEDS data provides information on referral sources for adolescents entering substance abuse treatment.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2396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0"/>
            <a:r>
              <a:rPr lang="en-US" sz="1200" b="1" kern="1200" dirty="0" smtClean="0">
                <a:solidFill>
                  <a:schemeClr val="tx1"/>
                </a:solidFill>
                <a:effectLst/>
                <a:latin typeface="+mn-lt"/>
                <a:ea typeface="+mn-ea"/>
                <a:cs typeface="+mn-cs"/>
              </a:rPr>
              <a:t>Commitment</a:t>
            </a:r>
            <a:r>
              <a:rPr lang="en-US" sz="1200" kern="1200" dirty="0" smtClean="0">
                <a:solidFill>
                  <a:schemeClr val="tx1"/>
                </a:solidFill>
                <a:effectLst/>
                <a:latin typeface="+mn-lt"/>
                <a:ea typeface="+mn-ea"/>
                <a:cs typeface="+mn-cs"/>
              </a:rPr>
              <a:t> - The practitioner who makes referrals must believe that handoffs are essential for each patient/client and for the organization as a whole.  As a practitioner, you play a critical role in successful handoffs, but this commitment must be felt throughout the entire process.    </a:t>
            </a:r>
          </a:p>
          <a:p>
            <a:pPr lvl="0"/>
            <a:r>
              <a:rPr lang="en-US" sz="1200" b="1" kern="1200" dirty="0" smtClean="0">
                <a:solidFill>
                  <a:schemeClr val="tx1"/>
                </a:solidFill>
                <a:effectLst/>
                <a:latin typeface="+mn-lt"/>
                <a:ea typeface="+mn-ea"/>
                <a:cs typeface="+mn-cs"/>
              </a:rPr>
              <a:t>Responsibility</a:t>
            </a:r>
            <a:r>
              <a:rPr lang="en-US" sz="1200" kern="1200" dirty="0" smtClean="0">
                <a:solidFill>
                  <a:schemeClr val="tx1"/>
                </a:solidFill>
                <a:effectLst/>
                <a:latin typeface="+mn-lt"/>
                <a:ea typeface="+mn-ea"/>
                <a:cs typeface="+mn-cs"/>
              </a:rPr>
              <a:t> - Adolescents do not always follow instructions.  Many patients/clients do not follow doctors’ instructions for other types of medical treatment either.  However, we do not blame a failed handoff in a relay race on the baton.  Noncompliance is the reason we should devote more attention to successful handoffs, not an excuse for failing to do so.  It is your responsibility to ensure that patients/clients with complicated chronic diseases, such as alcohol or drug dependence, transfer to the appropriate care.</a:t>
            </a:r>
          </a:p>
          <a:p>
            <a:pPr lvl="0"/>
            <a:r>
              <a:rPr lang="en-US" sz="1200" b="1" kern="1200" dirty="0" smtClean="0">
                <a:solidFill>
                  <a:schemeClr val="tx1"/>
                </a:solidFill>
                <a:effectLst/>
                <a:latin typeface="+mn-lt"/>
                <a:ea typeface="+mn-ea"/>
                <a:cs typeface="+mn-cs"/>
              </a:rPr>
              <a:t>Understanding the client</a:t>
            </a:r>
            <a:r>
              <a:rPr lang="en-US" sz="1200" kern="1200" dirty="0" smtClean="0">
                <a:solidFill>
                  <a:schemeClr val="tx1"/>
                </a:solidFill>
                <a:effectLst/>
                <a:latin typeface="+mn-lt"/>
                <a:ea typeface="+mn-ea"/>
                <a:cs typeface="+mn-cs"/>
              </a:rPr>
              <a:t> - We are not handing off an inanimate object, such as a football or an airplane.  We must respect and incorporate both the unique needs and circumstances of patients/clients in managing the referral.</a:t>
            </a:r>
          </a:p>
          <a:p>
            <a:pPr lvl="0"/>
            <a:r>
              <a:rPr lang="en-US" sz="1200" b="1" kern="1200" dirty="0" smtClean="0">
                <a:solidFill>
                  <a:schemeClr val="tx1"/>
                </a:solidFill>
                <a:effectLst/>
                <a:latin typeface="+mn-lt"/>
                <a:ea typeface="+mn-ea"/>
                <a:cs typeface="+mn-cs"/>
              </a:rPr>
              <a:t>Designation and clearly defined roles</a:t>
            </a:r>
            <a:r>
              <a:rPr lang="en-US" sz="1200" kern="1200" dirty="0" smtClean="0">
                <a:solidFill>
                  <a:schemeClr val="tx1"/>
                </a:solidFill>
                <a:effectLst/>
                <a:latin typeface="+mn-lt"/>
                <a:ea typeface="+mn-ea"/>
                <a:cs typeface="+mn-cs"/>
              </a:rPr>
              <a:t> - For a successful handoff, responsibilities of the individual “giving” the patient/client to the next level of care and the person “receiving” the patient/client are clearly defined.  In a smooth handoff, the receiver is fully informed of the patient/client and demonstrates that they have understood what the patient/client has experienced before responsibility can be passed on.</a:t>
            </a:r>
          </a:p>
          <a:p>
            <a:pPr lvl="0"/>
            <a:r>
              <a:rPr lang="en-US" sz="1200" b="1" kern="1200" dirty="0" smtClean="0">
                <a:solidFill>
                  <a:schemeClr val="tx1"/>
                </a:solidFill>
                <a:effectLst/>
                <a:latin typeface="+mn-lt"/>
                <a:ea typeface="+mn-ea"/>
                <a:cs typeface="+mn-cs"/>
              </a:rPr>
              <a:t>Presence</a:t>
            </a:r>
            <a:r>
              <a:rPr lang="en-US" sz="1200" kern="1200" dirty="0" smtClean="0">
                <a:solidFill>
                  <a:schemeClr val="tx1"/>
                </a:solidFill>
                <a:effectLst/>
                <a:latin typeface="+mn-lt"/>
                <a:ea typeface="+mn-ea"/>
                <a:cs typeface="+mn-cs"/>
              </a:rPr>
              <a:t> – Patients/clients are not “sent” but are “delivered.”  They could be viewed in the same way as unaccompanied minors are in the airline industry - they need to be “handed off” by one supervising airline employee to another when boarding, making a connection and arriving at the final destination.  </a:t>
            </a:r>
          </a:p>
          <a:p>
            <a:pPr lvl="0"/>
            <a:r>
              <a:rPr lang="en-US" sz="1200" b="1" kern="1200" dirty="0" smtClean="0">
                <a:solidFill>
                  <a:schemeClr val="tx1"/>
                </a:solidFill>
                <a:effectLst/>
                <a:latin typeface="+mn-lt"/>
                <a:ea typeface="+mn-ea"/>
                <a:cs typeface="+mn-cs"/>
              </a:rPr>
              <a:t>Common language for handoffs</a:t>
            </a:r>
            <a:r>
              <a:rPr lang="en-US" sz="1200" kern="1200" dirty="0" smtClean="0">
                <a:solidFill>
                  <a:schemeClr val="tx1"/>
                </a:solidFill>
                <a:effectLst/>
                <a:latin typeface="+mn-lt"/>
                <a:ea typeface="+mn-ea"/>
                <a:cs typeface="+mn-cs"/>
              </a:rPr>
              <a:t> - A common language is crucial to activating any successful handoff process.  Organizations in virtually every field have specific, unequivocal, highly clarified language that all “players” understand.</a:t>
            </a:r>
          </a:p>
          <a:p>
            <a:pPr lvl="0"/>
            <a:r>
              <a:rPr lang="en-US" sz="1200" b="1" kern="1200" dirty="0" smtClean="0">
                <a:solidFill>
                  <a:schemeClr val="tx1"/>
                </a:solidFill>
                <a:effectLst/>
                <a:latin typeface="+mn-lt"/>
                <a:ea typeface="+mn-ea"/>
                <a:cs typeface="+mn-cs"/>
              </a:rPr>
              <a:t>Practice</a:t>
            </a:r>
            <a:r>
              <a:rPr lang="en-US" sz="1200" kern="1200" dirty="0" smtClean="0">
                <a:solidFill>
                  <a:schemeClr val="tx1"/>
                </a:solidFill>
                <a:effectLst/>
                <a:latin typeface="+mn-lt"/>
                <a:ea typeface="+mn-ea"/>
                <a:cs typeface="+mn-cs"/>
              </a:rPr>
              <a:t> - A smooth handoff is standardized, synchronized and practiced over and over again.  Every field that performs good handoffs engages in incredible amounts of practice to make them happen.  Hand offs can be hard to practice in a setting where they are done infrequently.</a:t>
            </a:r>
          </a:p>
          <a:p>
            <a:pPr lvl="0"/>
            <a:r>
              <a:rPr lang="en-US" sz="1200" b="1" kern="1200" dirty="0" smtClean="0">
                <a:solidFill>
                  <a:schemeClr val="tx1"/>
                </a:solidFill>
                <a:effectLst/>
                <a:latin typeface="+mn-lt"/>
                <a:ea typeface="+mn-ea"/>
                <a:cs typeface="+mn-cs"/>
              </a:rPr>
              <a:t>Monitoring, evaluation and improvement</a:t>
            </a:r>
            <a:r>
              <a:rPr lang="en-US" sz="1200" kern="1200" dirty="0" smtClean="0">
                <a:solidFill>
                  <a:schemeClr val="tx1"/>
                </a:solidFill>
                <a:effectLst/>
                <a:latin typeface="+mn-lt"/>
                <a:ea typeface="+mn-ea"/>
                <a:cs typeface="+mn-cs"/>
              </a:rPr>
              <a:t> - In sports, team members are constantly graded on how well they are playing their roles, and they retain or lose their spots in the line-up based on performance.  Grading also identifies areas where teaching can improve performance.  When integrating SBIRT into practice, we need to establish mechanisms for monitoring the success of our handoffs from one level of care to another and use those results to improve.</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0A5D24-5AAD-1143-872C-8D236120A3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40948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727321"/>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2192" y="809617"/>
            <a:ext cx="2999232" cy="713232"/>
          </a:xfrm>
          <a:prstGeom prst="rect">
            <a:avLst/>
          </a:prstGeom>
          <a:solidFill>
            <a:srgbClr val="4F638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3145536" y="800473"/>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3350768" y="1858378"/>
            <a:ext cx="8636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3149600" y="806326"/>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301761" y="824988"/>
            <a:ext cx="2363799" cy="685800"/>
          </a:xfrm>
        </p:spPr>
        <p:txBody>
          <a:bodyPr>
            <a:noAutofit/>
          </a:bodyPr>
          <a:lstStyle>
            <a:lvl1pPr algn="ctr">
              <a:defRPr sz="2000">
                <a:solidFill>
                  <a:srgbClr val="FFFFFF"/>
                </a:solidFill>
              </a:defRPr>
            </a:lvl1pPr>
          </a:lstStyle>
          <a:p>
            <a:pPr algn="ctr" eaLnBrk="1" latinLnBrk="0" hangingPunct="1"/>
            <a:fld id="{23A271A1-F6D6-438B-A432-4747EE7ECD40}" type="datetimeFigureOut">
              <a:rPr lang="en-US" smtClean="0"/>
              <a:pPr algn="ctr" eaLnBrk="1" latinLnBrk="0" hangingPunct="1"/>
              <a:t>9/15/2017</a:t>
            </a:fld>
            <a:endParaRPr lang="en-US" sz="2000" dirty="0">
              <a:solidFill>
                <a:srgbClr val="FFFFFF"/>
              </a:solidFill>
            </a:endParaRPr>
          </a:p>
        </p:txBody>
      </p:sp>
    </p:spTree>
    <p:extLst>
      <p:ext uri="{BB962C8B-B14F-4D97-AF65-F5344CB8AC3E}">
        <p14:creationId xmlns:p14="http://schemas.microsoft.com/office/powerpoint/2010/main" val="2861790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9/15/2017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a:t>‹#›</a:t>
            </a:fld>
            <a:endParaRPr kumimoji="0" lang="en-US"/>
          </a:p>
        </p:txBody>
      </p:sp>
    </p:spTree>
    <p:extLst>
      <p:ext uri="{BB962C8B-B14F-4D97-AF65-F5344CB8AC3E}">
        <p14:creationId xmlns:p14="http://schemas.microsoft.com/office/powerpoint/2010/main" val="94219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pPr eaLnBrk="1" latinLnBrk="0" hangingPunct="1"/>
            <a:fld id="{23A271A1-F6D6-438B-A432-4747EE7ECD40}" type="datetimeFigureOut">
              <a:rPr lang="en-US" smtClean="0"/>
              <a:pPr eaLnBrk="1" latinLnBrk="0" hangingPunct="1"/>
              <a:t>9/15/2017</a:t>
            </a:fld>
            <a:endParaRPr lang="en-US" dirty="0"/>
          </a:p>
        </p:txBody>
      </p:sp>
      <p:sp>
        <p:nvSpPr>
          <p:cNvPr id="5" name="Footer Placeholder 4"/>
          <p:cNvSpPr>
            <a:spLocks noGrp="1"/>
          </p:cNvSpPr>
          <p:nvPr>
            <p:ph type="ftr" sz="quarter" idx="11"/>
          </p:nvPr>
        </p:nvSpPr>
        <p:spPr>
          <a:xfrm>
            <a:off x="609602" y="6248208"/>
            <a:ext cx="7431311" cy="365125"/>
          </a:xfrm>
        </p:spPr>
        <p:txBody>
          <a:bodyPr/>
          <a:lstStyle/>
          <a:p>
            <a:endParaRPr kumimoji="0" lang="en-US" dirty="0"/>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Slide Number Placeholder 5"/>
          <p:cNvSpPr>
            <a:spLocks noGrp="1"/>
          </p:cNvSpPr>
          <p:nvPr>
            <p:ph type="sldNum" sz="quarter" idx="12"/>
          </p:nvPr>
        </p:nvSpPr>
        <p:spPr>
          <a:xfrm rot="5400000">
            <a:off x="8075084" y="103716"/>
            <a:ext cx="533400" cy="325968"/>
          </a:xfrm>
        </p:spPr>
        <p:txBody>
          <a:bodyPr/>
          <a:lstStyle/>
          <a:p>
            <a:fld id="{F0C94032-CD4C-4C25-B0C2-CEC720522D92}" type="slidenum">
              <a:rPr kumimoji="0" lang="en-US" smtClean="0"/>
              <a:pPr/>
              <a:t>‹#›</a:t>
            </a:fld>
            <a:endParaRPr kumimoji="0" lang="en-US" dirty="0"/>
          </a:p>
        </p:txBody>
      </p:sp>
    </p:spTree>
    <p:extLst>
      <p:ext uri="{BB962C8B-B14F-4D97-AF65-F5344CB8AC3E}">
        <p14:creationId xmlns:p14="http://schemas.microsoft.com/office/powerpoint/2010/main" val="357535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36575"/>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0" y="1612775"/>
            <a:ext cx="1727200" cy="990600"/>
          </a:xfrm>
          <a:prstGeom prst="rect">
            <a:avLst/>
          </a:prstGeom>
          <a:solidFill>
            <a:srgbClr val="4F638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1828800" y="1612775"/>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1828800" y="1612775"/>
            <a:ext cx="10160000" cy="9906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3" name="Slide Number Placeholder 12"/>
          <p:cNvSpPr>
            <a:spLocks noGrp="1"/>
          </p:cNvSpPr>
          <p:nvPr>
            <p:ph type="sldNum" sz="quarter" idx="11"/>
          </p:nvPr>
        </p:nvSpPr>
        <p:spPr>
          <a:xfrm>
            <a:off x="0" y="1765175"/>
            <a:ext cx="1727200" cy="701676"/>
          </a:xfrm>
        </p:spPr>
        <p:txBody>
          <a:bodyPr>
            <a:noAutofit/>
          </a:bodyPr>
          <a:lstStyle>
            <a:lvl1pPr>
              <a:defRPr sz="2400">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pic>
        <p:nvPicPr>
          <p:cNvPr id="11" name="Picture 10" descr="Adolescent_SBIRT_Log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693496" y="5195549"/>
            <a:ext cx="5295305" cy="1486000"/>
          </a:xfrm>
          <a:prstGeom prst="rect">
            <a:avLst/>
          </a:prstGeom>
        </p:spPr>
      </p:pic>
    </p:spTree>
    <p:extLst>
      <p:ext uri="{BB962C8B-B14F-4D97-AF65-F5344CB8AC3E}">
        <p14:creationId xmlns:p14="http://schemas.microsoft.com/office/powerpoint/2010/main" val="2360804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16864" y="228600"/>
            <a:ext cx="10871200" cy="990600"/>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9/15/2017</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a:t>‹#›</a:t>
            </a:fld>
            <a:endParaRPr kumimoji="0" lang="en-US" dirty="0">
              <a:solidFill>
                <a:srgbClr val="FFFFFF"/>
              </a:solidFill>
            </a:endParaRPr>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67724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9/15/2017</a:t>
            </a:fld>
            <a:endParaRPr lang="en-US"/>
          </a:p>
        </p:txBody>
      </p:sp>
      <p:sp>
        <p:nvSpPr>
          <p:cNvPr id="10" name="Slide Number Placeholder 9"/>
          <p:cNvSpPr>
            <a:spLocks noGrp="1"/>
          </p:cNvSpPr>
          <p:nvPr>
            <p:ph type="sldNum" sz="quarter" idx="16"/>
          </p:nvPr>
        </p:nvSpPr>
        <p:spPr>
          <a:xfrm>
            <a:off x="0" y="1284797"/>
            <a:ext cx="711200" cy="244476"/>
          </a:xfrm>
        </p:spPr>
        <p:txBody>
          <a:bodyPr rtlCol="0"/>
          <a:lstStyle/>
          <a:p>
            <a:pPr algn="ctr" eaLnBrk="1" latinLnBrk="0" hangingPunct="1"/>
            <a:fld id="{F0C94032-CD4C-4C25-B0C2-CEC720522D92}" type="slidenum">
              <a:rPr kumimoji="0" lang="en-US" smtClean="0"/>
              <a:pPr algn="ctr" eaLnBrk="1" latinLnBrk="0" hangingPunct="1"/>
              <a:t>‹#›</a:t>
            </a:fld>
            <a:endParaRPr kumimoji="0" lang="en-US" dirty="0"/>
          </a:p>
        </p:txBody>
      </p:sp>
      <p:sp>
        <p:nvSpPr>
          <p:cNvPr id="12" name="Footer Placeholder 11"/>
          <p:cNvSpPr>
            <a:spLocks noGrp="1"/>
          </p:cNvSpPr>
          <p:nvPr>
            <p:ph type="ftr" sz="quarter" idx="17"/>
          </p:nvPr>
        </p:nvSpPr>
        <p:spPr/>
        <p:txBody>
          <a:bodyPr rtlCol="0"/>
          <a:lstStyle/>
          <a:p>
            <a:endParaRPr kumimoji="0" lang="en-US"/>
          </a:p>
        </p:txBody>
      </p:sp>
    </p:spTree>
    <p:extLst>
      <p:ext uri="{BB962C8B-B14F-4D97-AF65-F5344CB8AC3E}">
        <p14:creationId xmlns:p14="http://schemas.microsoft.com/office/powerpoint/2010/main" val="1444381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9/15/2017</a:t>
            </a:fld>
            <a:endParaRPr lang="en-US"/>
          </a:p>
        </p:txBody>
      </p:sp>
      <p:sp>
        <p:nvSpPr>
          <p:cNvPr id="12" name="Slide Number Placeholder 11"/>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839013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9/15/2017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a:t>‹#›</a:t>
            </a:fld>
            <a:endParaRPr kumimoji="0" lang="en-US" dirty="0">
              <a:solidFill>
                <a:srgbClr val="FFFFFF"/>
              </a:solidFill>
            </a:endParaRPr>
          </a:p>
        </p:txBody>
      </p:sp>
    </p:spTree>
    <p:extLst>
      <p:ext uri="{BB962C8B-B14F-4D97-AF65-F5344CB8AC3E}">
        <p14:creationId xmlns:p14="http://schemas.microsoft.com/office/powerpoint/2010/main" val="155121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9/15/2017</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F0C94032-CD4C-4C25-B0C2-CEC720522D92}" type="slidenum">
              <a:rPr kumimoji="0" lang="en-US" smtClean="0"/>
              <a:pPr/>
              <a:t>‹#›</a:t>
            </a:fld>
            <a:endParaRPr kumimoji="0" lang="en-US" dirty="0">
              <a:solidFill>
                <a:schemeClr val="tx2"/>
              </a:solidFill>
            </a:endParaRPr>
          </a:p>
        </p:txBody>
      </p:sp>
    </p:spTree>
    <p:extLst>
      <p:ext uri="{BB962C8B-B14F-4D97-AF65-F5344CB8AC3E}">
        <p14:creationId xmlns:p14="http://schemas.microsoft.com/office/powerpoint/2010/main" val="162325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9/15/2017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a:t>‹#›</a:t>
            </a:fld>
            <a:endParaRPr kumimoji="0" lang="en-US" dirty="0">
              <a:solidFill>
                <a:srgbClr val="FFFFFF"/>
              </a:solidFill>
            </a:endParaRPr>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39574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Date Placeholder 11"/>
          <p:cNvSpPr>
            <a:spLocks noGrp="1"/>
          </p:cNvSpPr>
          <p:nvPr>
            <p:ph type="dt" sz="half" idx="10"/>
          </p:nvPr>
        </p:nvSpPr>
        <p:spPr>
          <a:xfrm>
            <a:off x="8331200" y="6248401"/>
            <a:ext cx="3556000" cy="365125"/>
          </a:xfrm>
        </p:spPr>
        <p:txBody>
          <a:bodyPr rtlCol="0"/>
          <a:lstStyle/>
          <a:p>
            <a:pPr eaLnBrk="1" latinLnBrk="0" hangingPunct="1"/>
            <a:fld id="{23A271A1-F6D6-438B-A432-4747EE7ECD40}" type="datetimeFigureOut">
              <a:rPr lang="en-US" smtClean="0"/>
              <a:pPr eaLnBrk="1" latinLnBrk="0" hangingPunct="1"/>
              <a:t>9/15/2017</a:t>
            </a:fld>
            <a:endParaRPr lang="en-US"/>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14" name="Footer Placeholder 13"/>
          <p:cNvSpPr>
            <a:spLocks noGrp="1"/>
          </p:cNvSpPr>
          <p:nvPr>
            <p:ph type="ftr" sz="quarter" idx="12"/>
          </p:nvPr>
        </p:nvSpPr>
        <p:spPr>
          <a:xfrm>
            <a:off x="2133600" y="6248207"/>
            <a:ext cx="6096000" cy="365125"/>
          </a:xfrm>
        </p:spPr>
        <p:txBody>
          <a:bodyPr rtlCol="0"/>
          <a:lstStyle/>
          <a:p>
            <a:endParaRPr kumimoji="0" lang="en-US" dirty="0"/>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147404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fld id="{23A271A1-F6D6-438B-A432-4747EE7ECD40}" type="datetimeFigureOut">
              <a:rPr lang="en-US" smtClean="0"/>
              <a:pPr eaLnBrk="1" latinLnBrk="0" hangingPunct="1"/>
              <a:t>9/15/2017</a:t>
            </a:fld>
            <a:endParaRPr lang="en-US" sz="1400" dirty="0">
              <a:solidFill>
                <a:schemeClr val="tx2"/>
              </a:solidFill>
            </a:endParaRPr>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extLst>
      <p:ext uri="{BB962C8B-B14F-4D97-AF65-F5344CB8AC3E}">
        <p14:creationId xmlns:p14="http://schemas.microsoft.com/office/powerpoint/2010/main" val="4107568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bcchildrens.ca/Youth-Health-Clinic-site/Documents/headss20assessment20guide1.pdf"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www2.massgeneral.org/schoolpsychiatry/screeningtools_table.asp" TargetMode="External"/><Relationship Id="rId5" Type="http://schemas.openxmlformats.org/officeDocument/2006/relationships/hyperlink" Target="http://www.ptsd.va.gov/PTSD/professional/assessment/child/index.asp" TargetMode="External"/><Relationship Id="rId4" Type="http://schemas.openxmlformats.org/officeDocument/2006/relationships/hyperlink" Target="http://www.uacap.org/uploads/3/2/5/0/3250432/phq-a.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asam.org/"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recoveryschools.org/"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hyperlink" Target="http://www.smartrecovery.org/teens/" TargetMode="External"/><Relationship Id="rId5" Type="http://schemas.openxmlformats.org/officeDocument/2006/relationships/hyperlink" Target="https://store.samhsa.gov/shin/content/SMA09-4454/SMA09-4454.pdf" TargetMode="External"/><Relationship Id="rId4" Type="http://schemas.openxmlformats.org/officeDocument/2006/relationships/hyperlink" Target="http://collegiaterecovery.org/program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drugabuse.gov/publications/principles-adolescent-substance-use-disorder-treatment-research-based-guide/acknowledgements"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hyperlink" Target="https://www.hbo.com/addiction/treatment/35_treatment_for_adolescents.htm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http://www.findtreatment.samhsa.gov/"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 Id="rId6" Type="http://schemas.openxmlformats.org/officeDocument/2006/relationships/hyperlink" Target="http://www.aacap.org/cs/root/child_and_adolescent_psychiatrist_finder/child_and_adolescent_psychiatrist_finder" TargetMode="External"/><Relationship Id="rId5" Type="http://schemas.openxmlformats.org/officeDocument/2006/relationships/hyperlink" Target="http://www.aaap.org/patient-referral-program" TargetMode="External"/><Relationship Id="rId4" Type="http://schemas.openxmlformats.org/officeDocument/2006/relationships/hyperlink" Target="http://community.asam.org/search/default.asp?m=basic"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hyperlink" Target="http://www.samhsa.gov/treatment" TargetMode="External"/><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hyperlink" Target="http://www.bu.edu/bniart/sbirt-in-health-care/sbirt-educational-materials/sbirt-videos/" TargetMode="External"/><Relationship Id="rId2" Type="http://schemas.openxmlformats.org/officeDocument/2006/relationships/notesSlide" Target="../notesSlides/notesSlide55.xml"/><Relationship Id="rId1" Type="http://schemas.openxmlformats.org/officeDocument/2006/relationships/slideLayout" Target="../slideLayouts/slideLayout3.xml"/><Relationship Id="rId5" Type="http://schemas.openxmlformats.org/officeDocument/2006/relationships/hyperlink" Target="https://www.youtube.com/watch?v=_TwVa4utpII" TargetMode="External"/><Relationship Id="rId4" Type="http://schemas.openxmlformats.org/officeDocument/2006/relationships/hyperlink" Target="http://www.sbirtoregon.org/videos.php"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3" Type="http://schemas.openxmlformats.org/officeDocument/2006/relationships/hyperlink" Target="http://www2.aaap.org/client-referral-program" TargetMode="External"/><Relationship Id="rId2" Type="http://schemas.openxmlformats.org/officeDocument/2006/relationships/notesSlide" Target="../notesSlides/notesSlide62.xml"/><Relationship Id="rId1" Type="http://schemas.openxmlformats.org/officeDocument/2006/relationships/slideLayout" Target="../slideLayouts/slideLayout3.xml"/><Relationship Id="rId6" Type="http://schemas.openxmlformats.org/officeDocument/2006/relationships/hyperlink" Target="http://www.samhsa.gov/sites/default/files/ssadirectory.pdf" TargetMode="External"/><Relationship Id="rId5" Type="http://schemas.openxmlformats.org/officeDocument/2006/relationships/hyperlink" Target="http://findtreatment.samhsa.gov/" TargetMode="External"/><Relationship Id="rId4" Type="http://schemas.openxmlformats.org/officeDocument/2006/relationships/hyperlink" Target="http://www.asam.org/"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www.gpo.gov/fdsys/pkg/CFR-2010-title42-vol1/pdf/CFR-2010-title42-vol1-part2.pdf" TargetMode="External"/><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r>
              <a:rPr lang="en-US" sz="4400" dirty="0"/>
              <a:t>Referral to Treatment and Follow-</a:t>
            </a:r>
            <a:r>
              <a:rPr lang="en-US" sz="4400" dirty="0"/>
              <a:t>up</a:t>
            </a:r>
            <a:endParaRPr lang="en-US" sz="4400" dirty="0"/>
          </a:p>
        </p:txBody>
      </p:sp>
      <p:sp>
        <p:nvSpPr>
          <p:cNvPr id="4" name="Title 3"/>
          <p:cNvSpPr>
            <a:spLocks noGrp="1"/>
          </p:cNvSpPr>
          <p:nvPr>
            <p:ph type="title"/>
          </p:nvPr>
        </p:nvSpPr>
        <p:spPr/>
        <p:txBody>
          <a:bodyPr>
            <a:noAutofit/>
          </a:bodyPr>
          <a:lstStyle/>
          <a:p>
            <a:r>
              <a:rPr lang="en-US" sz="3600" dirty="0"/>
              <a:t>Module </a:t>
            </a:r>
            <a:r>
              <a:rPr lang="en-US" sz="3600" dirty="0"/>
              <a:t>4</a:t>
            </a:r>
            <a:endParaRPr lang="en-US" sz="3600" dirty="0"/>
          </a:p>
        </p:txBody>
      </p:sp>
    </p:spTree>
    <p:extLst>
      <p:ext uri="{BB962C8B-B14F-4D97-AF65-F5344CB8AC3E}">
        <p14:creationId xmlns:p14="http://schemas.microsoft.com/office/powerpoint/2010/main" val="2967973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Commitment &amp; Responsibility</a:t>
            </a:r>
            <a:endParaRPr lang="en-US" dirty="0"/>
          </a:p>
        </p:txBody>
      </p:sp>
      <p:sp>
        <p:nvSpPr>
          <p:cNvPr id="3" name="Content Placeholder 2"/>
          <p:cNvSpPr>
            <a:spLocks noGrp="1"/>
          </p:cNvSpPr>
          <p:nvPr>
            <p:ph sz="quarter" idx="1"/>
          </p:nvPr>
        </p:nvSpPr>
        <p:spPr>
          <a:xfrm>
            <a:off x="2136648" y="1908425"/>
            <a:ext cx="8153400" cy="4495800"/>
          </a:xfrm>
        </p:spPr>
        <p:txBody>
          <a:bodyPr>
            <a:noAutofit/>
          </a:bodyPr>
          <a:lstStyle/>
          <a:p>
            <a:pPr lvl="0"/>
            <a:r>
              <a:rPr lang="en-US" sz="2100" b="1" dirty="0"/>
              <a:t>Commitment</a:t>
            </a:r>
            <a:r>
              <a:rPr lang="en-US" sz="2100" dirty="0"/>
              <a:t> - The practitioner who makes referrals must believe that handoffs are essential for each patient/client and for the organization as a whole.  As a practitioner, you play a critical role in successful handoffs, but this commitment must be felt throughout the entire process.    </a:t>
            </a:r>
          </a:p>
          <a:p>
            <a:pPr lvl="0"/>
            <a:endParaRPr lang="en-US" sz="2100" b="1" dirty="0"/>
          </a:p>
          <a:p>
            <a:pPr lvl="0"/>
            <a:r>
              <a:rPr lang="en-US" sz="2100" b="1" dirty="0"/>
              <a:t>Responsibility</a:t>
            </a:r>
            <a:r>
              <a:rPr lang="en-US" sz="2100" dirty="0"/>
              <a:t> </a:t>
            </a:r>
            <a:r>
              <a:rPr lang="en-US" sz="2100" dirty="0"/>
              <a:t>- Adolescents do not always follow instructions.  Many patients/clients do not follow doctors’ instructions for other types of medical treatment either.  However, we do not blame a failed handoff in a relay race on the baton.  Noncompliance is the reason we should devote more attention to successful handoffs, not an excuse for failing to do so.  It is your responsibility to ensure that patients/clients with complicated chronic diseases, such as alcohol or drug dependence, transfer to the appropriate care</a:t>
            </a:r>
            <a:r>
              <a:rPr lang="en-US" sz="2100" dirty="0"/>
              <a:t>.</a:t>
            </a:r>
            <a:endParaRPr lang="en-US" sz="2100" dirty="0"/>
          </a:p>
        </p:txBody>
      </p:sp>
    </p:spTree>
    <p:extLst>
      <p:ext uri="{BB962C8B-B14F-4D97-AF65-F5344CB8AC3E}">
        <p14:creationId xmlns:p14="http://schemas.microsoft.com/office/powerpoint/2010/main" val="38486222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54626"/>
            <a:ext cx="8153400" cy="990600"/>
          </a:xfrm>
        </p:spPr>
        <p:txBody>
          <a:bodyPr>
            <a:noAutofit/>
          </a:bodyPr>
          <a:lstStyle/>
          <a:p>
            <a:r>
              <a:rPr lang="en-US" sz="3600" dirty="0"/>
              <a:t>Understanding the Client and Designation and Clearly Defined Roles</a:t>
            </a:r>
            <a:endParaRPr lang="en-US" sz="3600" dirty="0"/>
          </a:p>
        </p:txBody>
      </p:sp>
      <p:sp>
        <p:nvSpPr>
          <p:cNvPr id="3" name="Content Placeholder 2"/>
          <p:cNvSpPr>
            <a:spLocks noGrp="1"/>
          </p:cNvSpPr>
          <p:nvPr>
            <p:ph sz="quarter" idx="1"/>
          </p:nvPr>
        </p:nvSpPr>
        <p:spPr>
          <a:xfrm>
            <a:off x="2136648" y="1871438"/>
            <a:ext cx="8153400" cy="4495800"/>
          </a:xfrm>
        </p:spPr>
        <p:txBody>
          <a:bodyPr>
            <a:noAutofit/>
          </a:bodyPr>
          <a:lstStyle/>
          <a:p>
            <a:pPr lvl="0"/>
            <a:r>
              <a:rPr lang="en-US" sz="2200" b="1" dirty="0"/>
              <a:t>Understanding </a:t>
            </a:r>
            <a:r>
              <a:rPr lang="en-US" sz="2200" b="1" dirty="0"/>
              <a:t>the client</a:t>
            </a:r>
            <a:r>
              <a:rPr lang="en-US" sz="2200" dirty="0"/>
              <a:t> - We are not handing off an inanimate object, such as a football or an airplane.  We must respect and incorporate both the unique needs and circumstances of patients/clients in managing the referral</a:t>
            </a:r>
            <a:r>
              <a:rPr lang="en-US" sz="2200" dirty="0"/>
              <a:t>.</a:t>
            </a:r>
          </a:p>
          <a:p>
            <a:endParaRPr lang="en-US" sz="2200" b="1" dirty="0"/>
          </a:p>
          <a:p>
            <a:r>
              <a:rPr lang="en-US" sz="2200" b="1" dirty="0"/>
              <a:t>Designation </a:t>
            </a:r>
            <a:r>
              <a:rPr lang="en-US" sz="2200" b="1" dirty="0"/>
              <a:t>and clearly defined roles</a:t>
            </a:r>
            <a:r>
              <a:rPr lang="en-US" sz="2200" dirty="0"/>
              <a:t> - For a successful handoff, responsibilities of the individual “giving” the patient/client to the next level of care and the person “receiving” the patient/client are clearly defined.  In a smooth handoff, the receiver is fully informed of the patient/client and demonstrates that they have understood what the patient/client has experienced before responsibility can be passed on.</a:t>
            </a:r>
          </a:p>
          <a:p>
            <a:pPr lvl="0"/>
            <a:endParaRPr lang="en-US" sz="2200" dirty="0"/>
          </a:p>
        </p:txBody>
      </p:sp>
    </p:spTree>
    <p:extLst>
      <p:ext uri="{BB962C8B-B14F-4D97-AF65-F5344CB8AC3E}">
        <p14:creationId xmlns:p14="http://schemas.microsoft.com/office/powerpoint/2010/main" val="2901664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66955"/>
            <a:ext cx="7820855" cy="990600"/>
          </a:xfrm>
        </p:spPr>
        <p:txBody>
          <a:bodyPr>
            <a:noAutofit/>
          </a:bodyPr>
          <a:lstStyle/>
          <a:p>
            <a:r>
              <a:rPr lang="en-US" sz="3600" dirty="0"/>
              <a:t>Presence and Common Language for Handoffs</a:t>
            </a:r>
            <a:endParaRPr lang="en-US" sz="3600" dirty="0"/>
          </a:p>
        </p:txBody>
      </p:sp>
      <p:sp>
        <p:nvSpPr>
          <p:cNvPr id="3" name="Content Placeholder 2"/>
          <p:cNvSpPr>
            <a:spLocks noGrp="1"/>
          </p:cNvSpPr>
          <p:nvPr>
            <p:ph sz="quarter" idx="1"/>
          </p:nvPr>
        </p:nvSpPr>
        <p:spPr>
          <a:xfrm>
            <a:off x="2136648" y="1945412"/>
            <a:ext cx="8153400" cy="4495800"/>
          </a:xfrm>
        </p:spPr>
        <p:txBody>
          <a:bodyPr>
            <a:noAutofit/>
          </a:bodyPr>
          <a:lstStyle/>
          <a:p>
            <a:pPr lvl="0"/>
            <a:r>
              <a:rPr lang="en-US" sz="2200" b="1" dirty="0"/>
              <a:t>Presence</a:t>
            </a:r>
            <a:r>
              <a:rPr lang="en-US" sz="2200" dirty="0"/>
              <a:t> </a:t>
            </a:r>
            <a:r>
              <a:rPr lang="en-US" sz="2200" dirty="0"/>
              <a:t>– Patients/clients are not “sent” but are “delivered.”  They could be viewed in the same way as unaccompanied minors are in the airline industry - they need to be “handed off” by one supervising airline employee to another when boarding, making a connection and arriving at the final destination.  </a:t>
            </a:r>
          </a:p>
          <a:p>
            <a:pPr lvl="0"/>
            <a:endParaRPr lang="en-US" sz="2200" b="1" dirty="0"/>
          </a:p>
          <a:p>
            <a:pPr lvl="0"/>
            <a:r>
              <a:rPr lang="en-US" sz="2200" b="1" dirty="0"/>
              <a:t>Common </a:t>
            </a:r>
            <a:r>
              <a:rPr lang="en-US" sz="2200" b="1" dirty="0"/>
              <a:t>language for handoffs</a:t>
            </a:r>
            <a:r>
              <a:rPr lang="en-US" sz="2200" dirty="0"/>
              <a:t> - A common language is crucial to activating any successful handoff process.  Organizations in virtually every field have specific, unequivocal, highly clarified language that all “players” understand</a:t>
            </a:r>
            <a:r>
              <a:rPr lang="en-US" sz="2200" dirty="0"/>
              <a:t>.</a:t>
            </a:r>
            <a:endParaRPr lang="en-US" sz="2200" dirty="0"/>
          </a:p>
        </p:txBody>
      </p:sp>
    </p:spTree>
    <p:extLst>
      <p:ext uri="{BB962C8B-B14F-4D97-AF65-F5344CB8AC3E}">
        <p14:creationId xmlns:p14="http://schemas.microsoft.com/office/powerpoint/2010/main" val="1446154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29968"/>
            <a:ext cx="8153400" cy="990600"/>
          </a:xfrm>
        </p:spPr>
        <p:txBody>
          <a:bodyPr>
            <a:noAutofit/>
          </a:bodyPr>
          <a:lstStyle/>
          <a:p>
            <a:r>
              <a:rPr lang="en-US" sz="3600" dirty="0"/>
              <a:t>Practice and Monitoring, Evaluation and Improvement</a:t>
            </a:r>
            <a:endParaRPr lang="en-US" sz="3600" dirty="0"/>
          </a:p>
        </p:txBody>
      </p:sp>
      <p:sp>
        <p:nvSpPr>
          <p:cNvPr id="3" name="Content Placeholder 2"/>
          <p:cNvSpPr>
            <a:spLocks noGrp="1"/>
          </p:cNvSpPr>
          <p:nvPr>
            <p:ph sz="quarter" idx="1"/>
          </p:nvPr>
        </p:nvSpPr>
        <p:spPr>
          <a:xfrm>
            <a:off x="2136648" y="1785135"/>
            <a:ext cx="8301712" cy="4495800"/>
          </a:xfrm>
        </p:spPr>
        <p:txBody>
          <a:bodyPr>
            <a:noAutofit/>
          </a:bodyPr>
          <a:lstStyle/>
          <a:p>
            <a:pPr lvl="0"/>
            <a:r>
              <a:rPr lang="en-US" sz="2200" b="1" dirty="0"/>
              <a:t>Practice</a:t>
            </a:r>
            <a:r>
              <a:rPr lang="en-US" sz="2200" dirty="0"/>
              <a:t> - A smooth handoff is standardized, synchronized and practiced over and over again.  Every field that performs good handoffs engages in incredible amounts of practice to make them happen.  Hand offs can be hard to practice in a setting where they are done infrequently.</a:t>
            </a:r>
          </a:p>
          <a:p>
            <a:pPr lvl="0"/>
            <a:endParaRPr lang="en-US" sz="2200" b="1" dirty="0"/>
          </a:p>
          <a:p>
            <a:pPr lvl="0"/>
            <a:r>
              <a:rPr lang="en-US" sz="2200" b="1" dirty="0"/>
              <a:t>Monitoring</a:t>
            </a:r>
            <a:r>
              <a:rPr lang="en-US" sz="2200" b="1" dirty="0"/>
              <a:t>, evaluation and improvement</a:t>
            </a:r>
            <a:r>
              <a:rPr lang="en-US" sz="2200" dirty="0"/>
              <a:t> - In sports, team members are constantly graded on how well they are playing their roles, and they retain or lose their spots in the line-up based on performance.  Grading also identifies areas where teaching can improve performance.  When integrating SBIRT into practice, we need to establish mechanisms for monitoring the success of our handoffs from one level of care to another and use those results to improve.</a:t>
            </a:r>
          </a:p>
          <a:p>
            <a:pPr>
              <a:spcBef>
                <a:spcPts val="600"/>
              </a:spcBef>
            </a:pPr>
            <a:endParaRPr lang="en-US" sz="2200" dirty="0">
              <a:solidFill>
                <a:schemeClr val="tx2"/>
              </a:solidFill>
            </a:endParaRPr>
          </a:p>
        </p:txBody>
      </p:sp>
    </p:spTree>
    <p:extLst>
      <p:ext uri="{BB962C8B-B14F-4D97-AF65-F5344CB8AC3E}">
        <p14:creationId xmlns:p14="http://schemas.microsoft.com/office/powerpoint/2010/main" val="2252494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Associated Risky Behaviors</a:t>
            </a:r>
            <a:endParaRPr lang="en-US" dirty="0"/>
          </a:p>
        </p:txBody>
      </p:sp>
      <p:sp>
        <p:nvSpPr>
          <p:cNvPr id="3" name="Content Placeholder 2"/>
          <p:cNvSpPr>
            <a:spLocks noGrp="1"/>
          </p:cNvSpPr>
          <p:nvPr>
            <p:ph sz="quarter" idx="1"/>
          </p:nvPr>
        </p:nvSpPr>
        <p:spPr>
          <a:xfrm>
            <a:off x="2136648" y="1809793"/>
            <a:ext cx="8153400" cy="4495800"/>
          </a:xfrm>
        </p:spPr>
        <p:txBody>
          <a:bodyPr>
            <a:noAutofit/>
          </a:bodyPr>
          <a:lstStyle/>
          <a:p>
            <a:r>
              <a:rPr lang="en-US" sz="2400" dirty="0"/>
              <a:t>Risk factors include individual, family and </a:t>
            </a:r>
            <a:r>
              <a:rPr lang="en-US" sz="2400" dirty="0"/>
              <a:t>environment.</a:t>
            </a:r>
          </a:p>
          <a:p>
            <a:endParaRPr lang="en-US" sz="2400" dirty="0"/>
          </a:p>
          <a:p>
            <a:r>
              <a:rPr lang="en-US" sz="2400" dirty="0"/>
              <a:t>Violence</a:t>
            </a:r>
            <a:r>
              <a:rPr lang="en-US" sz="2400" dirty="0"/>
              <a:t>, physical or emotional abuse, mental illness or drug use in the neighborhood and household can all contribute to an increased likelihood that an adolescent will use </a:t>
            </a:r>
            <a:r>
              <a:rPr lang="en-US" sz="2400" dirty="0"/>
              <a:t>substances.</a:t>
            </a:r>
            <a:r>
              <a:rPr lang="en-US" sz="2400" baseline="30000" dirty="0"/>
              <a:t> </a:t>
            </a:r>
            <a:endParaRPr lang="en-US" sz="2400" baseline="30000" dirty="0"/>
          </a:p>
          <a:p>
            <a:endParaRPr lang="en-US" sz="2400" dirty="0"/>
          </a:p>
          <a:p>
            <a:r>
              <a:rPr lang="en-US" sz="2400" dirty="0"/>
              <a:t>The 2013 NSDUH reported that </a:t>
            </a:r>
            <a:r>
              <a:rPr lang="en-US" sz="2400" dirty="0"/>
              <a:t>1.4% of adolescents aged 12 to 17 experienced substance use disorder (SUD) and major a depressive episode. The prevalence rises to 3.2% for those 18 and older experiencing SUD and any mental </a:t>
            </a:r>
            <a:r>
              <a:rPr lang="en-US" sz="2400" dirty="0"/>
              <a:t>illness.</a:t>
            </a:r>
            <a:r>
              <a:rPr lang="en-US" sz="2400" baseline="30000" dirty="0"/>
              <a:t>4</a:t>
            </a:r>
            <a:r>
              <a:rPr lang="en-US" sz="2400" dirty="0"/>
              <a:t> </a:t>
            </a:r>
          </a:p>
        </p:txBody>
      </p:sp>
    </p:spTree>
    <p:extLst>
      <p:ext uri="{BB962C8B-B14F-4D97-AF65-F5344CB8AC3E}">
        <p14:creationId xmlns:p14="http://schemas.microsoft.com/office/powerpoint/2010/main" val="3793070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66955"/>
            <a:ext cx="8153400" cy="990600"/>
          </a:xfrm>
        </p:spPr>
        <p:txBody>
          <a:bodyPr>
            <a:noAutofit/>
          </a:bodyPr>
          <a:lstStyle/>
          <a:p>
            <a:r>
              <a:rPr lang="en-US" sz="3600" dirty="0"/>
              <a:t>Screening for Co-occurring Mental Health and Substance Use Problems</a:t>
            </a:r>
            <a:endParaRPr lang="en-US" sz="3600" dirty="0"/>
          </a:p>
        </p:txBody>
      </p:sp>
      <p:sp>
        <p:nvSpPr>
          <p:cNvPr id="3" name="Content Placeholder 2"/>
          <p:cNvSpPr>
            <a:spLocks noGrp="1"/>
          </p:cNvSpPr>
          <p:nvPr>
            <p:ph sz="quarter" idx="1"/>
          </p:nvPr>
        </p:nvSpPr>
        <p:spPr/>
        <p:txBody>
          <a:bodyPr>
            <a:noAutofit/>
          </a:bodyPr>
          <a:lstStyle/>
          <a:p>
            <a:r>
              <a:rPr lang="en-US" sz="2000" dirty="0"/>
              <a:t>Consider screening for Attention Deficit Hyperactivity Disorder (ADHD), Conduct Disorder, Suicide/Depression, Anxiety and Post-Traumatic Stress Disorder (PTSD). </a:t>
            </a:r>
            <a:endParaRPr lang="en-US" sz="2000" dirty="0"/>
          </a:p>
          <a:p>
            <a:r>
              <a:rPr lang="en-US" sz="2000" dirty="0"/>
              <a:t>Take </a:t>
            </a:r>
            <a:r>
              <a:rPr lang="en-US" sz="2000" dirty="0"/>
              <a:t>into consideration the adolescent’s family environment, known co-occurring disorders, and results from screening for other behavioral health conditions can help you make the most appropriate referral(s).</a:t>
            </a:r>
            <a:endParaRPr lang="en-US" sz="2000" dirty="0"/>
          </a:p>
          <a:p>
            <a:r>
              <a:rPr lang="en-US" sz="2000" b="1" dirty="0"/>
              <a:t>Possible </a:t>
            </a:r>
            <a:r>
              <a:rPr lang="en-US" sz="2000" b="1" dirty="0"/>
              <a:t>screening tools:</a:t>
            </a:r>
            <a:endParaRPr lang="en-US" sz="2000" dirty="0"/>
          </a:p>
          <a:p>
            <a:pPr lvl="1" fontAlgn="base"/>
            <a:r>
              <a:rPr lang="en-US" sz="1700" dirty="0">
                <a:effectLst>
                  <a:glow>
                    <a:srgbClr val="000000"/>
                  </a:glow>
                  <a:outerShdw sx="0" sy="0">
                    <a:srgbClr val="000000"/>
                  </a:outerShdw>
                  <a:reflection stA="0" endPos="0" fadeDir="0" sx="0" sy="0"/>
                </a:effectLst>
              </a:rPr>
              <a:t>HEADSS Psychosocial Interview for Adolescents. </a:t>
            </a:r>
            <a:br>
              <a:rPr lang="en-US" sz="1700" dirty="0">
                <a:effectLst>
                  <a:glow>
                    <a:srgbClr val="000000"/>
                  </a:glow>
                  <a:outerShdw sx="0" sy="0">
                    <a:srgbClr val="000000"/>
                  </a:outerShdw>
                  <a:reflection stA="0" endPos="0" fadeDir="0" sx="0" sy="0"/>
                </a:effectLst>
              </a:rPr>
            </a:br>
            <a:r>
              <a:rPr lang="en-US" sz="1700" dirty="0">
                <a:effectLst>
                  <a:glow>
                    <a:srgbClr val="000000"/>
                  </a:glow>
                  <a:outerShdw sx="0" sy="0">
                    <a:srgbClr val="000000"/>
                  </a:outerShdw>
                  <a:reflection stA="0" endPos="0" fadeDir="0" sx="0" sy="0"/>
                </a:effectLst>
                <a:hlinkClick r:id="rId3"/>
              </a:rPr>
              <a:t>http://</a:t>
            </a:r>
            <a:r>
              <a:rPr lang="en-US" sz="1700" dirty="0">
                <a:effectLst>
                  <a:glow>
                    <a:srgbClr val="000000"/>
                  </a:glow>
                  <a:outerShdw sx="0" sy="0">
                    <a:srgbClr val="000000"/>
                  </a:outerShdw>
                  <a:reflection stA="0" endPos="0" fadeDir="0" sx="0" sy="0"/>
                </a:effectLst>
                <a:hlinkClick r:id="rId3"/>
              </a:rPr>
              <a:t>www.bcchildrens.ca/Youth-Health-Clinic-site/Documents/headss20assessment20guide1.pdf</a:t>
            </a:r>
            <a:endParaRPr lang="en-US" sz="1700" dirty="0">
              <a:effectLst>
                <a:glow>
                  <a:srgbClr val="000000"/>
                </a:glow>
                <a:outerShdw sx="0" sy="0">
                  <a:srgbClr val="000000"/>
                </a:outerShdw>
                <a:reflection stA="0" endPos="0" fadeDir="0" sx="0" sy="0"/>
              </a:effectLst>
            </a:endParaRPr>
          </a:p>
          <a:p>
            <a:pPr lvl="1" fontAlgn="base"/>
            <a:r>
              <a:rPr lang="en-US" sz="1700" dirty="0">
                <a:effectLst>
                  <a:glow>
                    <a:srgbClr val="000000"/>
                  </a:glow>
                  <a:outerShdw sx="0" sy="0">
                    <a:srgbClr val="000000"/>
                  </a:outerShdw>
                  <a:reflection stA="0" endPos="0" fadeDir="0" sx="0" sy="0"/>
                </a:effectLst>
              </a:rPr>
              <a:t>Patient Health Questionnaire modified for Adolescents (PHQ-A) </a:t>
            </a:r>
            <a:br>
              <a:rPr lang="en-US" sz="1700" dirty="0">
                <a:effectLst>
                  <a:glow>
                    <a:srgbClr val="000000"/>
                  </a:glow>
                  <a:outerShdw sx="0" sy="0">
                    <a:srgbClr val="000000"/>
                  </a:outerShdw>
                  <a:reflection stA="0" endPos="0" fadeDir="0" sx="0" sy="0"/>
                </a:effectLst>
              </a:rPr>
            </a:br>
            <a:r>
              <a:rPr lang="en-US" sz="1700" dirty="0">
                <a:effectLst>
                  <a:glow>
                    <a:srgbClr val="000000"/>
                  </a:glow>
                  <a:outerShdw sx="0" sy="0">
                    <a:srgbClr val="000000"/>
                  </a:outerShdw>
                  <a:reflection stA="0" endPos="0" fadeDir="0" sx="0" sy="0"/>
                </a:effectLst>
                <a:hlinkClick r:id="rId4"/>
              </a:rPr>
              <a:t>http://www.uacap.org/uploads/3/2/5/0/3250432/phq-a.pdf</a:t>
            </a:r>
            <a:endParaRPr lang="en-US" sz="1700" dirty="0">
              <a:effectLst>
                <a:glow>
                  <a:srgbClr val="000000"/>
                </a:glow>
                <a:outerShdw sx="0" sy="0">
                  <a:srgbClr val="000000"/>
                </a:outerShdw>
                <a:reflection stA="0" endPos="0" fadeDir="0" sx="0" sy="0"/>
              </a:effectLst>
            </a:endParaRPr>
          </a:p>
          <a:p>
            <a:pPr lvl="1" fontAlgn="base"/>
            <a:r>
              <a:rPr lang="en-US" sz="1700" u="sng" dirty="0"/>
              <a:t>Child Measures of Trauma and PTSD</a:t>
            </a:r>
            <a:br>
              <a:rPr lang="en-US" sz="1700" u="sng" dirty="0"/>
            </a:br>
            <a:r>
              <a:rPr lang="en-US" sz="1700" dirty="0">
                <a:effectLst>
                  <a:glow>
                    <a:srgbClr val="000000"/>
                  </a:glow>
                  <a:outerShdw sx="0" sy="0">
                    <a:srgbClr val="000000"/>
                  </a:outerShdw>
                  <a:reflection stA="0" endPos="0" fadeDir="0" sx="0" sy="0"/>
                </a:effectLst>
                <a:hlinkClick r:id="rId5"/>
              </a:rPr>
              <a:t>http://www.ptsd.va.gov/PTSD/professional/assessment/child/index.asp</a:t>
            </a:r>
            <a:endParaRPr lang="en-US" sz="1700" dirty="0">
              <a:effectLst>
                <a:glow>
                  <a:srgbClr val="000000"/>
                </a:glow>
                <a:outerShdw sx="0" sy="0">
                  <a:srgbClr val="000000"/>
                </a:outerShdw>
                <a:reflection stA="0" endPos="0" fadeDir="0" sx="0" sy="0"/>
              </a:effectLst>
            </a:endParaRPr>
          </a:p>
          <a:p>
            <a:pPr lvl="1"/>
            <a:r>
              <a:rPr lang="en-US" sz="1700" dirty="0"/>
              <a:t>See table of Anxiety Screening Tools below provided by Massachusetts General Hospital </a:t>
            </a:r>
            <a:r>
              <a:rPr lang="en-US" sz="1700" u="sng" dirty="0">
                <a:hlinkClick r:id="rId6"/>
              </a:rPr>
              <a:t>http://www2.massgeneral.org/schoolpsychiatry/screeningtools_table.asp</a:t>
            </a:r>
            <a:endParaRPr lang="en-US" sz="1700" dirty="0"/>
          </a:p>
        </p:txBody>
      </p:sp>
    </p:spTree>
    <p:extLst>
      <p:ext uri="{BB962C8B-B14F-4D97-AF65-F5344CB8AC3E}">
        <p14:creationId xmlns:p14="http://schemas.microsoft.com/office/powerpoint/2010/main" val="606532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Discussing Treatment Options</a:t>
            </a:r>
            <a:endParaRPr lang="en-US" dirty="0"/>
          </a:p>
        </p:txBody>
      </p:sp>
      <p:sp>
        <p:nvSpPr>
          <p:cNvPr id="3" name="Content Placeholder 2"/>
          <p:cNvSpPr>
            <a:spLocks noGrp="1"/>
          </p:cNvSpPr>
          <p:nvPr>
            <p:ph sz="quarter" idx="1"/>
          </p:nvPr>
        </p:nvSpPr>
        <p:spPr>
          <a:xfrm>
            <a:off x="2136648" y="1729409"/>
            <a:ext cx="8153400" cy="5128591"/>
          </a:xfrm>
        </p:spPr>
        <p:txBody>
          <a:bodyPr>
            <a:noAutofit/>
          </a:bodyPr>
          <a:lstStyle/>
          <a:p>
            <a:r>
              <a:rPr lang="en-US" sz="2200" dirty="0"/>
              <a:t>For adolescents and young adults who score at high risk on the CRAFFT, S2BI, AUDIT or AUDIT-C, or other validated screening tool, you may wish to suggest that they seriously consider more intensive treatment than can be provided in your practice setting.  </a:t>
            </a:r>
          </a:p>
          <a:p>
            <a:pPr>
              <a:buNone/>
            </a:pPr>
            <a:endParaRPr lang="en-US" sz="2200" dirty="0"/>
          </a:p>
          <a:p>
            <a:r>
              <a:rPr lang="en-US" sz="2200" dirty="0"/>
              <a:t>It may be advisable to pursue more intensive treatment when co-occurring problem (e.g. medical condition, ADHD) exist. </a:t>
            </a:r>
          </a:p>
          <a:p>
            <a:pPr>
              <a:buNone/>
            </a:pPr>
            <a:r>
              <a:rPr lang="en-US" sz="2200" dirty="0"/>
              <a:t> </a:t>
            </a:r>
          </a:p>
          <a:p>
            <a:r>
              <a:rPr lang="en-US" sz="2200" dirty="0"/>
              <a:t>As you work with adolescents and their families to develop the steps of a plan, options for treatment will probably come up.  After gaining permission from the adolescent and/or family to do so, suggest and describe some treatment options that best fit the adolescent’s situation.</a:t>
            </a:r>
            <a:r>
              <a:rPr lang="en-US" sz="2400" dirty="0"/>
              <a:t>  </a:t>
            </a:r>
          </a:p>
          <a:p>
            <a:endParaRPr lang="en-US" sz="2200" dirty="0"/>
          </a:p>
          <a:p>
            <a:pPr>
              <a:spcBef>
                <a:spcPts val="600"/>
              </a:spcBef>
            </a:pPr>
            <a:endParaRPr lang="en-US" sz="2200" dirty="0">
              <a:solidFill>
                <a:schemeClr val="tx2"/>
              </a:solidFill>
            </a:endParaRPr>
          </a:p>
        </p:txBody>
      </p:sp>
    </p:spTree>
    <p:extLst>
      <p:ext uri="{BB962C8B-B14F-4D97-AF65-F5344CB8AC3E}">
        <p14:creationId xmlns:p14="http://schemas.microsoft.com/office/powerpoint/2010/main" val="17308575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66955"/>
            <a:ext cx="8153400" cy="990600"/>
          </a:xfrm>
        </p:spPr>
        <p:txBody>
          <a:bodyPr>
            <a:noAutofit/>
          </a:bodyPr>
          <a:lstStyle/>
          <a:p>
            <a:r>
              <a:rPr lang="en-US" sz="3600" dirty="0"/>
              <a:t>Guidelines for Determining Appropriate Intensity and Length of Treatment</a:t>
            </a:r>
            <a:endParaRPr lang="en-US" sz="3600" dirty="0"/>
          </a:p>
        </p:txBody>
      </p:sp>
      <p:sp>
        <p:nvSpPr>
          <p:cNvPr id="3" name="Content Placeholder 2"/>
          <p:cNvSpPr>
            <a:spLocks noGrp="1"/>
          </p:cNvSpPr>
          <p:nvPr>
            <p:ph sz="quarter" idx="1"/>
          </p:nvPr>
        </p:nvSpPr>
        <p:spPr>
          <a:xfrm>
            <a:off x="2136648" y="1846780"/>
            <a:ext cx="8153400" cy="4495800"/>
          </a:xfrm>
        </p:spPr>
        <p:txBody>
          <a:bodyPr>
            <a:noAutofit/>
          </a:bodyPr>
          <a:lstStyle/>
          <a:p>
            <a:pPr lvl="0"/>
            <a:r>
              <a:rPr lang="en-US" sz="2400" dirty="0"/>
              <a:t>The American Society of Addiction Medicine (</a:t>
            </a:r>
            <a:r>
              <a:rPr lang="en-US" sz="2400" u="sng" dirty="0">
                <a:hlinkClick r:id="rId3"/>
              </a:rPr>
              <a:t>www.asam.org</a:t>
            </a:r>
            <a:r>
              <a:rPr lang="en-US" sz="2400" dirty="0"/>
              <a:t>) suggests these guidelines to determine the appropriate intensity and length of treatment for adolescents with substance abuse </a:t>
            </a:r>
            <a:r>
              <a:rPr lang="en-US" sz="2400" dirty="0"/>
              <a:t>problems:</a:t>
            </a:r>
            <a:endParaRPr lang="en-US" sz="2400" dirty="0"/>
          </a:p>
          <a:p>
            <a:pPr marL="708660" lvl="1" indent="-342900">
              <a:buFont typeface="+mj-lt"/>
              <a:buAutoNum type="arabicPeriod"/>
            </a:pPr>
            <a:r>
              <a:rPr lang="en-US" sz="2000" dirty="0"/>
              <a:t>Level </a:t>
            </a:r>
            <a:r>
              <a:rPr lang="en-US" sz="2000" dirty="0"/>
              <a:t>of intoxication and potential for withdrawal, currently and in the past</a:t>
            </a:r>
          </a:p>
          <a:p>
            <a:pPr marL="708660" lvl="1" indent="-342900">
              <a:buFont typeface="+mj-lt"/>
              <a:buAutoNum type="arabicPeriod"/>
            </a:pPr>
            <a:r>
              <a:rPr lang="en-US" sz="2000" dirty="0"/>
              <a:t>Presence of other medical conditions, currently and in the past</a:t>
            </a:r>
          </a:p>
          <a:p>
            <a:pPr marL="708660" lvl="1" indent="-342900">
              <a:buFont typeface="+mj-lt"/>
              <a:buAutoNum type="arabicPeriod"/>
            </a:pPr>
            <a:r>
              <a:rPr lang="en-US" sz="2000" dirty="0"/>
              <a:t>Presence of other emotional, behavioral or cognitive conditions</a:t>
            </a:r>
          </a:p>
          <a:p>
            <a:pPr marL="708660" lvl="1" indent="-342900">
              <a:buFont typeface="+mj-lt"/>
              <a:buAutoNum type="arabicPeriod"/>
            </a:pPr>
            <a:r>
              <a:rPr lang="en-US" sz="2000" dirty="0"/>
              <a:t>Readiness or motivation to change</a:t>
            </a:r>
          </a:p>
          <a:p>
            <a:pPr marL="708660" lvl="1" indent="-342900">
              <a:buFont typeface="+mj-lt"/>
              <a:buAutoNum type="arabicPeriod"/>
            </a:pPr>
            <a:r>
              <a:rPr lang="en-US" sz="2000" dirty="0"/>
              <a:t>Risk of relapse or continued drug use</a:t>
            </a:r>
          </a:p>
          <a:p>
            <a:pPr marL="708660" lvl="1" indent="-342900">
              <a:buFont typeface="+mj-lt"/>
              <a:buAutoNum type="arabicPeriod"/>
            </a:pPr>
            <a:r>
              <a:rPr lang="en-US" sz="2000" dirty="0"/>
              <a:t>Recovery environment (e.g. family, peers, school, legal </a:t>
            </a:r>
            <a:r>
              <a:rPr lang="en-US" sz="2000" dirty="0"/>
              <a:t>system)</a:t>
            </a:r>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1203283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Treatment Settings</a:t>
            </a:r>
            <a:endParaRPr lang="en-US" dirty="0"/>
          </a:p>
        </p:txBody>
      </p:sp>
      <p:sp>
        <p:nvSpPr>
          <p:cNvPr id="3" name="Content Placeholder 2"/>
          <p:cNvSpPr>
            <a:spLocks noGrp="1"/>
          </p:cNvSpPr>
          <p:nvPr>
            <p:ph sz="quarter" idx="1"/>
          </p:nvPr>
        </p:nvSpPr>
        <p:spPr>
          <a:xfrm>
            <a:off x="2136648" y="1711161"/>
            <a:ext cx="8153400" cy="4495800"/>
          </a:xfrm>
        </p:spPr>
        <p:txBody>
          <a:bodyPr>
            <a:noAutofit/>
          </a:bodyPr>
          <a:lstStyle/>
          <a:p>
            <a:r>
              <a:rPr lang="en-US" sz="2400" dirty="0"/>
              <a:t>The most common Treatment Settings in which adolescent substance use treatment occurs includes:</a:t>
            </a:r>
          </a:p>
          <a:p>
            <a:pPr lvl="1"/>
            <a:r>
              <a:rPr lang="en-US" sz="1800" b="1" dirty="0"/>
              <a:t>Outpatient/Intensive Outpatient -- </a:t>
            </a:r>
            <a:r>
              <a:rPr lang="en-US" sz="1800" dirty="0"/>
              <a:t>The most commonly offered treatment setting for adolescent drug abuse treatment.  It can be highly effective and is traditionally recommended for adolescents with less severe addictions, few additional mental health problems and a supportive living environment.  Studies have demonstrated that more severe cases can be treated in outpatient settings as well. </a:t>
            </a:r>
          </a:p>
          <a:p>
            <a:pPr lvl="1"/>
            <a:r>
              <a:rPr lang="en-US" sz="1800" b="1" dirty="0"/>
              <a:t>Partial Residential -- </a:t>
            </a:r>
            <a:r>
              <a:rPr lang="en-US" sz="1800" dirty="0"/>
              <a:t>Suggested for adolescents with more severe substance use disorders who can be safely managed in their home living environment.  Adolescents participate in 4-6 hours of treatment per day at least 5 days a week in this setting while still living at home.</a:t>
            </a:r>
          </a:p>
          <a:p>
            <a:pPr lvl="1"/>
            <a:r>
              <a:rPr lang="en-US" sz="1800" b="1" dirty="0"/>
              <a:t>Residential/Inpatient Treatment </a:t>
            </a:r>
            <a:r>
              <a:rPr lang="en-US" sz="1800" dirty="0"/>
              <a:t>-- Offered to adolescents with severe levels of addiction, mental health and medical needs and addictive behaviors, which require a 24-hour structured environment. Treatment in a residential setting can last from one month to one </a:t>
            </a:r>
            <a:r>
              <a:rPr lang="en-US" sz="1800" dirty="0"/>
              <a:t>year.</a:t>
            </a:r>
            <a:r>
              <a:rPr lang="en-US" sz="1800" dirty="0"/>
              <a:t> </a:t>
            </a:r>
            <a:endParaRPr lang="en-US" sz="1800" dirty="0">
              <a:solidFill>
                <a:schemeClr val="tx2"/>
              </a:solidFill>
            </a:endParaRPr>
          </a:p>
        </p:txBody>
      </p:sp>
    </p:spTree>
    <p:extLst>
      <p:ext uri="{BB962C8B-B14F-4D97-AF65-F5344CB8AC3E}">
        <p14:creationId xmlns:p14="http://schemas.microsoft.com/office/powerpoint/2010/main" val="2183025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Treatment Approaches</a:t>
            </a:r>
            <a:endParaRPr lang="en-US" dirty="0"/>
          </a:p>
        </p:txBody>
      </p:sp>
      <p:sp>
        <p:nvSpPr>
          <p:cNvPr id="3" name="Content Placeholder 2"/>
          <p:cNvSpPr>
            <a:spLocks noGrp="1"/>
          </p:cNvSpPr>
          <p:nvPr>
            <p:ph sz="quarter" idx="1"/>
          </p:nvPr>
        </p:nvSpPr>
        <p:spPr>
          <a:xfrm>
            <a:off x="2136648" y="1772806"/>
            <a:ext cx="8153400" cy="4495800"/>
          </a:xfrm>
        </p:spPr>
        <p:txBody>
          <a:bodyPr>
            <a:noAutofit/>
          </a:bodyPr>
          <a:lstStyle/>
          <a:p>
            <a:r>
              <a:rPr lang="en-US" sz="2200" dirty="0"/>
              <a:t>Research evidence supports the effectiveness of various behavioral-based substance use Treatment Approaches for adolescents. </a:t>
            </a:r>
            <a:endParaRPr lang="en-US" sz="2200" dirty="0"/>
          </a:p>
          <a:p>
            <a:r>
              <a:rPr lang="en-US" sz="2200" dirty="0"/>
              <a:t>One </a:t>
            </a:r>
            <a:r>
              <a:rPr lang="en-US" sz="2200" dirty="0"/>
              <a:t>or more of the options below could form a reasonable action plan</a:t>
            </a:r>
            <a:r>
              <a:rPr lang="en-US" sz="2200" dirty="0"/>
              <a:t>. </a:t>
            </a:r>
          </a:p>
          <a:p>
            <a:r>
              <a:rPr lang="en-US" sz="2200" dirty="0"/>
              <a:t>Medication </a:t>
            </a:r>
            <a:r>
              <a:rPr lang="en-US" sz="2200" dirty="0"/>
              <a:t>treatment for substances have proven effective with adults but are not approved for adolescents. </a:t>
            </a:r>
            <a:endParaRPr lang="en-US" sz="2200" dirty="0"/>
          </a:p>
          <a:p>
            <a:r>
              <a:rPr lang="en-US" sz="2200" dirty="0"/>
              <a:t>Most </a:t>
            </a:r>
            <a:r>
              <a:rPr lang="en-US" sz="2200" dirty="0"/>
              <a:t>adolescent treatment program use an eclectic treatment approach employing multiple therapeutic models listed </a:t>
            </a:r>
            <a:r>
              <a:rPr lang="en-US" sz="2200" dirty="0"/>
              <a:t>below.</a:t>
            </a:r>
            <a:endParaRPr lang="en-US" sz="2200" dirty="0"/>
          </a:p>
          <a:p>
            <a:pPr lvl="1"/>
            <a:r>
              <a:rPr lang="en-US" sz="2200" dirty="0"/>
              <a:t>Behavioral Approaches </a:t>
            </a:r>
            <a:endParaRPr lang="en-US" sz="2200" dirty="0"/>
          </a:p>
          <a:p>
            <a:pPr lvl="1"/>
            <a:r>
              <a:rPr lang="en-US" sz="2200" dirty="0"/>
              <a:t>Family-based </a:t>
            </a:r>
            <a:r>
              <a:rPr lang="en-US" sz="2200" dirty="0"/>
              <a:t>Approaches </a:t>
            </a:r>
            <a:endParaRPr lang="en-US" sz="2200" dirty="0"/>
          </a:p>
          <a:p>
            <a:pPr lvl="1"/>
            <a:r>
              <a:rPr lang="en-US" sz="2200" dirty="0"/>
              <a:t>Addiction </a:t>
            </a:r>
            <a:r>
              <a:rPr lang="en-US" sz="2200" dirty="0"/>
              <a:t>Medications </a:t>
            </a:r>
            <a:endParaRPr lang="en-US" sz="2200" dirty="0"/>
          </a:p>
          <a:p>
            <a:pPr lvl="1"/>
            <a:r>
              <a:rPr lang="en-US" sz="2200" dirty="0"/>
              <a:t>Recovery </a:t>
            </a:r>
            <a:r>
              <a:rPr lang="en-US" sz="2200" dirty="0"/>
              <a:t>Support </a:t>
            </a:r>
            <a:r>
              <a:rPr lang="en-US" sz="2200" dirty="0"/>
              <a:t>Services</a:t>
            </a:r>
          </a:p>
          <a:p>
            <a:pPr>
              <a:spcBef>
                <a:spcPts val="600"/>
              </a:spcBef>
            </a:pPr>
            <a:endParaRPr lang="en-US" sz="2000" dirty="0">
              <a:solidFill>
                <a:schemeClr val="tx2"/>
              </a:solidFill>
            </a:endParaRPr>
          </a:p>
        </p:txBody>
      </p:sp>
    </p:spTree>
    <p:extLst>
      <p:ext uri="{BB962C8B-B14F-4D97-AF65-F5344CB8AC3E}">
        <p14:creationId xmlns:p14="http://schemas.microsoft.com/office/powerpoint/2010/main" val="3067293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2133600" y="228600"/>
            <a:ext cx="8153400" cy="990600"/>
          </a:xfrm>
        </p:spPr>
        <p:txBody>
          <a:bodyPr/>
          <a:lstStyle/>
          <a:p>
            <a:pPr eaLnBrk="1" hangingPunct="1"/>
            <a:r>
              <a:rPr lang="en-US" dirty="0" smtClean="0"/>
              <a:t>Presenters &amp; Acknowledgements</a:t>
            </a:r>
          </a:p>
        </p:txBody>
      </p:sp>
      <p:sp>
        <p:nvSpPr>
          <p:cNvPr id="28674" name="Content Placeholder 3"/>
          <p:cNvSpPr>
            <a:spLocks noGrp="1"/>
          </p:cNvSpPr>
          <p:nvPr>
            <p:ph sz="quarter" idx="1"/>
          </p:nvPr>
        </p:nvSpPr>
        <p:spPr>
          <a:xfrm>
            <a:off x="1788696" y="1744581"/>
            <a:ext cx="4231103" cy="4416987"/>
          </a:xfrm>
        </p:spPr>
        <p:txBody>
          <a:bodyPr>
            <a:normAutofit fontScale="92500" lnSpcReduction="10000"/>
          </a:bodyPr>
          <a:lstStyle/>
          <a:p>
            <a:pPr marL="0" indent="0" algn="ctr">
              <a:buNone/>
            </a:pPr>
            <a:r>
              <a:rPr lang="en-US" sz="2100" b="1" dirty="0">
                <a:solidFill>
                  <a:srgbClr val="002060"/>
                </a:solidFill>
              </a:rPr>
              <a:t>PRESENTERS</a:t>
            </a:r>
          </a:p>
          <a:p>
            <a:pPr marL="0" indent="0" algn="ctr">
              <a:buNone/>
            </a:pPr>
            <a:endParaRPr lang="en-US" sz="1800" b="1" dirty="0">
              <a:solidFill>
                <a:srgbClr val="FF9933"/>
              </a:solidFill>
            </a:endParaRPr>
          </a:p>
          <a:p>
            <a:pPr marL="0" indent="0">
              <a:buNone/>
            </a:pPr>
            <a:r>
              <a:rPr lang="en-US" sz="2100" b="1" dirty="0">
                <a:solidFill>
                  <a:srgbClr val="FF9933"/>
                </a:solidFill>
              </a:rPr>
              <a:t>Text: TBD</a:t>
            </a:r>
          </a:p>
          <a:p>
            <a:pPr marL="0" indent="0">
              <a:buNone/>
            </a:pPr>
            <a:r>
              <a:rPr lang="en-US" sz="2100" dirty="0">
                <a:solidFill>
                  <a:schemeClr val="tx2"/>
                </a:solidFill>
              </a:rPr>
              <a:t>Subtext: TBD</a:t>
            </a:r>
            <a:endParaRPr lang="en-US" sz="2100" dirty="0">
              <a:solidFill>
                <a:srgbClr val="242852"/>
              </a:solidFill>
            </a:endParaRPr>
          </a:p>
          <a:p>
            <a:pPr marL="0" indent="0">
              <a:buNone/>
            </a:pPr>
            <a:endParaRPr lang="en-US" sz="1400" dirty="0">
              <a:solidFill>
                <a:srgbClr val="242852"/>
              </a:solidFill>
            </a:endParaRPr>
          </a:p>
        </p:txBody>
      </p:sp>
      <p:sp>
        <p:nvSpPr>
          <p:cNvPr id="2" name="Content Placeholder 1"/>
          <p:cNvSpPr>
            <a:spLocks noGrp="1"/>
          </p:cNvSpPr>
          <p:nvPr>
            <p:ph sz="quarter" idx="2"/>
          </p:nvPr>
        </p:nvSpPr>
        <p:spPr>
          <a:xfrm>
            <a:off x="6019800" y="1744580"/>
            <a:ext cx="4467727" cy="4030578"/>
          </a:xfrm>
        </p:spPr>
        <p:txBody>
          <a:bodyPr>
            <a:normAutofit fontScale="92500" lnSpcReduction="10000"/>
          </a:bodyPr>
          <a:lstStyle/>
          <a:p>
            <a:pPr marL="0" indent="0" algn="ctr">
              <a:buNone/>
            </a:pPr>
            <a:r>
              <a:rPr lang="en-US" sz="2100" b="1" dirty="0">
                <a:solidFill>
                  <a:srgbClr val="002060"/>
                </a:solidFill>
              </a:rPr>
              <a:t>ACKNOWLEDGEMENTS</a:t>
            </a:r>
          </a:p>
          <a:p>
            <a:pPr marL="0" indent="0" algn="ctr">
              <a:buNone/>
            </a:pPr>
            <a:endParaRPr lang="en-US" sz="1800" b="1" dirty="0">
              <a:solidFill>
                <a:srgbClr val="FF9811"/>
              </a:solidFill>
            </a:endParaRPr>
          </a:p>
          <a:p>
            <a:pPr marL="0" indent="0">
              <a:buNone/>
            </a:pPr>
            <a:r>
              <a:rPr lang="en-US" sz="2400" b="1" dirty="0">
                <a:solidFill>
                  <a:srgbClr val="FF9811"/>
                </a:solidFill>
              </a:rPr>
              <a:t>This module is based on materials from the Adolescent SBIRT Learner’s Guide developed by NORC at the University of Chicago with funding from the Conrad N. Hilton Foundation. </a:t>
            </a:r>
            <a:endParaRPr lang="en-US" sz="2400" dirty="0">
              <a:solidFill>
                <a:schemeClr val="tx2"/>
              </a:solidFill>
            </a:endParaRPr>
          </a:p>
          <a:p>
            <a:pPr marL="0" indent="0">
              <a:buNone/>
            </a:pPr>
            <a:endParaRPr lang="en-US" sz="2400" dirty="0">
              <a:solidFill>
                <a:schemeClr val="tx2"/>
              </a:solidFill>
            </a:endParaRPr>
          </a:p>
          <a:p>
            <a:pPr marL="0" indent="0">
              <a:buNone/>
            </a:pPr>
            <a:r>
              <a:rPr lang="en-US" sz="2400" b="1" dirty="0">
                <a:solidFill>
                  <a:srgbClr val="FF9811"/>
                </a:solidFill>
              </a:rPr>
              <a:t>Text: TBD</a:t>
            </a:r>
            <a:endParaRPr lang="en-US" sz="2400" dirty="0">
              <a:solidFill>
                <a:schemeClr val="tx2"/>
              </a:solidFill>
            </a:endParaRPr>
          </a:p>
          <a:p>
            <a:pPr marL="0" indent="0">
              <a:buNone/>
            </a:pPr>
            <a:r>
              <a:rPr lang="en-US" sz="2400" dirty="0">
                <a:solidFill>
                  <a:schemeClr val="tx2"/>
                </a:solidFill>
              </a:rPr>
              <a:t>Subtext</a:t>
            </a:r>
          </a:p>
          <a:p>
            <a:pPr marL="0" indent="0">
              <a:buNone/>
            </a:pPr>
            <a:endParaRPr lang="en-US" sz="1800" dirty="0">
              <a:solidFill>
                <a:schemeClr val="tx2"/>
              </a:solidFill>
            </a:endParaRPr>
          </a:p>
        </p:txBody>
      </p:sp>
      <p:pic>
        <p:nvPicPr>
          <p:cNvPr id="28675" name="Picture 4" descr="norc_logo_color.pn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8132106" y="5900184"/>
            <a:ext cx="2154894" cy="522767"/>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646425836"/>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Behavioral Approaches</a:t>
            </a:r>
            <a:endParaRPr lang="en-US" dirty="0"/>
          </a:p>
        </p:txBody>
      </p:sp>
      <p:sp>
        <p:nvSpPr>
          <p:cNvPr id="3" name="Content Placeholder 2"/>
          <p:cNvSpPr>
            <a:spLocks noGrp="1"/>
          </p:cNvSpPr>
          <p:nvPr>
            <p:ph sz="quarter" idx="1"/>
          </p:nvPr>
        </p:nvSpPr>
        <p:spPr>
          <a:xfrm>
            <a:off x="2136648" y="1834451"/>
            <a:ext cx="8153400" cy="4495800"/>
          </a:xfrm>
        </p:spPr>
        <p:txBody>
          <a:bodyPr>
            <a:noAutofit/>
          </a:bodyPr>
          <a:lstStyle/>
          <a:p>
            <a:pPr lvl="0"/>
            <a:r>
              <a:rPr lang="en-US" sz="2400" b="1" dirty="0"/>
              <a:t>Behavioral Approaches</a:t>
            </a:r>
            <a:r>
              <a:rPr lang="en-US" sz="2400" dirty="0"/>
              <a:t> work to address adolescent drug use by strengthening the adolescent’s motivation to change. Behavioral interventions help adolescents to actively participate in their recovery from alcohol and/or drug abuse and addiction and enhance their ability to resist alcohol and/or drug use.</a:t>
            </a:r>
          </a:p>
          <a:p>
            <a:pPr lvl="1"/>
            <a:r>
              <a:rPr lang="en-US" sz="1800" dirty="0"/>
              <a:t>Adolescent Community Reinforcement Approach (A-CRA)</a:t>
            </a:r>
          </a:p>
          <a:p>
            <a:pPr lvl="1"/>
            <a:r>
              <a:rPr lang="en-US" sz="1800" dirty="0"/>
              <a:t>Cognitive-Behavioral Therapy (CBT)</a:t>
            </a:r>
          </a:p>
          <a:p>
            <a:pPr lvl="1"/>
            <a:r>
              <a:rPr lang="en-US" sz="1800" dirty="0"/>
              <a:t>Contingency Management (CM)</a:t>
            </a:r>
          </a:p>
          <a:p>
            <a:pPr lvl="1"/>
            <a:r>
              <a:rPr lang="en-US" sz="1800" dirty="0"/>
              <a:t>Motivational Enhancement Therapy (MET)</a:t>
            </a:r>
          </a:p>
          <a:p>
            <a:pPr lvl="1"/>
            <a:r>
              <a:rPr lang="en-US" sz="1800" dirty="0"/>
              <a:t>Twelve-Step Facilitation Therapy (12-Step)</a:t>
            </a:r>
          </a:p>
          <a:p>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15175614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Family-based Approaches</a:t>
            </a:r>
            <a:endParaRPr lang="en-US" dirty="0"/>
          </a:p>
        </p:txBody>
      </p:sp>
      <p:sp>
        <p:nvSpPr>
          <p:cNvPr id="3" name="Content Placeholder 2"/>
          <p:cNvSpPr>
            <a:spLocks noGrp="1"/>
          </p:cNvSpPr>
          <p:nvPr>
            <p:ph sz="quarter" idx="1"/>
          </p:nvPr>
        </p:nvSpPr>
        <p:spPr>
          <a:xfrm>
            <a:off x="2136648" y="1871438"/>
            <a:ext cx="8153400" cy="4495800"/>
          </a:xfrm>
        </p:spPr>
        <p:txBody>
          <a:bodyPr>
            <a:noAutofit/>
          </a:bodyPr>
          <a:lstStyle/>
          <a:p>
            <a:pPr lvl="0"/>
            <a:r>
              <a:rPr lang="en-US" sz="2400" b="1" dirty="0"/>
              <a:t>Family-based Approaches</a:t>
            </a:r>
            <a:r>
              <a:rPr lang="en-US" sz="2400" dirty="0"/>
              <a:t> seek to strengthen family relationships through improving communication and developing family members’ ability to support abstinence from alcohol and/or </a:t>
            </a:r>
            <a:r>
              <a:rPr lang="en-US" sz="2400" dirty="0"/>
              <a:t>drugs. </a:t>
            </a:r>
            <a:r>
              <a:rPr lang="en-US" sz="2400" dirty="0"/>
              <a:t>Involving the family can be particularly important in adolescent alcohol and/or substance abuse treatment</a:t>
            </a:r>
            <a:r>
              <a:rPr lang="en-US" sz="2400" dirty="0"/>
              <a:t>.</a:t>
            </a:r>
          </a:p>
          <a:p>
            <a:pPr lvl="1"/>
            <a:r>
              <a:rPr lang="en-US" sz="2000" dirty="0"/>
              <a:t>Brief </a:t>
            </a:r>
            <a:r>
              <a:rPr lang="en-US" sz="2000" dirty="0"/>
              <a:t>Strategic Family Therapy (BSFT)</a:t>
            </a:r>
          </a:p>
          <a:p>
            <a:pPr lvl="1"/>
            <a:r>
              <a:rPr lang="en-US" sz="2000" dirty="0"/>
              <a:t>Family Behavior Therapy (FBT)</a:t>
            </a:r>
          </a:p>
          <a:p>
            <a:pPr lvl="1"/>
            <a:r>
              <a:rPr lang="en-US" sz="2000" dirty="0"/>
              <a:t>Functional Family Therapy (FFT)</a:t>
            </a:r>
          </a:p>
          <a:p>
            <a:pPr lvl="1"/>
            <a:r>
              <a:rPr lang="en-US" sz="2000" dirty="0" err="1"/>
              <a:t>Multidimentional</a:t>
            </a:r>
            <a:r>
              <a:rPr lang="en-US" sz="2000" dirty="0"/>
              <a:t> Family Therapy (MDFT)</a:t>
            </a:r>
          </a:p>
          <a:p>
            <a:pPr lvl="1"/>
            <a:r>
              <a:rPr lang="en-US" sz="2000" dirty="0" err="1"/>
              <a:t>Multisystemic</a:t>
            </a:r>
            <a:r>
              <a:rPr lang="en-US" sz="2000" dirty="0"/>
              <a:t> Therapy (MST)</a:t>
            </a:r>
          </a:p>
          <a:p>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24284821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Addiction Medications</a:t>
            </a:r>
            <a:endParaRPr lang="en-US" dirty="0"/>
          </a:p>
        </p:txBody>
      </p:sp>
      <p:sp>
        <p:nvSpPr>
          <p:cNvPr id="3" name="Content Placeholder 2"/>
          <p:cNvSpPr>
            <a:spLocks noGrp="1"/>
          </p:cNvSpPr>
          <p:nvPr>
            <p:ph sz="quarter" idx="1"/>
          </p:nvPr>
        </p:nvSpPr>
        <p:spPr>
          <a:xfrm>
            <a:off x="2136648" y="1797464"/>
            <a:ext cx="8153400" cy="4495800"/>
          </a:xfrm>
        </p:spPr>
        <p:txBody>
          <a:bodyPr>
            <a:noAutofit/>
          </a:bodyPr>
          <a:lstStyle/>
          <a:p>
            <a:pPr lvl="0"/>
            <a:r>
              <a:rPr lang="en-US" sz="2400" b="1" dirty="0"/>
              <a:t>Addiction Medications </a:t>
            </a:r>
            <a:r>
              <a:rPr lang="en-US" sz="2400" dirty="0"/>
              <a:t>are shown to be effective in treating addiction to opioids, alcohol and nicotine in adults.  Some preliminary evidence indicates effectiveness and safety for use with minors.   The only FDA approved medication for use with this population in treating opioid addiction is Buprenorphine which is approved for use with 16-65 years olds.</a:t>
            </a:r>
          </a:p>
          <a:p>
            <a:pPr lvl="1"/>
            <a:r>
              <a:rPr lang="en-US" sz="1800" dirty="0"/>
              <a:t>Opioid Use Disorders</a:t>
            </a:r>
          </a:p>
          <a:p>
            <a:pPr lvl="1"/>
            <a:r>
              <a:rPr lang="en-US" sz="1800" dirty="0"/>
              <a:t>Alcohol Use Disorders</a:t>
            </a:r>
          </a:p>
          <a:p>
            <a:pPr lvl="1"/>
            <a:r>
              <a:rPr lang="en-US" sz="1800" dirty="0"/>
              <a:t>Nicotine Use Disorders	</a:t>
            </a:r>
          </a:p>
          <a:p>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1584325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Recovery Support Services</a:t>
            </a:r>
            <a:endParaRPr lang="en-US" dirty="0"/>
          </a:p>
        </p:txBody>
      </p:sp>
      <p:sp>
        <p:nvSpPr>
          <p:cNvPr id="3" name="Content Placeholder 2"/>
          <p:cNvSpPr>
            <a:spLocks noGrp="1"/>
          </p:cNvSpPr>
          <p:nvPr>
            <p:ph sz="quarter" idx="1"/>
          </p:nvPr>
        </p:nvSpPr>
        <p:spPr/>
        <p:txBody>
          <a:bodyPr>
            <a:noAutofit/>
          </a:bodyPr>
          <a:lstStyle/>
          <a:p>
            <a:pPr lvl="0"/>
            <a:r>
              <a:rPr lang="en-US" sz="2000" b="1" dirty="0"/>
              <a:t>Recovery Support Services</a:t>
            </a:r>
            <a:r>
              <a:rPr lang="en-US" sz="2000" dirty="0"/>
              <a:t> aim to improve quality of life and reinforce progress made in treatment.</a:t>
            </a:r>
          </a:p>
          <a:p>
            <a:pPr lvl="1"/>
            <a:r>
              <a:rPr lang="en-US" sz="1700" dirty="0"/>
              <a:t>Assertive Continuing Care (ACC)</a:t>
            </a:r>
          </a:p>
          <a:p>
            <a:pPr lvl="1"/>
            <a:r>
              <a:rPr lang="en-US" sz="1700" dirty="0"/>
              <a:t>Mutual Help Groups</a:t>
            </a:r>
          </a:p>
          <a:p>
            <a:pPr lvl="1"/>
            <a:r>
              <a:rPr lang="en-US" sz="1700" dirty="0"/>
              <a:t>Peer Recovery Support Services</a:t>
            </a:r>
          </a:p>
          <a:p>
            <a:pPr lvl="1"/>
            <a:r>
              <a:rPr lang="en-US" sz="1700" dirty="0"/>
              <a:t>Recovery High Schools</a:t>
            </a:r>
          </a:p>
          <a:p>
            <a:r>
              <a:rPr lang="en-US" sz="2000" dirty="0"/>
              <a:t>Resources to find substance use recovery help for teens and young adults</a:t>
            </a:r>
          </a:p>
          <a:p>
            <a:pPr lvl="1" fontAlgn="base"/>
            <a:r>
              <a:rPr lang="en-US" sz="1700" dirty="0">
                <a:effectLst>
                  <a:glow>
                    <a:srgbClr val="000000"/>
                  </a:glow>
                  <a:outerShdw sx="0" sy="0">
                    <a:srgbClr val="000000"/>
                  </a:outerShdw>
                  <a:reflection stA="0" endPos="0" fadeDir="0" sx="0" sy="0"/>
                </a:effectLst>
              </a:rPr>
              <a:t>Recovery high school </a:t>
            </a:r>
            <a:r>
              <a:rPr lang="en-US" sz="1700" dirty="0">
                <a:effectLst>
                  <a:glow>
                    <a:srgbClr val="000000"/>
                  </a:glow>
                  <a:outerShdw sx="0" sy="0">
                    <a:srgbClr val="000000"/>
                  </a:outerShdw>
                  <a:reflection stA="0" endPos="0" fadeDir="0" sx="0" sy="0"/>
                </a:effectLst>
              </a:rPr>
              <a:t>resources: </a:t>
            </a:r>
            <a:r>
              <a:rPr lang="en-US" sz="1700" dirty="0">
                <a:effectLst>
                  <a:glow>
                    <a:srgbClr val="000000"/>
                  </a:glow>
                  <a:outerShdw sx="0" sy="0">
                    <a:srgbClr val="000000"/>
                  </a:outerShdw>
                  <a:reflection stA="0" endPos="0" fadeDir="0" sx="0" sy="0"/>
                </a:effectLst>
                <a:hlinkClick r:id="rId3"/>
              </a:rPr>
              <a:t>https://www.recoveryschools.org/</a:t>
            </a:r>
            <a:endParaRPr lang="en-US" sz="1700" dirty="0">
              <a:effectLst>
                <a:glow>
                  <a:srgbClr val="000000"/>
                </a:glow>
                <a:outerShdw sx="0" sy="0">
                  <a:srgbClr val="000000"/>
                </a:outerShdw>
                <a:reflection stA="0" endPos="0" fadeDir="0" sx="0" sy="0"/>
              </a:effectLst>
            </a:endParaRPr>
          </a:p>
          <a:p>
            <a:pPr lvl="1" fontAlgn="base"/>
            <a:r>
              <a:rPr lang="en-US" sz="1700" dirty="0">
                <a:effectLst>
                  <a:glow>
                    <a:srgbClr val="000000"/>
                  </a:glow>
                  <a:outerShdw sx="0" sy="0">
                    <a:srgbClr val="000000"/>
                  </a:outerShdw>
                  <a:reflection stA="0" endPos="0" fadeDir="0" sx="0" sy="0"/>
                </a:effectLst>
              </a:rPr>
              <a:t>Recovery schools for higher education: </a:t>
            </a:r>
            <a:r>
              <a:rPr lang="en-US" sz="1700" dirty="0">
                <a:effectLst>
                  <a:glow>
                    <a:srgbClr val="000000"/>
                  </a:glow>
                  <a:outerShdw sx="0" sy="0">
                    <a:srgbClr val="000000"/>
                  </a:outerShdw>
                  <a:reflection stA="0" endPos="0" fadeDir="0" sx="0" sy="0"/>
                </a:effectLst>
                <a:hlinkClick r:id="rId4"/>
              </a:rPr>
              <a:t>http://collegiaterecovery.org/programs/</a:t>
            </a:r>
            <a:endParaRPr lang="en-US" sz="1700" dirty="0">
              <a:effectLst>
                <a:glow>
                  <a:srgbClr val="000000"/>
                </a:glow>
                <a:outerShdw sx="0" sy="0">
                  <a:srgbClr val="000000"/>
                </a:outerShdw>
                <a:reflection stA="0" endPos="0" fadeDir="0" sx="0" sy="0"/>
              </a:effectLst>
            </a:endParaRPr>
          </a:p>
          <a:p>
            <a:pPr lvl="1" fontAlgn="base"/>
            <a:r>
              <a:rPr lang="en-US" sz="1700" dirty="0">
                <a:effectLst>
                  <a:glow>
                    <a:srgbClr val="000000"/>
                  </a:glow>
                  <a:outerShdw sx="0" sy="0">
                    <a:srgbClr val="000000"/>
                  </a:outerShdw>
                  <a:reflection stA="0" endPos="0" fadeDir="0" sx="0" sy="0"/>
                </a:effectLst>
              </a:rPr>
              <a:t>Substance Abuse and Mental Health Services Administration’s Guide to Peer Recovery Support Services: </a:t>
            </a:r>
            <a:r>
              <a:rPr lang="en-US" sz="1700" dirty="0">
                <a:effectLst>
                  <a:glow>
                    <a:srgbClr val="000000"/>
                  </a:glow>
                  <a:outerShdw sx="0" sy="0">
                    <a:srgbClr val="000000"/>
                  </a:outerShdw>
                  <a:reflection stA="0" endPos="0" fadeDir="0" sx="0" sy="0"/>
                </a:effectLst>
                <a:hlinkClick r:id="rId5"/>
              </a:rPr>
              <a:t>https://store.samhsa.gov/shin/content/SMA09-4454/SMA09-4454.pdf</a:t>
            </a:r>
            <a:endParaRPr lang="en-US" sz="1700" dirty="0">
              <a:effectLst>
                <a:glow>
                  <a:srgbClr val="000000"/>
                </a:glow>
                <a:outerShdw sx="0" sy="0">
                  <a:srgbClr val="000000"/>
                </a:outerShdw>
                <a:reflection stA="0" endPos="0" fadeDir="0" sx="0" sy="0"/>
              </a:effectLst>
            </a:endParaRPr>
          </a:p>
          <a:p>
            <a:pPr lvl="1"/>
            <a:r>
              <a:rPr lang="en-US" sz="1700" dirty="0"/>
              <a:t>Mutual Support Groups: 12-step programs such as Alcoholics Anonymous (AA) and Narcotics Anonymous (NA) for teens, and non-12-step programs such as SMART Recovery Teen &amp; Youth Support Program  age 14-22 (</a:t>
            </a:r>
            <a:r>
              <a:rPr lang="en-US" sz="1700" u="sng" dirty="0">
                <a:hlinkClick r:id="rId6"/>
              </a:rPr>
              <a:t>http://www.smartrecovery.org/teens/</a:t>
            </a:r>
            <a:endParaRPr lang="en-US" sz="17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25155363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 </a:t>
            </a:r>
            <a:endParaRPr lang="en-US" dirty="0"/>
          </a:p>
        </p:txBody>
      </p:sp>
      <p:sp>
        <p:nvSpPr>
          <p:cNvPr id="4" name="Content Placeholder 3"/>
          <p:cNvSpPr>
            <a:spLocks noGrp="1"/>
          </p:cNvSpPr>
          <p:nvPr>
            <p:ph sz="quarter" idx="1"/>
          </p:nvPr>
        </p:nvSpPr>
        <p:spPr>
          <a:xfrm>
            <a:off x="2136648" y="1846780"/>
            <a:ext cx="8153400" cy="4495800"/>
          </a:xfrm>
        </p:spPr>
        <p:txBody>
          <a:bodyPr>
            <a:normAutofit/>
          </a:bodyPr>
          <a:lstStyle/>
          <a:p>
            <a:r>
              <a:rPr lang="en-US" sz="2400" dirty="0"/>
              <a:t>National Institute on Drug Abuse. Principles of Adolescent Substance Use Disorder Treatment: A Research-Based Guide. 2014</a:t>
            </a:r>
            <a:r>
              <a:rPr lang="en-US" sz="2400" dirty="0"/>
              <a:t>. </a:t>
            </a:r>
            <a:r>
              <a:rPr lang="en-US" sz="2400" u="sng" dirty="0">
                <a:hlinkClick r:id="rId3"/>
              </a:rPr>
              <a:t>http://www.drugabuse.gov/publications/principles-adolescent-substance-use-disorder-treatment-research-based-guide/acknowledgements</a:t>
            </a:r>
            <a:r>
              <a:rPr lang="en-US" sz="2400" dirty="0"/>
              <a:t> </a:t>
            </a:r>
          </a:p>
          <a:p>
            <a:endParaRPr lang="en-US" sz="2400" dirty="0"/>
          </a:p>
          <a:p>
            <a:r>
              <a:rPr lang="en-US" sz="2400" dirty="0"/>
              <a:t>HBO </a:t>
            </a:r>
            <a:r>
              <a:rPr lang="en-US" sz="2400" dirty="0"/>
              <a:t>Addiction: Drug Treatment for Adolescents </a:t>
            </a:r>
            <a:r>
              <a:rPr lang="en-US" sz="2400" u="sng" dirty="0">
                <a:hlinkClick r:id="rId4"/>
              </a:rPr>
              <a:t>https://www.hbo.com/addiction/treatment/35_treatment_for_adolescents.html</a:t>
            </a:r>
            <a:r>
              <a:rPr lang="en-US" sz="2400" dirty="0"/>
              <a:t> </a:t>
            </a:r>
          </a:p>
          <a:p>
            <a:endParaRPr lang="en-US" sz="2400" dirty="0"/>
          </a:p>
        </p:txBody>
      </p:sp>
    </p:spTree>
    <p:extLst>
      <p:ext uri="{BB962C8B-B14F-4D97-AF65-F5344CB8AC3E}">
        <p14:creationId xmlns:p14="http://schemas.microsoft.com/office/powerpoint/2010/main" val="4124508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Starting the Referral Conversation</a:t>
            </a:r>
            <a:endParaRPr lang="en-US" dirty="0"/>
          </a:p>
        </p:txBody>
      </p:sp>
      <p:sp>
        <p:nvSpPr>
          <p:cNvPr id="3" name="Content Placeholder 2"/>
          <p:cNvSpPr>
            <a:spLocks noGrp="1"/>
          </p:cNvSpPr>
          <p:nvPr>
            <p:ph sz="quarter" idx="1"/>
          </p:nvPr>
        </p:nvSpPr>
        <p:spPr>
          <a:xfrm>
            <a:off x="2136648" y="1763045"/>
            <a:ext cx="8153400" cy="4308297"/>
          </a:xfrm>
        </p:spPr>
        <p:txBody>
          <a:bodyPr>
            <a:noAutofit/>
          </a:bodyPr>
          <a:lstStyle/>
          <a:p>
            <a:r>
              <a:rPr lang="en-US" sz="2000" dirty="0"/>
              <a:t>First set </a:t>
            </a:r>
            <a:r>
              <a:rPr lang="en-US" sz="2000" dirty="0"/>
              <a:t>the tone by displaying a non-judgmental demeanor and explain your role and concern.  </a:t>
            </a:r>
            <a:r>
              <a:rPr lang="en-US" sz="2000" dirty="0"/>
              <a:t>Then </a:t>
            </a:r>
            <a:r>
              <a:rPr lang="en-US" sz="2000" dirty="0"/>
              <a:t>connect the adolescent’s screening </a:t>
            </a:r>
            <a:r>
              <a:rPr lang="en-US" sz="2000" dirty="0"/>
              <a:t>results, BI conversation, </a:t>
            </a:r>
            <a:r>
              <a:rPr lang="en-US" sz="2000" dirty="0"/>
              <a:t>and current visit to the need for specialized treatment.  </a:t>
            </a:r>
          </a:p>
          <a:p>
            <a:endParaRPr lang="en-US" sz="2000" dirty="0"/>
          </a:p>
          <a:p>
            <a:pPr>
              <a:spcBef>
                <a:spcPts val="600"/>
              </a:spcBef>
            </a:pPr>
            <a:endParaRPr lang="en-US" sz="2250" dirty="0">
              <a:solidFill>
                <a:schemeClr val="tx2"/>
              </a:solidFill>
            </a:endParaRPr>
          </a:p>
        </p:txBody>
      </p:sp>
      <p:sp>
        <p:nvSpPr>
          <p:cNvPr id="4" name="Rounded Rectangular Callout 3"/>
          <p:cNvSpPr/>
          <p:nvPr/>
        </p:nvSpPr>
        <p:spPr>
          <a:xfrm>
            <a:off x="2611236" y="2743200"/>
            <a:ext cx="7087347" cy="3847862"/>
          </a:xfrm>
          <a:prstGeom prst="wedgeRoundRectCallout">
            <a:avLst>
              <a:gd name="adj1" fmla="val 358"/>
              <a:gd name="adj2" fmla="val 56988"/>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ja-JP" altLang="en-US" sz="2200" i="1" dirty="0">
                <a:solidFill>
                  <a:srgbClr val="073E87">
                    <a:lumMod val="75000"/>
                  </a:srgbClr>
                </a:solidFill>
                <a:latin typeface="Tw Cen MT"/>
                <a:ea typeface="ＭＳ Ｐゴシック"/>
              </a:rPr>
              <a:t>“</a:t>
            </a:r>
            <a:r>
              <a:rPr lang="en-US" altLang="ja-JP" sz="2200" i="1" dirty="0">
                <a:solidFill>
                  <a:srgbClr val="073E87">
                    <a:lumMod val="75000"/>
                  </a:srgbClr>
                </a:solidFill>
                <a:latin typeface="Tw Cen MT"/>
                <a:ea typeface="ＭＳ Ｐゴシック"/>
              </a:rPr>
              <a:t>Stacy</a:t>
            </a:r>
            <a:r>
              <a:rPr lang="en-US" altLang="ja-JP" sz="2200" i="1" dirty="0">
                <a:solidFill>
                  <a:srgbClr val="073E87">
                    <a:lumMod val="75000"/>
                  </a:srgbClr>
                </a:solidFill>
                <a:latin typeface="Tw Cen MT"/>
                <a:ea typeface="ＭＳ Ｐゴシック"/>
              </a:rPr>
              <a:t>, we have talked a bit about your struggles at home, at </a:t>
            </a:r>
            <a:r>
              <a:rPr lang="en-US" altLang="ja-JP" sz="2200" i="1" dirty="0">
                <a:solidFill>
                  <a:srgbClr val="073E87">
                    <a:lumMod val="75000"/>
                  </a:srgbClr>
                </a:solidFill>
                <a:latin typeface="Tw Cen MT"/>
                <a:ea typeface="ＭＳ Ｐゴシック"/>
              </a:rPr>
              <a:t>school, at work, and </a:t>
            </a:r>
            <a:r>
              <a:rPr lang="en-US" altLang="ja-JP" sz="2200" i="1" dirty="0">
                <a:solidFill>
                  <a:srgbClr val="073E87">
                    <a:lumMod val="75000"/>
                  </a:srgbClr>
                </a:solidFill>
                <a:latin typeface="Tw Cen MT"/>
                <a:ea typeface="ＭＳ Ｐゴシック"/>
              </a:rPr>
              <a:t>with your health, and I think some changes around alcohol could help with the issues you identified.  Your score of 13 out of 40 on the AUDIT indicates that you might benefit from some help with cutting back on drinking. Working on this through outpatient counseling with a counselor or other health professional like myself could be really helpful.  What do you think of this idea?”</a:t>
            </a:r>
            <a:r>
              <a:rPr lang="ja-JP" altLang="en-US" sz="2200" i="1" dirty="0">
                <a:solidFill>
                  <a:srgbClr val="073E87">
                    <a:lumMod val="75000"/>
                  </a:srgbClr>
                </a:solidFill>
                <a:latin typeface="Tw Cen MT"/>
                <a:ea typeface="ＭＳ Ｐゴシック"/>
              </a:rPr>
              <a:t>“</a:t>
            </a:r>
            <a:r>
              <a:rPr lang="en-US" altLang="ja-JP" sz="2200" i="1" dirty="0">
                <a:solidFill>
                  <a:srgbClr val="073E87">
                    <a:lumMod val="75000"/>
                  </a:srgbClr>
                </a:solidFill>
                <a:latin typeface="Tw Cen MT"/>
                <a:ea typeface="ＭＳ Ｐゴシック"/>
              </a:rPr>
              <a:t>How would you describe </a:t>
            </a:r>
            <a:r>
              <a:rPr lang="en-US" altLang="ja-JP" sz="2200" i="1" dirty="0">
                <a:solidFill>
                  <a:srgbClr val="073E87">
                    <a:lumMod val="75000"/>
                  </a:srgbClr>
                </a:solidFill>
                <a:latin typeface="Tw Cen MT"/>
                <a:ea typeface="ＭＳ Ｐゴシック"/>
              </a:rPr>
              <a:t>how alcohol is affecting your life?</a:t>
            </a:r>
            <a:r>
              <a:rPr lang="ja-JP" altLang="en-US" sz="2200" i="1" dirty="0">
                <a:solidFill>
                  <a:srgbClr val="073E87">
                    <a:lumMod val="75000"/>
                  </a:srgbClr>
                </a:solidFill>
                <a:latin typeface="Tw Cen MT"/>
                <a:ea typeface="ＭＳ Ｐゴシック"/>
              </a:rPr>
              <a:t>”</a:t>
            </a:r>
            <a:endParaRPr lang="en-US" sz="2200" dirty="0">
              <a:solidFill>
                <a:srgbClr val="073E87">
                  <a:lumMod val="75000"/>
                </a:srgbClr>
              </a:solidFill>
              <a:latin typeface="Tw Cen MT"/>
            </a:endParaRPr>
          </a:p>
        </p:txBody>
      </p:sp>
    </p:spTree>
    <p:extLst>
      <p:ext uri="{BB962C8B-B14F-4D97-AF65-F5344CB8AC3E}">
        <p14:creationId xmlns:p14="http://schemas.microsoft.com/office/powerpoint/2010/main" val="22434122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Referral Conversation </a:t>
            </a:r>
            <a:r>
              <a:rPr lang="en-US" dirty="0"/>
              <a:t>C</a:t>
            </a:r>
            <a:r>
              <a:rPr lang="en-US" dirty="0" smtClean="0"/>
              <a:t>ontinued</a:t>
            </a:r>
            <a:endParaRPr lang="en-US" dirty="0"/>
          </a:p>
        </p:txBody>
      </p:sp>
      <p:sp>
        <p:nvSpPr>
          <p:cNvPr id="3" name="Content Placeholder 2"/>
          <p:cNvSpPr>
            <a:spLocks noGrp="1"/>
          </p:cNvSpPr>
          <p:nvPr>
            <p:ph sz="quarter" idx="1"/>
          </p:nvPr>
        </p:nvSpPr>
        <p:spPr>
          <a:xfrm>
            <a:off x="2136648" y="1935651"/>
            <a:ext cx="8153400" cy="4160349"/>
          </a:xfrm>
        </p:spPr>
        <p:txBody>
          <a:bodyPr>
            <a:noAutofit/>
          </a:bodyPr>
          <a:lstStyle/>
          <a:p>
            <a:r>
              <a:rPr lang="en-US" sz="2400" dirty="0"/>
              <a:t>Another possible way to start the conversation:</a:t>
            </a:r>
            <a:endParaRPr lang="en-US" sz="2400" dirty="0"/>
          </a:p>
          <a:p>
            <a:endParaRPr lang="en-US" sz="2000" dirty="0"/>
          </a:p>
          <a:p>
            <a:pPr>
              <a:spcBef>
                <a:spcPts val="600"/>
              </a:spcBef>
            </a:pPr>
            <a:endParaRPr lang="en-US" sz="2250" dirty="0">
              <a:solidFill>
                <a:schemeClr val="tx2"/>
              </a:solidFill>
            </a:endParaRPr>
          </a:p>
        </p:txBody>
      </p:sp>
      <p:sp>
        <p:nvSpPr>
          <p:cNvPr id="4" name="Rounded Rectangular Callout 3"/>
          <p:cNvSpPr/>
          <p:nvPr/>
        </p:nvSpPr>
        <p:spPr>
          <a:xfrm>
            <a:off x="2421155" y="2699329"/>
            <a:ext cx="7166811" cy="3098720"/>
          </a:xfrm>
          <a:prstGeom prst="wedgeRoundRectCallout">
            <a:avLst>
              <a:gd name="adj1" fmla="val 1616"/>
              <a:gd name="adj2" fmla="val 56648"/>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200" i="1" dirty="0">
                <a:solidFill>
                  <a:srgbClr val="073E87">
                    <a:lumMod val="75000"/>
                  </a:srgbClr>
                </a:solidFill>
                <a:latin typeface="Tw Cen MT"/>
                <a:ea typeface="ＭＳ Ｐゴシック"/>
              </a:rPr>
              <a:t>“I’m glad that you want to make significant changes in your health by decreasing the amount you drink.  You know, adolescents in your situation are often more successful if they also see a counselor who specializes in this topic.  We have some excellent programs in our area that have helped many people in exactly your situation.  Would you be willing to see one of these counselors to assist you with your plan of recovery?” </a:t>
            </a:r>
            <a:endParaRPr lang="en-US" sz="2200" dirty="0">
              <a:solidFill>
                <a:srgbClr val="073E87">
                  <a:lumMod val="75000"/>
                </a:srgbClr>
              </a:solidFill>
              <a:latin typeface="Tw Cen MT"/>
            </a:endParaRPr>
          </a:p>
        </p:txBody>
      </p:sp>
    </p:spTree>
    <p:extLst>
      <p:ext uri="{BB962C8B-B14F-4D97-AF65-F5344CB8AC3E}">
        <p14:creationId xmlns:p14="http://schemas.microsoft.com/office/powerpoint/2010/main" val="32875944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Referral Conversation </a:t>
            </a:r>
            <a:r>
              <a:rPr lang="en-US" dirty="0"/>
              <a:t>C</a:t>
            </a:r>
            <a:r>
              <a:rPr lang="en-US" dirty="0" smtClean="0"/>
              <a:t>ontinued</a:t>
            </a:r>
            <a:endParaRPr lang="en-US" dirty="0"/>
          </a:p>
        </p:txBody>
      </p:sp>
      <p:sp>
        <p:nvSpPr>
          <p:cNvPr id="3" name="Content Placeholder 2"/>
          <p:cNvSpPr>
            <a:spLocks noGrp="1"/>
          </p:cNvSpPr>
          <p:nvPr>
            <p:ph sz="quarter" idx="1"/>
          </p:nvPr>
        </p:nvSpPr>
        <p:spPr>
          <a:xfrm>
            <a:off x="2136648" y="1713729"/>
            <a:ext cx="8153400" cy="4258981"/>
          </a:xfrm>
        </p:spPr>
        <p:txBody>
          <a:bodyPr>
            <a:noAutofit/>
          </a:bodyPr>
          <a:lstStyle/>
          <a:p>
            <a:r>
              <a:rPr lang="en-US" sz="2400" dirty="0"/>
              <a:t>Additional example includes: </a:t>
            </a:r>
            <a:endParaRPr lang="en-US" sz="2400" dirty="0"/>
          </a:p>
          <a:p>
            <a:endParaRPr lang="en-US" sz="2000" dirty="0"/>
          </a:p>
          <a:p>
            <a:pPr>
              <a:spcBef>
                <a:spcPts val="600"/>
              </a:spcBef>
            </a:pPr>
            <a:endParaRPr lang="en-US" sz="2250" dirty="0">
              <a:solidFill>
                <a:schemeClr val="tx2"/>
              </a:solidFill>
            </a:endParaRPr>
          </a:p>
        </p:txBody>
      </p:sp>
      <p:sp>
        <p:nvSpPr>
          <p:cNvPr id="4" name="Rounded Rectangular Callout 3"/>
          <p:cNvSpPr/>
          <p:nvPr/>
        </p:nvSpPr>
        <p:spPr>
          <a:xfrm>
            <a:off x="2226793" y="2286914"/>
            <a:ext cx="7854007" cy="4222432"/>
          </a:xfrm>
          <a:prstGeom prst="wedgeRoundRectCallout">
            <a:avLst>
              <a:gd name="adj1" fmla="val 966"/>
              <a:gd name="adj2" fmla="val 54274"/>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200" i="1" dirty="0">
                <a:solidFill>
                  <a:srgbClr val="073E87">
                    <a:lumMod val="75000"/>
                  </a:srgbClr>
                </a:solidFill>
                <a:latin typeface="Tw Cen MT"/>
                <a:ea typeface="ＭＳ Ｐゴシック"/>
              </a:rPr>
              <a:t>“Your score of 32 out of 40 on the AUDIT indicates that you are at great risk of developing alcohol dependence.  I am very concerned for you and your health.  I understand your desire to want to quit drinking on your own and applaud your determination. However, your heavy use of alcohol can be dangerous and you might have problems with alcohol withdrawal too.  The best response is to admit you to a residential program that can safely manage your possible withdrawal and help you deal with your alcohol abuse.  I would be really worried if you were to just stop drinking (go “cold turkey”) on your own without the care of a health professional.  This could be dangerous to your </a:t>
            </a:r>
            <a:r>
              <a:rPr lang="en-US" altLang="ja-JP" sz="2200" i="1" dirty="0">
                <a:solidFill>
                  <a:srgbClr val="073E87">
                    <a:lumMod val="75000"/>
                  </a:srgbClr>
                </a:solidFill>
                <a:latin typeface="Tw Cen MT"/>
                <a:ea typeface="ＭＳ Ｐゴシック"/>
              </a:rPr>
              <a:t>health.”</a:t>
            </a:r>
            <a:r>
              <a:rPr lang="en-US" sz="2200" i="1" baseline="30000" dirty="0">
                <a:solidFill>
                  <a:srgbClr val="073E87">
                    <a:lumMod val="75000"/>
                  </a:srgbClr>
                </a:solidFill>
                <a:latin typeface="Tw Cen MT"/>
              </a:rPr>
              <a:t> </a:t>
            </a:r>
            <a:endParaRPr lang="en-US" sz="2200" dirty="0">
              <a:solidFill>
                <a:srgbClr val="073E87">
                  <a:lumMod val="75000"/>
                </a:srgbClr>
              </a:solidFill>
              <a:latin typeface="Tw Cen MT"/>
            </a:endParaRPr>
          </a:p>
        </p:txBody>
      </p:sp>
    </p:spTree>
    <p:extLst>
      <p:ext uri="{BB962C8B-B14F-4D97-AF65-F5344CB8AC3E}">
        <p14:creationId xmlns:p14="http://schemas.microsoft.com/office/powerpoint/2010/main" val="34445704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Starting the Conversation Continued</a:t>
            </a:r>
          </a:p>
        </p:txBody>
      </p:sp>
      <p:sp>
        <p:nvSpPr>
          <p:cNvPr id="3" name="Content Placeholder 2"/>
          <p:cNvSpPr>
            <a:spLocks noGrp="1"/>
          </p:cNvSpPr>
          <p:nvPr>
            <p:ph sz="quarter" idx="1"/>
          </p:nvPr>
        </p:nvSpPr>
        <p:spPr>
          <a:xfrm>
            <a:off x="2136648" y="1994728"/>
            <a:ext cx="8153400" cy="4495800"/>
          </a:xfrm>
        </p:spPr>
        <p:txBody>
          <a:bodyPr>
            <a:noAutofit/>
          </a:bodyPr>
          <a:lstStyle/>
          <a:p>
            <a:r>
              <a:rPr lang="en-US" sz="2400" dirty="0"/>
              <a:t>Additional example includes: </a:t>
            </a:r>
            <a:endParaRPr lang="en-US" sz="2400" dirty="0"/>
          </a:p>
          <a:p>
            <a:endParaRPr lang="en-US" sz="2000" dirty="0"/>
          </a:p>
          <a:p>
            <a:pPr>
              <a:spcBef>
                <a:spcPts val="600"/>
              </a:spcBef>
            </a:pPr>
            <a:endParaRPr lang="en-US" sz="2250" dirty="0">
              <a:solidFill>
                <a:schemeClr val="tx2"/>
              </a:solidFill>
            </a:endParaRPr>
          </a:p>
        </p:txBody>
      </p:sp>
      <p:sp>
        <p:nvSpPr>
          <p:cNvPr id="4" name="Rounded Rectangular Callout 3"/>
          <p:cNvSpPr/>
          <p:nvPr/>
        </p:nvSpPr>
        <p:spPr>
          <a:xfrm>
            <a:off x="2408825" y="2710770"/>
            <a:ext cx="7573337" cy="3779758"/>
          </a:xfrm>
          <a:prstGeom prst="wedgeRoundRectCallout">
            <a:avLst>
              <a:gd name="adj1" fmla="val 1699"/>
              <a:gd name="adj2" fmla="val 57147"/>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400" i="1" dirty="0">
                <a:solidFill>
                  <a:srgbClr val="073E87">
                    <a:lumMod val="75000"/>
                  </a:srgbClr>
                </a:solidFill>
                <a:latin typeface="Tw Cen MT"/>
                <a:ea typeface="ＭＳ Ｐゴシック"/>
              </a:rPr>
              <a:t>“John, </a:t>
            </a:r>
            <a:r>
              <a:rPr lang="en-US" altLang="ja-JP" sz="2400" i="1" dirty="0">
                <a:solidFill>
                  <a:srgbClr val="073E87">
                    <a:lumMod val="75000"/>
                  </a:srgbClr>
                </a:solidFill>
                <a:latin typeface="Tw Cen MT"/>
                <a:ea typeface="ＭＳ Ｐゴシック"/>
              </a:rPr>
              <a:t>your score on the screen suggests you are at high risk of developing a substance use disorder. We’ve </a:t>
            </a:r>
            <a:r>
              <a:rPr lang="en-US" altLang="ja-JP" sz="2400" i="1" dirty="0">
                <a:solidFill>
                  <a:srgbClr val="073E87">
                    <a:lumMod val="75000"/>
                  </a:srgbClr>
                </a:solidFill>
                <a:latin typeface="Tw Cen MT"/>
                <a:ea typeface="ＭＳ Ｐゴシック"/>
              </a:rPr>
              <a:t>talked about the impact that the use of marijuana has had at school and playing sports, and I think some changes around marijuana could help with the issues you’ve identified. Your score indicates that you might benefit from some help reducing your marijuana use. Working on this with a counselor or a nurse like myself could be really helpful. What do you think of this idea?</a:t>
            </a:r>
            <a:endParaRPr lang="en-US" sz="4000" dirty="0">
              <a:solidFill>
                <a:srgbClr val="073E87">
                  <a:lumMod val="75000"/>
                </a:srgbClr>
              </a:solidFill>
              <a:latin typeface="Tw Cen MT"/>
            </a:endParaRPr>
          </a:p>
        </p:txBody>
      </p:sp>
    </p:spTree>
    <p:extLst>
      <p:ext uri="{BB962C8B-B14F-4D97-AF65-F5344CB8AC3E}">
        <p14:creationId xmlns:p14="http://schemas.microsoft.com/office/powerpoint/2010/main" val="32109309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Confidentiality </a:t>
            </a:r>
            <a:endParaRPr lang="en-US" dirty="0"/>
          </a:p>
        </p:txBody>
      </p:sp>
      <p:sp>
        <p:nvSpPr>
          <p:cNvPr id="3" name="Content Placeholder 2"/>
          <p:cNvSpPr>
            <a:spLocks noGrp="1"/>
          </p:cNvSpPr>
          <p:nvPr>
            <p:ph sz="quarter" idx="1"/>
          </p:nvPr>
        </p:nvSpPr>
        <p:spPr>
          <a:xfrm>
            <a:off x="2136648" y="1739900"/>
            <a:ext cx="8153400" cy="4495800"/>
          </a:xfrm>
        </p:spPr>
        <p:txBody>
          <a:bodyPr>
            <a:noAutofit/>
          </a:bodyPr>
          <a:lstStyle/>
          <a:p>
            <a:r>
              <a:rPr lang="en-US" sz="2200" dirty="0"/>
              <a:t>Information </a:t>
            </a:r>
            <a:r>
              <a:rPr lang="en-US" sz="2200" dirty="0"/>
              <a:t>protected </a:t>
            </a:r>
            <a:r>
              <a:rPr lang="en-US" sz="2200" dirty="0"/>
              <a:t>by the Federal confidentiality regulations may always be disclosed after the adolescent </a:t>
            </a:r>
            <a:r>
              <a:rPr lang="en-US" sz="2200" dirty="0"/>
              <a:t>signs </a:t>
            </a:r>
            <a:r>
              <a:rPr lang="en-US" sz="2200" dirty="0"/>
              <a:t>a </a:t>
            </a:r>
            <a:r>
              <a:rPr lang="en-US" sz="2200" dirty="0"/>
              <a:t>consent </a:t>
            </a:r>
            <a:r>
              <a:rPr lang="en-US" sz="2200" dirty="0"/>
              <a:t>form. </a:t>
            </a:r>
            <a:r>
              <a:rPr lang="en-US" sz="2200" dirty="0"/>
              <a:t>Parental </a:t>
            </a:r>
            <a:r>
              <a:rPr lang="en-US" sz="2200" dirty="0"/>
              <a:t>consent must also be obtained in some States</a:t>
            </a:r>
            <a:r>
              <a:rPr lang="en-US" sz="2200" dirty="0"/>
              <a:t>. </a:t>
            </a:r>
          </a:p>
          <a:p>
            <a:endParaRPr lang="en-US" sz="2200" dirty="0"/>
          </a:p>
          <a:p>
            <a:r>
              <a:rPr lang="en-US" sz="2200" dirty="0"/>
              <a:t>Regulations </a:t>
            </a:r>
            <a:r>
              <a:rPr lang="en-US" sz="2200" dirty="0"/>
              <a:t>also permit disclosure without the adolescent’s consent in situations such as medical  emergencies, child abuse reports, program evaluations, and communications among staff</a:t>
            </a:r>
            <a:r>
              <a:rPr lang="en-US" sz="2200" dirty="0"/>
              <a:t>.</a:t>
            </a:r>
          </a:p>
          <a:p>
            <a:endParaRPr lang="en-US" sz="2200" dirty="0"/>
          </a:p>
          <a:p>
            <a:r>
              <a:rPr lang="en-US" sz="2200" dirty="0"/>
              <a:t>Any disclosure made with written client consent must be accompanied by a written statement that the information disclosed is protected by Federal law and that the person receiving the information cannot make any further disclosure of such information unless permitted by the regulations (§2.32).</a:t>
            </a:r>
          </a:p>
          <a:p>
            <a:pPr>
              <a:spcBef>
                <a:spcPts val="600"/>
              </a:spcBef>
            </a:pPr>
            <a:endParaRPr lang="en-US" sz="2200" dirty="0">
              <a:solidFill>
                <a:schemeClr val="tx2"/>
              </a:solidFill>
            </a:endParaRPr>
          </a:p>
        </p:txBody>
      </p:sp>
    </p:spTree>
    <p:extLst>
      <p:ext uri="{BB962C8B-B14F-4D97-AF65-F5344CB8AC3E}">
        <p14:creationId xmlns:p14="http://schemas.microsoft.com/office/powerpoint/2010/main" val="2317838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
            </a:r>
            <a:br>
              <a:rPr lang="en-US" dirty="0" smtClean="0"/>
            </a:br>
            <a:r>
              <a:rPr lang="en-US" dirty="0" smtClean="0"/>
              <a:t/>
            </a:r>
            <a:br>
              <a:rPr lang="en-US" dirty="0" smtClean="0"/>
            </a:br>
            <a:r>
              <a:rPr lang="en-US" dirty="0" smtClean="0"/>
              <a:t>Learning Objectives</a:t>
            </a:r>
            <a:r>
              <a:rPr lang="en-US" dirty="0"/>
              <a:t/>
            </a:r>
            <a:br>
              <a:rPr lang="en-US" dirty="0"/>
            </a:br>
            <a:r>
              <a:rPr lang="en-US" dirty="0"/>
              <a:t/>
            </a:r>
            <a:br>
              <a:rPr lang="en-US" dirty="0"/>
            </a:br>
            <a:endParaRPr lang="en-US" dirty="0"/>
          </a:p>
        </p:txBody>
      </p:sp>
      <p:sp>
        <p:nvSpPr>
          <p:cNvPr id="4" name="Content Placeholder 3"/>
          <p:cNvSpPr>
            <a:spLocks noGrp="1"/>
          </p:cNvSpPr>
          <p:nvPr>
            <p:ph sz="quarter" idx="1"/>
          </p:nvPr>
        </p:nvSpPr>
        <p:spPr>
          <a:xfrm>
            <a:off x="2133601" y="1767840"/>
            <a:ext cx="8233611" cy="4693920"/>
          </a:xfrm>
        </p:spPr>
        <p:txBody>
          <a:bodyPr>
            <a:normAutofit/>
          </a:bodyPr>
          <a:lstStyle/>
          <a:p>
            <a:pPr marL="457200" indent="-457200">
              <a:buFont typeface="+mj-lt"/>
              <a:buAutoNum type="arabicPeriod"/>
            </a:pPr>
            <a:r>
              <a:rPr lang="en-US" sz="2800" dirty="0"/>
              <a:t>Learn which substance use disorder treatment options are best suited to address the needs of adolescents.</a:t>
            </a:r>
          </a:p>
          <a:p>
            <a:pPr marL="457200" indent="-457200">
              <a:buFont typeface="+mj-lt"/>
              <a:buAutoNum type="arabicPeriod"/>
            </a:pPr>
            <a:r>
              <a:rPr lang="en-US" sz="2800" dirty="0"/>
              <a:t>Understand unique challenges that you will encounter when referring adolescents to treatment, relating to confidentiality and push back.</a:t>
            </a:r>
          </a:p>
          <a:p>
            <a:pPr marL="457200" indent="-457200">
              <a:buFont typeface="+mj-lt"/>
              <a:buAutoNum type="arabicPeriod"/>
            </a:pPr>
            <a:r>
              <a:rPr lang="en-US" sz="2800" dirty="0"/>
              <a:t>Recognize what constitutes a warm </a:t>
            </a:r>
            <a:r>
              <a:rPr lang="en-US" sz="2800" dirty="0"/>
              <a:t>hand-off </a:t>
            </a:r>
            <a:r>
              <a:rPr lang="en-US" sz="2800" dirty="0"/>
              <a:t>when referring adolescents to treatment.</a:t>
            </a:r>
          </a:p>
          <a:p>
            <a:pPr marL="457200" indent="-457200">
              <a:buFont typeface="+mj-lt"/>
              <a:buAutoNum type="arabicPeriod"/>
            </a:pPr>
            <a:r>
              <a:rPr lang="en-US" sz="2800" dirty="0"/>
              <a:t>Understand the importance of </a:t>
            </a:r>
            <a:r>
              <a:rPr lang="en-US" sz="2800" dirty="0"/>
              <a:t>follow-up </a:t>
            </a:r>
            <a:r>
              <a:rPr lang="en-US" sz="2800" dirty="0"/>
              <a:t>and learn what to cover during these encounters</a:t>
            </a:r>
            <a:r>
              <a:rPr lang="en-US" sz="2800" dirty="0"/>
              <a:t>.</a:t>
            </a:r>
            <a:endParaRPr lang="en-US" sz="2800" dirty="0"/>
          </a:p>
        </p:txBody>
      </p:sp>
    </p:spTree>
    <p:extLst>
      <p:ext uri="{BB962C8B-B14F-4D97-AF65-F5344CB8AC3E}">
        <p14:creationId xmlns:p14="http://schemas.microsoft.com/office/powerpoint/2010/main" val="14503925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Confidentiality Continued</a:t>
            </a:r>
            <a:endParaRPr lang="en-US" dirty="0"/>
          </a:p>
        </p:txBody>
      </p:sp>
      <p:sp>
        <p:nvSpPr>
          <p:cNvPr id="3" name="Content Placeholder 2"/>
          <p:cNvSpPr>
            <a:spLocks noGrp="1"/>
          </p:cNvSpPr>
          <p:nvPr>
            <p:ph sz="quarter" idx="1"/>
          </p:nvPr>
        </p:nvSpPr>
        <p:spPr>
          <a:xfrm>
            <a:off x="2136648" y="1686503"/>
            <a:ext cx="8153400" cy="4495800"/>
          </a:xfrm>
        </p:spPr>
        <p:txBody>
          <a:bodyPr>
            <a:noAutofit/>
          </a:bodyPr>
          <a:lstStyle/>
          <a:p>
            <a:r>
              <a:rPr lang="en-US" sz="2000" dirty="0"/>
              <a:t>When a program that screens, assesses, or treats adolescents asks a school, doctor, or parent to verify information it has obtained from the adolescent, it is making a client-identifying disclosure that the adolescent has sought its services. The Federal regulations generally prohibit this kind of disclosure unless the adolescent consents.</a:t>
            </a:r>
          </a:p>
          <a:p>
            <a:r>
              <a:rPr lang="en-US" sz="2000" dirty="0"/>
              <a:t>Programs may </a:t>
            </a:r>
            <a:r>
              <a:rPr lang="en-US" sz="2000" b="1" dirty="0"/>
              <a:t>not</a:t>
            </a:r>
            <a:r>
              <a:rPr lang="en-US" sz="2000" dirty="0"/>
              <a:t> communicate with the parents of an adolescent unless they get the adolescent’s written consent. </a:t>
            </a:r>
            <a:endParaRPr lang="en-US" sz="2000" dirty="0"/>
          </a:p>
          <a:p>
            <a:r>
              <a:rPr lang="en-US" sz="2000" dirty="0"/>
              <a:t>The </a:t>
            </a:r>
            <a:r>
              <a:rPr lang="en-US" sz="2000" dirty="0"/>
              <a:t>Federal regulations contain an exception permitting a program director to communicate with an adolescent’s parents without her consent when:</a:t>
            </a:r>
          </a:p>
          <a:p>
            <a:pPr marL="777240" lvl="1" indent="-457200" fontAlgn="base">
              <a:buFont typeface="+mj-lt"/>
              <a:buAutoNum type="arabicPeriod"/>
            </a:pPr>
            <a:r>
              <a:rPr lang="en-US" sz="1700" dirty="0">
                <a:effectLst>
                  <a:glow>
                    <a:srgbClr val="000000"/>
                  </a:glow>
                  <a:outerShdw sx="0" sy="0">
                    <a:srgbClr val="000000"/>
                  </a:outerShdw>
                  <a:reflection stA="0" endPos="0" fadeDir="0" sx="0" sy="0"/>
                </a:effectLst>
              </a:rPr>
              <a:t>The adolescent is applying for services.</a:t>
            </a:r>
          </a:p>
          <a:p>
            <a:pPr marL="777240" lvl="1" indent="-457200" fontAlgn="base">
              <a:buFont typeface="+mj-lt"/>
              <a:buAutoNum type="arabicPeriod"/>
            </a:pPr>
            <a:r>
              <a:rPr lang="en-US" sz="1700" dirty="0">
                <a:effectLst>
                  <a:glow>
                    <a:srgbClr val="000000"/>
                  </a:glow>
                  <a:outerShdw sx="0" sy="0">
                    <a:srgbClr val="000000"/>
                  </a:outerShdw>
                  <a:reflection stA="0" endPos="0" fadeDir="0" sx="0" sy="0"/>
                </a:effectLst>
              </a:rPr>
              <a:t>The program director believes that the adolescent, because of an extreme substance use disorder or a medical condition, does not have the capacity to decide rationally whether to consent to the notification of her guardians.</a:t>
            </a:r>
          </a:p>
          <a:p>
            <a:pPr marL="777240" lvl="1" indent="-457200" fontAlgn="base">
              <a:buFont typeface="+mj-lt"/>
              <a:buAutoNum type="arabicPeriod"/>
            </a:pPr>
            <a:r>
              <a:rPr lang="en-US" sz="1700" dirty="0">
                <a:effectLst>
                  <a:glow>
                    <a:srgbClr val="000000"/>
                  </a:glow>
                  <a:outerShdw sx="0" sy="0">
                    <a:srgbClr val="000000"/>
                  </a:outerShdw>
                  <a:reflection stA="0" endPos="0" fadeDir="0" sx="0" sy="0"/>
                </a:effectLst>
              </a:rPr>
              <a:t>The program director believes the disclosure is necessary to cope with a substantial threat to the life or well-being of the adolescent or someone else. </a:t>
            </a:r>
          </a:p>
        </p:txBody>
      </p:sp>
    </p:spTree>
    <p:extLst>
      <p:ext uri="{BB962C8B-B14F-4D97-AF65-F5344CB8AC3E}">
        <p14:creationId xmlns:p14="http://schemas.microsoft.com/office/powerpoint/2010/main" val="22063901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Confidentiality Continued</a:t>
            </a:r>
            <a:endParaRPr lang="en-US" dirty="0"/>
          </a:p>
        </p:txBody>
      </p:sp>
      <p:sp>
        <p:nvSpPr>
          <p:cNvPr id="3" name="Content Placeholder 2"/>
          <p:cNvSpPr>
            <a:spLocks noGrp="1"/>
          </p:cNvSpPr>
          <p:nvPr>
            <p:ph sz="quarter" idx="1"/>
          </p:nvPr>
        </p:nvSpPr>
        <p:spPr>
          <a:xfrm>
            <a:off x="2136648" y="1834451"/>
            <a:ext cx="8153400" cy="4495800"/>
          </a:xfrm>
        </p:spPr>
        <p:txBody>
          <a:bodyPr>
            <a:noAutofit/>
          </a:bodyPr>
          <a:lstStyle/>
          <a:p>
            <a:r>
              <a:rPr lang="en-US" sz="2000" dirty="0"/>
              <a:t>Other exceptions to the Federal confidentiality rules prohibiting disclosure regarding adolescents seeking or receiving substance use disorder services are:</a:t>
            </a:r>
          </a:p>
          <a:p>
            <a:pPr lvl="1" fontAlgn="base"/>
            <a:r>
              <a:rPr lang="en-US" sz="1800" dirty="0">
                <a:effectLst>
                  <a:glow>
                    <a:srgbClr val="000000"/>
                  </a:glow>
                  <a:outerShdw sx="0" sy="0">
                    <a:srgbClr val="000000"/>
                  </a:outerShdw>
                  <a:reflection stA="0" endPos="0" fadeDir="0" sx="0" sy="0"/>
                </a:effectLst>
              </a:rPr>
              <a:t>Information that does not reveal the client as having a substance use disorder </a:t>
            </a:r>
          </a:p>
          <a:p>
            <a:pPr lvl="1" fontAlgn="base"/>
            <a:r>
              <a:rPr lang="en-US" sz="1800" dirty="0">
                <a:effectLst>
                  <a:glow>
                    <a:srgbClr val="000000"/>
                  </a:glow>
                  <a:outerShdw sx="0" sy="0">
                    <a:srgbClr val="000000"/>
                  </a:outerShdw>
                  <a:reflection stA="0" endPos="0" fadeDir="0" sx="0" sy="0"/>
                </a:effectLst>
              </a:rPr>
              <a:t>Information ordered by the court after a hearing</a:t>
            </a:r>
          </a:p>
          <a:p>
            <a:pPr lvl="1" fontAlgn="base"/>
            <a:r>
              <a:rPr lang="en-US" sz="1800" dirty="0">
                <a:effectLst>
                  <a:glow>
                    <a:srgbClr val="000000"/>
                  </a:glow>
                  <a:outerShdw sx="0" sy="0">
                    <a:srgbClr val="000000"/>
                  </a:outerShdw>
                  <a:reflection stA="0" endPos="0" fadeDir="0" sx="0" sy="0"/>
                </a:effectLst>
              </a:rPr>
              <a:t>Medical emergencies</a:t>
            </a:r>
          </a:p>
          <a:p>
            <a:pPr lvl="1" fontAlgn="base"/>
            <a:r>
              <a:rPr lang="en-US" sz="1800" dirty="0">
                <a:effectLst>
                  <a:glow>
                    <a:srgbClr val="000000"/>
                  </a:glow>
                  <a:outerShdw sx="0" sy="0">
                    <a:srgbClr val="000000"/>
                  </a:outerShdw>
                  <a:reflection stA="0" endPos="0" fadeDir="0" sx="0" sy="0"/>
                </a:effectLst>
              </a:rPr>
              <a:t>Information regarding crimes on program premises or against program personnel</a:t>
            </a:r>
          </a:p>
          <a:p>
            <a:pPr lvl="1" fontAlgn="base"/>
            <a:r>
              <a:rPr lang="en-US" sz="1800" dirty="0">
                <a:effectLst>
                  <a:glow>
                    <a:srgbClr val="000000"/>
                  </a:glow>
                  <a:outerShdw sx="0" sy="0">
                    <a:srgbClr val="000000"/>
                  </a:outerShdw>
                  <a:reflection stA="0" endPos="0" fadeDir="0" sx="0" sy="0"/>
                </a:effectLst>
              </a:rPr>
              <a:t>Information shared with an outside agency that provides service </a:t>
            </a:r>
          </a:p>
          <a:p>
            <a:pPr lvl="1" fontAlgn="base"/>
            <a:r>
              <a:rPr lang="en-US" sz="1800" dirty="0">
                <a:effectLst>
                  <a:glow>
                    <a:srgbClr val="000000"/>
                  </a:glow>
                  <a:outerShdw sx="0" sy="0">
                    <a:srgbClr val="000000"/>
                  </a:outerShdw>
                  <a:reflection stA="0" endPos="0" fadeDir="0" sx="0" sy="0"/>
                </a:effectLst>
              </a:rPr>
              <a:t>Information discussed among people within the program </a:t>
            </a:r>
          </a:p>
          <a:p>
            <a:pPr lvl="1"/>
            <a:r>
              <a:rPr lang="en-US" sz="1800" dirty="0"/>
              <a:t>Information disclosed to researchers, auditors, and evaluators with appropriate Institutional Review Board review and approval to ensure the protection of program participants</a:t>
            </a:r>
          </a:p>
          <a:p>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34756850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Effective Treatment Approaches</a:t>
            </a:r>
            <a:endParaRPr lang="en-US" dirty="0"/>
          </a:p>
        </p:txBody>
      </p:sp>
      <p:sp>
        <p:nvSpPr>
          <p:cNvPr id="3" name="Content Placeholder 2"/>
          <p:cNvSpPr>
            <a:spLocks noGrp="1"/>
          </p:cNvSpPr>
          <p:nvPr>
            <p:ph sz="quarter" idx="1"/>
          </p:nvPr>
        </p:nvSpPr>
        <p:spPr>
          <a:xfrm>
            <a:off x="1865040" y="1935480"/>
            <a:ext cx="8425009" cy="4495800"/>
          </a:xfrm>
        </p:spPr>
        <p:txBody>
          <a:bodyPr>
            <a:noAutofit/>
          </a:bodyPr>
          <a:lstStyle/>
          <a:p>
            <a:r>
              <a:rPr lang="en-US" sz="2800" dirty="0"/>
              <a:t>What </a:t>
            </a:r>
            <a:r>
              <a:rPr lang="en-US" sz="2800" dirty="0"/>
              <a:t>methods are used to </a:t>
            </a:r>
            <a:r>
              <a:rPr lang="en-US" sz="2800" dirty="0"/>
              <a:t>introduce options to initiate treatment is equally important as the timing. </a:t>
            </a:r>
          </a:p>
          <a:p>
            <a:pPr>
              <a:buNone/>
            </a:pPr>
            <a:endParaRPr lang="en-US" sz="2800" dirty="0"/>
          </a:p>
          <a:p>
            <a:r>
              <a:rPr lang="en-US" sz="2800" dirty="0"/>
              <a:t>Meta-analyses have demonstrated </a:t>
            </a:r>
            <a:r>
              <a:rPr lang="en-US" sz="2800" dirty="0"/>
              <a:t>that established treatment options are effective for adolescents, but not enough treatments have been evaluated for a comparative effectiveness study to rank these </a:t>
            </a:r>
            <a:r>
              <a:rPr lang="en-US" sz="2800" dirty="0"/>
              <a:t>options.</a:t>
            </a:r>
          </a:p>
        </p:txBody>
      </p:sp>
    </p:spTree>
    <p:extLst>
      <p:ext uri="{BB962C8B-B14F-4D97-AF65-F5344CB8AC3E}">
        <p14:creationId xmlns:p14="http://schemas.microsoft.com/office/powerpoint/2010/main" val="4194067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Effective Treatment Approaches</a:t>
            </a:r>
            <a:endParaRPr lang="en-US" dirty="0"/>
          </a:p>
        </p:txBody>
      </p:sp>
      <p:sp>
        <p:nvSpPr>
          <p:cNvPr id="3" name="Content Placeholder 2"/>
          <p:cNvSpPr>
            <a:spLocks noGrp="1"/>
          </p:cNvSpPr>
          <p:nvPr>
            <p:ph sz="quarter" idx="1"/>
          </p:nvPr>
        </p:nvSpPr>
        <p:spPr>
          <a:xfrm>
            <a:off x="2038008" y="1737360"/>
            <a:ext cx="8252041" cy="4892040"/>
          </a:xfrm>
        </p:spPr>
        <p:txBody>
          <a:bodyPr>
            <a:noAutofit/>
          </a:bodyPr>
          <a:lstStyle/>
          <a:p>
            <a:r>
              <a:rPr lang="en-US" sz="2000" dirty="0"/>
              <a:t>Meta-analyses have found: </a:t>
            </a:r>
          </a:p>
          <a:p>
            <a:pPr lvl="1"/>
            <a:r>
              <a:rPr lang="en-US" sz="2000" dirty="0"/>
              <a:t>Brief alcohol interventions lead to significant reductions in drinking and alcohol-related problems for adolescents and young adults, the effects of which listed for up to one year after the intervention. </a:t>
            </a:r>
            <a:endParaRPr lang="en-US" sz="2000" baseline="30000" dirty="0"/>
          </a:p>
          <a:p>
            <a:pPr lvl="1"/>
            <a:r>
              <a:rPr lang="en-US" sz="2000" dirty="0"/>
              <a:t>Motivational </a:t>
            </a:r>
            <a:r>
              <a:rPr lang="en-US" sz="2000" dirty="0"/>
              <a:t>interviewing </a:t>
            </a:r>
            <a:r>
              <a:rPr lang="en-US" sz="2000" dirty="0"/>
              <a:t>has </a:t>
            </a:r>
            <a:r>
              <a:rPr lang="en-US" sz="2000" dirty="0"/>
              <a:t>a larger effect on alcohol consumption than other brief interventions for this age </a:t>
            </a:r>
            <a:r>
              <a:rPr lang="en-US" sz="2000" dirty="0"/>
              <a:t>groups and </a:t>
            </a:r>
            <a:r>
              <a:rPr lang="en-US" sz="2000" dirty="0"/>
              <a:t>has been shown to be effective for adolescents across a variety of substance use behaviors and the effect is retained over </a:t>
            </a:r>
            <a:r>
              <a:rPr lang="en-US" sz="2000" dirty="0"/>
              <a:t>time. </a:t>
            </a:r>
            <a:endParaRPr lang="en-US" sz="2000" baseline="30000" dirty="0"/>
          </a:p>
          <a:p>
            <a:pPr lvl="1"/>
            <a:r>
              <a:rPr lang="en-US" sz="2000" dirty="0"/>
              <a:t>When brief interventions were </a:t>
            </a:r>
            <a:r>
              <a:rPr lang="en-US" sz="2000" dirty="0"/>
              <a:t>individually </a:t>
            </a:r>
            <a:r>
              <a:rPr lang="en-US" sz="2000" dirty="0"/>
              <a:t>delivered </a:t>
            </a:r>
            <a:r>
              <a:rPr lang="en-US" sz="2000" dirty="0"/>
              <a:t>to adolescents </a:t>
            </a:r>
            <a:r>
              <a:rPr lang="en-US" sz="2000" dirty="0"/>
              <a:t>over </a:t>
            </a:r>
            <a:r>
              <a:rPr lang="en-US" sz="2000" dirty="0"/>
              <a:t>multiple sessions, they were </a:t>
            </a:r>
            <a:r>
              <a:rPr lang="en-US" sz="2000" dirty="0"/>
              <a:t>more </a:t>
            </a:r>
            <a:r>
              <a:rPr lang="en-US" sz="2000" dirty="0"/>
              <a:t>effective in reducing the frequency of alcohol and cannabis </a:t>
            </a:r>
            <a:r>
              <a:rPr lang="en-US" sz="2000" dirty="0"/>
              <a:t>use, </a:t>
            </a:r>
            <a:r>
              <a:rPr lang="en-US" sz="2000" dirty="0"/>
              <a:t>as well as reducing associated criminal behaviors (compared to group and single session brief interventions</a:t>
            </a:r>
            <a:r>
              <a:rPr lang="en-US" sz="2000" dirty="0"/>
              <a:t>).</a:t>
            </a:r>
            <a:endParaRPr lang="en-US" sz="2000" baseline="30000" dirty="0"/>
          </a:p>
          <a:p>
            <a:pPr lvl="1"/>
            <a:r>
              <a:rPr lang="en-US" sz="2000" dirty="0"/>
              <a:t>Compared </a:t>
            </a:r>
            <a:r>
              <a:rPr lang="en-US" sz="2000" dirty="0"/>
              <a:t>to various outpatient substance abuse treatment, adolescents showed greatest improvements from family therapy, mixed and group </a:t>
            </a:r>
            <a:r>
              <a:rPr lang="en-US" sz="2000" dirty="0"/>
              <a:t>counseling. </a:t>
            </a:r>
            <a:endParaRPr lang="en-US" sz="2000" baseline="30000" dirty="0"/>
          </a:p>
        </p:txBody>
      </p:sp>
    </p:spTree>
    <p:extLst>
      <p:ext uri="{BB962C8B-B14F-4D97-AF65-F5344CB8AC3E}">
        <p14:creationId xmlns:p14="http://schemas.microsoft.com/office/powerpoint/2010/main" val="2948275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Self-assessment Exercise</a:t>
            </a:r>
            <a:endParaRPr lang="en-US" dirty="0"/>
          </a:p>
        </p:txBody>
      </p:sp>
      <p:sp>
        <p:nvSpPr>
          <p:cNvPr id="3" name="Content Placeholder 2"/>
          <p:cNvSpPr>
            <a:spLocks noGrp="1"/>
          </p:cNvSpPr>
          <p:nvPr>
            <p:ph sz="quarter" idx="1"/>
          </p:nvPr>
        </p:nvSpPr>
        <p:spPr>
          <a:xfrm>
            <a:off x="2136648" y="2243876"/>
            <a:ext cx="8153400" cy="3852124"/>
          </a:xfrm>
        </p:spPr>
        <p:txBody>
          <a:bodyPr>
            <a:noAutofit/>
          </a:bodyPr>
          <a:lstStyle/>
          <a:p>
            <a:pPr marL="0" indent="0" algn="ctr">
              <a:buNone/>
            </a:pPr>
            <a:r>
              <a:rPr lang="en-US" sz="3200" dirty="0"/>
              <a:t>What are the treatment approaches most frequently </a:t>
            </a:r>
            <a:r>
              <a:rPr lang="en-US" sz="3200" dirty="0"/>
              <a:t>used </a:t>
            </a:r>
            <a:r>
              <a:rPr lang="en-US" sz="3200" dirty="0"/>
              <a:t>in the environments where students and practitioners work?</a:t>
            </a:r>
            <a:endParaRPr lang="en-US" sz="3200" dirty="0"/>
          </a:p>
          <a:p>
            <a:pPr algn="ctr">
              <a:spcBef>
                <a:spcPts val="600"/>
              </a:spcBef>
            </a:pPr>
            <a:endParaRPr lang="en-US" sz="3200" dirty="0">
              <a:solidFill>
                <a:schemeClr val="tx2"/>
              </a:solidFill>
            </a:endParaRPr>
          </a:p>
        </p:txBody>
      </p:sp>
    </p:spTree>
    <p:extLst>
      <p:ext uri="{BB962C8B-B14F-4D97-AF65-F5344CB8AC3E}">
        <p14:creationId xmlns:p14="http://schemas.microsoft.com/office/powerpoint/2010/main" val="5974256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Treatment Referral Resources</a:t>
            </a:r>
            <a:endParaRPr lang="en-US" dirty="0"/>
          </a:p>
        </p:txBody>
      </p:sp>
      <p:sp>
        <p:nvSpPr>
          <p:cNvPr id="3" name="Content Placeholder 2"/>
          <p:cNvSpPr>
            <a:spLocks noGrp="1"/>
          </p:cNvSpPr>
          <p:nvPr>
            <p:ph sz="quarter" idx="1"/>
          </p:nvPr>
        </p:nvSpPr>
        <p:spPr>
          <a:xfrm>
            <a:off x="2136648" y="1600200"/>
            <a:ext cx="8314041" cy="4495800"/>
          </a:xfrm>
        </p:spPr>
        <p:txBody>
          <a:bodyPr>
            <a:noAutofit/>
          </a:bodyPr>
          <a:lstStyle/>
          <a:p>
            <a:pPr marL="457200" indent="-457200">
              <a:spcBef>
                <a:spcPts val="1800"/>
              </a:spcBef>
              <a:buFont typeface="+mj-lt"/>
              <a:buAutoNum type="arabicPeriod"/>
            </a:pPr>
            <a:r>
              <a:rPr lang="en-US" sz="2200" dirty="0"/>
              <a:t>Substance </a:t>
            </a:r>
            <a:r>
              <a:rPr lang="en-US" sz="2200" dirty="0"/>
              <a:t>Abuse and Mental Health Services Administration (SAMHSA) Treatment Locator: 1-800-662-HELP or search </a:t>
            </a:r>
            <a:r>
              <a:rPr lang="en-US" sz="2200" dirty="0">
                <a:solidFill>
                  <a:schemeClr val="tx2"/>
                </a:solidFill>
                <a:hlinkClick r:id="rId3"/>
              </a:rPr>
              <a:t>www.findtreatment.samhsa.gov </a:t>
            </a:r>
            <a:endParaRPr lang="en-US" sz="2200" dirty="0">
              <a:solidFill>
                <a:schemeClr val="tx2"/>
              </a:solidFill>
            </a:endParaRPr>
          </a:p>
          <a:p>
            <a:pPr marL="457200" indent="-457200">
              <a:spcBef>
                <a:spcPts val="1800"/>
              </a:spcBef>
              <a:buFont typeface="+mj-lt"/>
              <a:buAutoNum type="arabicPeriod"/>
            </a:pPr>
            <a:r>
              <a:rPr lang="en-US" sz="2200" dirty="0"/>
              <a:t>The </a:t>
            </a:r>
            <a:r>
              <a:rPr lang="en-US" sz="2200" dirty="0"/>
              <a:t>“Find A Physician” feature on the American Society of Addiction Medicine (ASAM): </a:t>
            </a:r>
            <a:r>
              <a:rPr lang="en-US" sz="2200" dirty="0">
                <a:solidFill>
                  <a:schemeClr val="tx2"/>
                </a:solidFill>
                <a:hlinkClick r:id="rId4"/>
              </a:rPr>
              <a:t>http://community.asam.org/search/default.asp?m=basic</a:t>
            </a:r>
            <a:endParaRPr lang="en-US" sz="2200" dirty="0">
              <a:solidFill>
                <a:schemeClr val="tx2"/>
              </a:solidFill>
            </a:endParaRPr>
          </a:p>
          <a:p>
            <a:pPr marL="457200" indent="-457200">
              <a:spcBef>
                <a:spcPts val="1800"/>
              </a:spcBef>
              <a:buFont typeface="+mj-lt"/>
              <a:buAutoNum type="arabicPeriod"/>
            </a:pPr>
            <a:r>
              <a:rPr lang="en-US" sz="2200" dirty="0"/>
              <a:t>The </a:t>
            </a:r>
            <a:r>
              <a:rPr lang="en-US" sz="2200" dirty="0"/>
              <a:t>Patient Referral Program on the American Academy of Addiction Psychiatry: </a:t>
            </a:r>
            <a:r>
              <a:rPr lang="en-US" sz="2200" dirty="0">
                <a:solidFill>
                  <a:schemeClr val="tx2"/>
                </a:solidFill>
                <a:hlinkClick r:id="rId5"/>
              </a:rPr>
              <a:t>http://www.aaap.org/patient-referral-program </a:t>
            </a:r>
            <a:endParaRPr lang="en-US" sz="2200" dirty="0">
              <a:solidFill>
                <a:schemeClr val="tx2"/>
              </a:solidFill>
            </a:endParaRPr>
          </a:p>
          <a:p>
            <a:pPr marL="457200" indent="-457200">
              <a:spcBef>
                <a:spcPts val="1800"/>
              </a:spcBef>
              <a:buFont typeface="+mj-lt"/>
              <a:buAutoNum type="arabicPeriod"/>
            </a:pPr>
            <a:r>
              <a:rPr lang="en-US" sz="2200" dirty="0"/>
              <a:t>The </a:t>
            </a:r>
            <a:r>
              <a:rPr lang="en-US" sz="2200" dirty="0"/>
              <a:t>Child and Adolescent Psychiatrist Finder on the American Academy of Child and Adolescent Psychiatry: </a:t>
            </a:r>
            <a:r>
              <a:rPr lang="en-US" sz="2200" dirty="0">
                <a:solidFill>
                  <a:schemeClr val="tx2"/>
                </a:solidFill>
                <a:hlinkClick r:id="rId6"/>
              </a:rPr>
              <a:t>http://www.aacap.org/cs/root/child_and_adolescent_psychiatrist_finder/</a:t>
            </a:r>
            <a:r>
              <a:rPr lang="en-US" sz="2200" dirty="0">
                <a:solidFill>
                  <a:schemeClr val="tx2"/>
                </a:solidFill>
                <a:hlinkClick r:id="rId6"/>
              </a:rPr>
              <a:t>child_and_adolescent_psychiatrist_finder</a:t>
            </a:r>
            <a:endParaRPr lang="en-US" sz="2200" dirty="0">
              <a:solidFill>
                <a:schemeClr val="tx2"/>
              </a:solidFill>
            </a:endParaRPr>
          </a:p>
        </p:txBody>
      </p:sp>
    </p:spTree>
    <p:extLst>
      <p:ext uri="{BB962C8B-B14F-4D97-AF65-F5344CB8AC3E}">
        <p14:creationId xmlns:p14="http://schemas.microsoft.com/office/powerpoint/2010/main" val="9795998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Considerations for Referral Process</a:t>
            </a:r>
            <a:endParaRPr lang="en-US" dirty="0"/>
          </a:p>
        </p:txBody>
      </p:sp>
      <p:sp>
        <p:nvSpPr>
          <p:cNvPr id="3" name="Content Placeholder 2"/>
          <p:cNvSpPr>
            <a:spLocks noGrp="1"/>
          </p:cNvSpPr>
          <p:nvPr>
            <p:ph sz="quarter" idx="1"/>
          </p:nvPr>
        </p:nvSpPr>
        <p:spPr>
          <a:xfrm>
            <a:off x="2136648" y="1772806"/>
            <a:ext cx="8153400" cy="4495800"/>
          </a:xfrm>
        </p:spPr>
        <p:txBody>
          <a:bodyPr>
            <a:noAutofit/>
          </a:bodyPr>
          <a:lstStyle/>
          <a:p>
            <a:pPr marL="457200" indent="-457200">
              <a:buFont typeface="+mj-lt"/>
              <a:buAutoNum type="arabicPeriod"/>
            </a:pPr>
            <a:r>
              <a:rPr lang="en-US" sz="2400" dirty="0"/>
              <a:t>Determining the specific needs of the </a:t>
            </a:r>
            <a:r>
              <a:rPr lang="en-US" sz="2400" dirty="0"/>
              <a:t>adolescent to </a:t>
            </a:r>
            <a:r>
              <a:rPr lang="en-US" sz="2400" dirty="0"/>
              <a:t>determine the most appropriate referral sources.  </a:t>
            </a:r>
          </a:p>
          <a:p>
            <a:pPr marL="457200" indent="-457200">
              <a:buFont typeface="+mj-lt"/>
              <a:buAutoNum type="arabicPeriod"/>
            </a:pPr>
            <a:r>
              <a:rPr lang="en-US" sz="2400" dirty="0"/>
              <a:t>Evaluating and, whenever possible, removing potential barriers to successful engagement with the helping resource. </a:t>
            </a:r>
            <a:endParaRPr lang="en-US" sz="2400" dirty="0"/>
          </a:p>
          <a:p>
            <a:pPr marL="457200" indent="-457200">
              <a:buFont typeface="+mj-lt"/>
              <a:buAutoNum type="arabicPeriod"/>
            </a:pPr>
            <a:r>
              <a:rPr lang="en-US" sz="2400" dirty="0"/>
              <a:t>Explaining </a:t>
            </a:r>
            <a:r>
              <a:rPr lang="en-US" sz="2400" dirty="0"/>
              <a:t>to the </a:t>
            </a:r>
            <a:r>
              <a:rPr lang="en-US" sz="2400" dirty="0"/>
              <a:t>adolescent in </a:t>
            </a:r>
            <a:r>
              <a:rPr lang="en-US" sz="2400" dirty="0"/>
              <a:t>clear and specific language the necessity for and process of referral to increase the likelihood of understanding and follow through with the referral.</a:t>
            </a:r>
          </a:p>
          <a:p>
            <a:pPr marL="457200" indent="-457200">
              <a:buFont typeface="+mj-lt"/>
              <a:buAutoNum type="arabicPeriod"/>
            </a:pPr>
            <a:r>
              <a:rPr lang="en-US" sz="2400" dirty="0"/>
              <a:t>A</a:t>
            </a:r>
            <a:r>
              <a:rPr lang="en-US" sz="2400" dirty="0"/>
              <a:t>rranging </a:t>
            </a:r>
            <a:r>
              <a:rPr lang="en-US" sz="2400" dirty="0"/>
              <a:t>referrals to other professionals, agencies, community programs, support groups or other appropriate resources to meet the client’s needs</a:t>
            </a:r>
            <a:r>
              <a:rPr lang="en-US" sz="2400" dirty="0"/>
              <a:t>.</a:t>
            </a:r>
            <a:endParaRPr lang="en-US" sz="2250" dirty="0">
              <a:solidFill>
                <a:schemeClr val="tx2"/>
              </a:solidFill>
            </a:endParaRPr>
          </a:p>
        </p:txBody>
      </p:sp>
    </p:spTree>
    <p:extLst>
      <p:ext uri="{BB962C8B-B14F-4D97-AF65-F5344CB8AC3E}">
        <p14:creationId xmlns:p14="http://schemas.microsoft.com/office/powerpoint/2010/main" val="12095003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6901" y="228600"/>
            <a:ext cx="8749450" cy="990600"/>
          </a:xfrm>
        </p:spPr>
        <p:txBody>
          <a:bodyPr>
            <a:noAutofit/>
          </a:bodyPr>
          <a:lstStyle/>
          <a:p>
            <a:r>
              <a:rPr lang="en-US" dirty="0" smtClean="0"/>
              <a:t>Considerations for </a:t>
            </a:r>
            <a:r>
              <a:rPr lang="en-US" dirty="0"/>
              <a:t>D</a:t>
            </a:r>
            <a:r>
              <a:rPr lang="en-US" dirty="0" smtClean="0"/>
              <a:t>etermining </a:t>
            </a:r>
            <a:r>
              <a:rPr lang="en-US" dirty="0"/>
              <a:t>N</a:t>
            </a:r>
            <a:r>
              <a:rPr lang="en-US" dirty="0" smtClean="0"/>
              <a:t>eeds</a:t>
            </a:r>
            <a:endParaRPr lang="en-US" dirty="0"/>
          </a:p>
        </p:txBody>
      </p:sp>
      <p:sp>
        <p:nvSpPr>
          <p:cNvPr id="3" name="Content Placeholder 2"/>
          <p:cNvSpPr>
            <a:spLocks noGrp="1"/>
          </p:cNvSpPr>
          <p:nvPr>
            <p:ph sz="quarter" idx="1"/>
          </p:nvPr>
        </p:nvSpPr>
        <p:spPr>
          <a:xfrm>
            <a:off x="1856901" y="1735819"/>
            <a:ext cx="8749450" cy="4495800"/>
          </a:xfrm>
        </p:spPr>
        <p:txBody>
          <a:bodyPr>
            <a:noAutofit/>
          </a:bodyPr>
          <a:lstStyle/>
          <a:p>
            <a:pPr marL="0" indent="0">
              <a:buNone/>
            </a:pPr>
            <a:r>
              <a:rPr lang="en-US" sz="2000" b="1" dirty="0"/>
              <a:t>Determining the specific needs of the </a:t>
            </a:r>
            <a:r>
              <a:rPr lang="en-US" sz="2000" b="1" dirty="0"/>
              <a:t>adolescent to </a:t>
            </a:r>
            <a:r>
              <a:rPr lang="en-US" sz="2000" b="1" dirty="0"/>
              <a:t>determine the most appropriate referral sources.</a:t>
            </a:r>
            <a:r>
              <a:rPr lang="en-US" sz="2000" dirty="0"/>
              <a:t> </a:t>
            </a:r>
            <a:endParaRPr lang="en-US" sz="2000" dirty="0"/>
          </a:p>
          <a:p>
            <a:pPr lvl="0"/>
            <a:r>
              <a:rPr lang="en-US" sz="1800" dirty="0"/>
              <a:t>Every </a:t>
            </a:r>
            <a:r>
              <a:rPr lang="en-US" sz="1800" dirty="0"/>
              <a:t>adolescent is different and has varying needs when obtaining assistance.  </a:t>
            </a:r>
            <a:endParaRPr lang="en-US" sz="1800" dirty="0"/>
          </a:p>
          <a:p>
            <a:pPr lvl="0"/>
            <a:r>
              <a:rPr lang="en-US" sz="1800" dirty="0"/>
              <a:t>Consider </a:t>
            </a:r>
            <a:r>
              <a:rPr lang="en-US" sz="1800" dirty="0"/>
              <a:t>the many multicultural </a:t>
            </a:r>
            <a:r>
              <a:rPr lang="en-US" sz="1800" dirty="0"/>
              <a:t>factors (</a:t>
            </a:r>
            <a:r>
              <a:rPr lang="en-US" sz="1800" dirty="0"/>
              <a:t>race, gender, religion/spirituality and primary language </a:t>
            </a:r>
            <a:r>
              <a:rPr lang="en-US" sz="1800" dirty="0"/>
              <a:t>spoken, </a:t>
            </a:r>
            <a:r>
              <a:rPr lang="en-US" sz="1800" dirty="0"/>
              <a:t>geographical constraints and financial factors, such as insurance coverage and out-of-pocket </a:t>
            </a:r>
            <a:r>
              <a:rPr lang="en-US" sz="1800" dirty="0"/>
              <a:t>expenses) </a:t>
            </a:r>
            <a:r>
              <a:rPr lang="en-US" sz="1800" dirty="0"/>
              <a:t>that impact the treatment process, </a:t>
            </a:r>
            <a:r>
              <a:rPr lang="en-US" sz="1800" dirty="0"/>
              <a:t>when </a:t>
            </a:r>
            <a:r>
              <a:rPr lang="en-US" sz="1800" dirty="0"/>
              <a:t>making a </a:t>
            </a:r>
            <a:r>
              <a:rPr lang="en-US" sz="1800" dirty="0"/>
              <a:t>recommendation.  </a:t>
            </a:r>
          </a:p>
          <a:p>
            <a:pPr lvl="0"/>
            <a:r>
              <a:rPr lang="en-US" sz="1800" dirty="0"/>
              <a:t>Become </a:t>
            </a:r>
            <a:r>
              <a:rPr lang="en-US" sz="1800" dirty="0"/>
              <a:t>acquainted with the available community options for teenagers, including mental health services because </a:t>
            </a:r>
            <a:r>
              <a:rPr lang="en-US" sz="1800" dirty="0"/>
              <a:t>specialized </a:t>
            </a:r>
            <a:r>
              <a:rPr lang="en-US" sz="1800" dirty="0"/>
              <a:t>drug treatment program may not be available.  </a:t>
            </a:r>
            <a:endParaRPr lang="en-US" sz="1800" dirty="0"/>
          </a:p>
          <a:p>
            <a:pPr lvl="0"/>
            <a:r>
              <a:rPr lang="en-US" sz="1800" dirty="0"/>
              <a:t>Identify education </a:t>
            </a:r>
            <a:r>
              <a:rPr lang="en-US" sz="1800" dirty="0"/>
              <a:t>and prevention programs for youth in the early stage of substance use.  </a:t>
            </a:r>
            <a:endParaRPr lang="en-US" sz="1800" dirty="0"/>
          </a:p>
          <a:p>
            <a:pPr lvl="0"/>
            <a:r>
              <a:rPr lang="en-US" sz="1800" dirty="0"/>
              <a:t>Check </a:t>
            </a:r>
            <a:r>
              <a:rPr lang="en-US" sz="1800" dirty="0"/>
              <a:t>SAMHSA’s substance abuse treatment facility </a:t>
            </a:r>
            <a:r>
              <a:rPr lang="en-US" sz="1800" dirty="0"/>
              <a:t>locator </a:t>
            </a:r>
            <a:r>
              <a:rPr lang="en-US" sz="1800" dirty="0"/>
              <a:t>system (www.samhsa.gov/treatment/index.aspx) or any local directory, as well as adolescent treatment- matching </a:t>
            </a:r>
            <a:r>
              <a:rPr lang="en-US" sz="1800" dirty="0"/>
              <a:t>criteria. </a:t>
            </a:r>
          </a:p>
          <a:p>
            <a:pPr lvl="0"/>
            <a:r>
              <a:rPr lang="en-US" sz="1800" dirty="0"/>
              <a:t>Contact </a:t>
            </a:r>
            <a:r>
              <a:rPr lang="en-US" sz="1800" dirty="0"/>
              <a:t>your state agency for substance abuse to identify adolescent-specific treatment programs near you.</a:t>
            </a:r>
          </a:p>
          <a:p>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4144765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Considerations for Referral Process</a:t>
            </a:r>
            <a:endParaRPr lang="en-US" dirty="0"/>
          </a:p>
        </p:txBody>
      </p:sp>
      <p:sp>
        <p:nvSpPr>
          <p:cNvPr id="3" name="Content Placeholder 2"/>
          <p:cNvSpPr>
            <a:spLocks noGrp="1"/>
          </p:cNvSpPr>
          <p:nvPr>
            <p:ph sz="quarter" idx="1"/>
          </p:nvPr>
        </p:nvSpPr>
        <p:spPr>
          <a:xfrm>
            <a:off x="2136648" y="1748148"/>
            <a:ext cx="8153400" cy="4495800"/>
          </a:xfrm>
        </p:spPr>
        <p:txBody>
          <a:bodyPr>
            <a:noAutofit/>
          </a:bodyPr>
          <a:lstStyle/>
          <a:p>
            <a:pPr marL="0" indent="0">
              <a:buNone/>
            </a:pPr>
            <a:r>
              <a:rPr lang="en-US" sz="2000" b="1" dirty="0"/>
              <a:t>Evaluating </a:t>
            </a:r>
            <a:r>
              <a:rPr lang="en-US" sz="2000" b="1" dirty="0"/>
              <a:t>and, whenever possible, removing potential barriers to successful engagement with the helping resource.  </a:t>
            </a:r>
            <a:endParaRPr lang="en-US" sz="2000" b="1" dirty="0"/>
          </a:p>
          <a:p>
            <a:r>
              <a:rPr lang="en-US" sz="2000" dirty="0"/>
              <a:t>Potential </a:t>
            </a:r>
            <a:r>
              <a:rPr lang="en-US" sz="2000" dirty="0"/>
              <a:t>barriers can </a:t>
            </a:r>
            <a:r>
              <a:rPr lang="en-US" sz="2000" dirty="0"/>
              <a:t>include:</a:t>
            </a:r>
          </a:p>
          <a:p>
            <a:pPr lvl="1"/>
            <a:r>
              <a:rPr lang="en-US" sz="1700" dirty="0"/>
              <a:t>lack </a:t>
            </a:r>
            <a:r>
              <a:rPr lang="en-US" sz="1700" dirty="0"/>
              <a:t>of financial </a:t>
            </a:r>
            <a:r>
              <a:rPr lang="en-US" sz="1700" dirty="0"/>
              <a:t>resources</a:t>
            </a:r>
          </a:p>
          <a:p>
            <a:pPr lvl="1"/>
            <a:r>
              <a:rPr lang="en-US" sz="1700" dirty="0"/>
              <a:t>transportation needs</a:t>
            </a:r>
          </a:p>
          <a:p>
            <a:pPr lvl="1"/>
            <a:r>
              <a:rPr lang="en-US" sz="1700" dirty="0"/>
              <a:t>fear </a:t>
            </a:r>
            <a:r>
              <a:rPr lang="en-US" sz="1700" dirty="0"/>
              <a:t>that others will find </a:t>
            </a:r>
            <a:r>
              <a:rPr lang="en-US" sz="1700" dirty="0"/>
              <a:t>out</a:t>
            </a:r>
          </a:p>
          <a:p>
            <a:pPr lvl="1"/>
            <a:r>
              <a:rPr lang="en-US" sz="1700" dirty="0"/>
              <a:t>lack </a:t>
            </a:r>
            <a:r>
              <a:rPr lang="en-US" sz="1700" dirty="0"/>
              <a:t>of family </a:t>
            </a:r>
            <a:r>
              <a:rPr lang="en-US" sz="1700" dirty="0"/>
              <a:t>support</a:t>
            </a:r>
          </a:p>
          <a:p>
            <a:pPr lvl="1"/>
            <a:r>
              <a:rPr lang="en-US" sz="1700" dirty="0"/>
              <a:t>parent/guardian’s lack of access to child care or elder care</a:t>
            </a:r>
          </a:p>
          <a:p>
            <a:pPr lvl="1"/>
            <a:r>
              <a:rPr lang="en-US" sz="1700" dirty="0"/>
              <a:t>legal complications; and,</a:t>
            </a:r>
          </a:p>
          <a:p>
            <a:pPr lvl="1"/>
            <a:r>
              <a:rPr lang="en-US" sz="1700" dirty="0"/>
              <a:t>medical needs</a:t>
            </a:r>
            <a:r>
              <a:rPr lang="en-US" dirty="0"/>
              <a:t> </a:t>
            </a:r>
          </a:p>
          <a:p>
            <a:pPr marL="0" indent="0">
              <a:buNone/>
            </a:pPr>
            <a:r>
              <a:rPr lang="en-US" sz="2000" b="1" dirty="0"/>
              <a:t>Explain using clear </a:t>
            </a:r>
            <a:r>
              <a:rPr lang="en-US" sz="2000" b="1" dirty="0"/>
              <a:t>and specific language the necessity for and process of referral to increase the likelihood of understanding and follow through with the referral.</a:t>
            </a:r>
          </a:p>
          <a:p>
            <a:endParaRPr lang="en-US" sz="2000" b="1"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1922174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531353" cy="990600"/>
          </a:xfrm>
        </p:spPr>
        <p:txBody>
          <a:bodyPr>
            <a:noAutofit/>
          </a:bodyPr>
          <a:lstStyle/>
          <a:p>
            <a:r>
              <a:rPr lang="en-US" dirty="0" smtClean="0"/>
              <a:t>Considerations for Referral Process (continued) </a:t>
            </a:r>
            <a:endParaRPr lang="en-US" dirty="0"/>
          </a:p>
        </p:txBody>
      </p:sp>
      <p:sp>
        <p:nvSpPr>
          <p:cNvPr id="3" name="Content Placeholder 2"/>
          <p:cNvSpPr>
            <a:spLocks noGrp="1"/>
          </p:cNvSpPr>
          <p:nvPr>
            <p:ph sz="quarter" idx="1"/>
          </p:nvPr>
        </p:nvSpPr>
        <p:spPr>
          <a:xfrm>
            <a:off x="2136648" y="1797464"/>
            <a:ext cx="8153400" cy="4721323"/>
          </a:xfrm>
        </p:spPr>
        <p:txBody>
          <a:bodyPr>
            <a:noAutofit/>
          </a:bodyPr>
          <a:lstStyle/>
          <a:p>
            <a:pPr marL="0" indent="0">
              <a:buNone/>
            </a:pPr>
            <a:r>
              <a:rPr lang="en-US" sz="2000" b="1" dirty="0"/>
              <a:t>Arranging referrals to other professionals, agencies, community programs, support groups or other appropriate resources to meet the </a:t>
            </a:r>
            <a:r>
              <a:rPr lang="en-US" sz="2000" b="1" dirty="0"/>
              <a:t>adolescent’s needs</a:t>
            </a:r>
            <a:r>
              <a:rPr lang="en-US" sz="2000" b="1" dirty="0"/>
              <a:t>.</a:t>
            </a:r>
            <a:r>
              <a:rPr lang="en-US" sz="2000" dirty="0"/>
              <a:t>  </a:t>
            </a:r>
            <a:endParaRPr lang="en-US" sz="2000" dirty="0"/>
          </a:p>
          <a:p>
            <a:pPr lvl="0"/>
            <a:r>
              <a:rPr lang="en-US" sz="2000" dirty="0"/>
              <a:t>Establish </a:t>
            </a:r>
            <a:r>
              <a:rPr lang="en-US" sz="2000" dirty="0"/>
              <a:t>working relationships with alcohol and other drug treatment providers in </a:t>
            </a:r>
            <a:r>
              <a:rPr lang="en-US" sz="2000" dirty="0"/>
              <a:t>your communities </a:t>
            </a:r>
            <a:r>
              <a:rPr lang="en-US" sz="2000" dirty="0"/>
              <a:t>to ensure their adolescents have treatment options that are developmentally appropriate</a:t>
            </a:r>
            <a:r>
              <a:rPr lang="en-US" sz="2000" dirty="0"/>
              <a:t>. </a:t>
            </a:r>
          </a:p>
          <a:p>
            <a:pPr lvl="0"/>
            <a:r>
              <a:rPr lang="en-US" sz="2000" dirty="0"/>
              <a:t>It </a:t>
            </a:r>
            <a:r>
              <a:rPr lang="en-US" sz="2000" dirty="0"/>
              <a:t>is preferable for the referral to be arranged immediately using a “</a:t>
            </a:r>
            <a:r>
              <a:rPr lang="en-US" sz="2000" dirty="0"/>
              <a:t>warm hand-off” or “warm </a:t>
            </a:r>
            <a:r>
              <a:rPr lang="en-US" sz="2000" dirty="0"/>
              <a:t>transfer” where the addiction professional connects the adolescent directly with the treatment provider by telephone while the adolescent is still in the office.  However, if impossible, the practitioner must contact the adolescent within 24 hours to arrange the referral.  </a:t>
            </a:r>
            <a:endParaRPr lang="en-US" sz="2000" dirty="0"/>
          </a:p>
          <a:p>
            <a:pPr lvl="0"/>
            <a:r>
              <a:rPr lang="en-US" sz="2000" dirty="0"/>
              <a:t>At </a:t>
            </a:r>
            <a:r>
              <a:rPr lang="en-US" sz="2000" dirty="0"/>
              <a:t>a </a:t>
            </a:r>
            <a:r>
              <a:rPr lang="en-US" sz="2000" dirty="0"/>
              <a:t>minimum provide the </a:t>
            </a:r>
            <a:r>
              <a:rPr lang="en-US" sz="2000" dirty="0"/>
              <a:t>adolescent, and in most instances, the parent, </a:t>
            </a:r>
            <a:r>
              <a:rPr lang="en-US" sz="2000" dirty="0"/>
              <a:t>with </a:t>
            </a:r>
            <a:r>
              <a:rPr lang="en-US" sz="2000" dirty="0"/>
              <a:t>a written referral with the treatment provider’s contact information, address and date and time of the first appointment or meeting.  </a:t>
            </a:r>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2820027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Suggested Readings</a:t>
            </a:r>
            <a:endParaRPr lang="en-US" dirty="0"/>
          </a:p>
        </p:txBody>
      </p:sp>
      <p:sp>
        <p:nvSpPr>
          <p:cNvPr id="3" name="Content Placeholder 2"/>
          <p:cNvSpPr>
            <a:spLocks noGrp="1"/>
          </p:cNvSpPr>
          <p:nvPr>
            <p:ph sz="quarter" idx="1"/>
          </p:nvPr>
        </p:nvSpPr>
        <p:spPr>
          <a:xfrm>
            <a:off x="2136648" y="1698833"/>
            <a:ext cx="8153400" cy="5045125"/>
          </a:xfrm>
        </p:spPr>
        <p:txBody>
          <a:bodyPr>
            <a:noAutofit/>
          </a:bodyPr>
          <a:lstStyle/>
          <a:p>
            <a:pPr>
              <a:spcBef>
                <a:spcPts val="1300"/>
              </a:spcBef>
            </a:pPr>
            <a:r>
              <a:rPr lang="en-US" sz="2200" dirty="0">
                <a:latin typeface="Tw Cen MT" pitchFamily="34" charset="0"/>
              </a:rPr>
              <a:t>National Institute on Drug Abuse. </a:t>
            </a:r>
            <a:r>
              <a:rPr lang="en-US" sz="2200" i="1" dirty="0">
                <a:latin typeface="Tw Cen MT" pitchFamily="34" charset="0"/>
              </a:rPr>
              <a:t>Principles of Adolescent Substance Use Disorder Treatment: A Research-based Guide.</a:t>
            </a:r>
            <a:r>
              <a:rPr lang="en-US" sz="2200" dirty="0">
                <a:latin typeface="Tw Cen MT" pitchFamily="34" charset="0"/>
              </a:rPr>
              <a:t> Bethesda, MD: NIDA; 2014.</a:t>
            </a:r>
          </a:p>
          <a:p>
            <a:pPr>
              <a:spcBef>
                <a:spcPts val="1300"/>
              </a:spcBef>
            </a:pPr>
            <a:r>
              <a:rPr lang="en-US" sz="2200" dirty="0">
                <a:latin typeface="Tw Cen MT" pitchFamily="34" charset="0"/>
              </a:rPr>
              <a:t>Williams RJ, Chang SY. A comprehensive and comparative review of adolescent substance abuse treatment outcome. </a:t>
            </a:r>
            <a:r>
              <a:rPr lang="en-US" sz="2200" i="1" dirty="0">
                <a:latin typeface="Tw Cen MT" pitchFamily="34" charset="0"/>
              </a:rPr>
              <a:t>Clinical Psychology: Science and Practice. </a:t>
            </a:r>
            <a:r>
              <a:rPr lang="en-US" sz="2200" dirty="0">
                <a:latin typeface="Tw Cen MT" pitchFamily="34" charset="0"/>
              </a:rPr>
              <a:t>2000;7(2):138-166.</a:t>
            </a:r>
          </a:p>
          <a:p>
            <a:pPr>
              <a:spcBef>
                <a:spcPts val="1300"/>
              </a:spcBef>
            </a:pPr>
            <a:r>
              <a:rPr lang="en-US" sz="2200" dirty="0">
                <a:latin typeface="Tw Cen MT" pitchFamily="34" charset="0"/>
              </a:rPr>
              <a:t>Meyers K, </a:t>
            </a:r>
            <a:r>
              <a:rPr lang="en-US" sz="2200" dirty="0" err="1">
                <a:latin typeface="Tw Cen MT" pitchFamily="34" charset="0"/>
              </a:rPr>
              <a:t>Cacciola</a:t>
            </a:r>
            <a:r>
              <a:rPr lang="en-US" sz="2200" dirty="0">
                <a:latin typeface="Tw Cen MT" pitchFamily="34" charset="0"/>
              </a:rPr>
              <a:t> J, Ward S, </a:t>
            </a:r>
            <a:r>
              <a:rPr lang="en-US" sz="2200" dirty="0" err="1">
                <a:latin typeface="Tw Cen MT" pitchFamily="34" charset="0"/>
              </a:rPr>
              <a:t>Kaynak</a:t>
            </a:r>
            <a:r>
              <a:rPr lang="en-US" sz="2200" dirty="0">
                <a:latin typeface="Tw Cen MT" pitchFamily="34" charset="0"/>
              </a:rPr>
              <a:t> O, Woodworth A. </a:t>
            </a:r>
            <a:r>
              <a:rPr lang="en-US" sz="2200" i="1" dirty="0">
                <a:latin typeface="Tw Cen MT" pitchFamily="34" charset="0"/>
              </a:rPr>
              <a:t>Paving the Way to Change: Advancing quality interventions for adolescents who use, abuse or are dependent upon alcohol and other drugs. </a:t>
            </a:r>
            <a:r>
              <a:rPr lang="en-US" sz="2200" dirty="0">
                <a:latin typeface="Tw Cen MT" pitchFamily="34" charset="0"/>
              </a:rPr>
              <a:t>Philadelphia, PA: Treatment Research Institute; 2014. </a:t>
            </a:r>
          </a:p>
          <a:p>
            <a:pPr>
              <a:spcBef>
                <a:spcPts val="1300"/>
              </a:spcBef>
            </a:pPr>
            <a:r>
              <a:rPr lang="en-US" sz="2200" dirty="0">
                <a:latin typeface="Tw Cen MT" pitchFamily="34" charset="0"/>
              </a:rPr>
              <a:t>Winters KC, Tanner-Smith EE, </a:t>
            </a:r>
            <a:r>
              <a:rPr lang="en-US" sz="2200" dirty="0" err="1">
                <a:latin typeface="Tw Cen MT" pitchFamily="34" charset="0"/>
              </a:rPr>
              <a:t>Bresani</a:t>
            </a:r>
            <a:r>
              <a:rPr lang="en-US" sz="2200" dirty="0">
                <a:latin typeface="Tw Cen MT" pitchFamily="34" charset="0"/>
              </a:rPr>
              <a:t> E, Meyers K. Current advances in the treatment of adolescent drug use. </a:t>
            </a:r>
            <a:r>
              <a:rPr lang="en-US" sz="2200" i="1" dirty="0">
                <a:latin typeface="Tw Cen MT" pitchFamily="34" charset="0"/>
              </a:rPr>
              <a:t>Adolescent Health, Medicine and Therapeutics. </a:t>
            </a:r>
            <a:r>
              <a:rPr lang="en-US" sz="2200" dirty="0">
                <a:latin typeface="Tw Cen MT" pitchFamily="34" charset="0"/>
              </a:rPr>
              <a:t>2014;5:199.</a:t>
            </a:r>
            <a:endParaRPr lang="en-US" sz="2200" dirty="0">
              <a:latin typeface="Tw Cen MT" pitchFamily="34" charset="0"/>
            </a:endParaRPr>
          </a:p>
        </p:txBody>
      </p:sp>
    </p:spTree>
    <p:extLst>
      <p:ext uri="{BB962C8B-B14F-4D97-AF65-F5344CB8AC3E}">
        <p14:creationId xmlns:p14="http://schemas.microsoft.com/office/powerpoint/2010/main" val="33707863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42297"/>
            <a:ext cx="8531352" cy="990600"/>
          </a:xfrm>
        </p:spPr>
        <p:txBody>
          <a:bodyPr>
            <a:noAutofit/>
          </a:bodyPr>
          <a:lstStyle/>
          <a:p>
            <a:r>
              <a:rPr lang="en-US" dirty="0"/>
              <a:t>Considerations for Referral </a:t>
            </a:r>
            <a:r>
              <a:rPr lang="en-US" dirty="0" smtClean="0"/>
              <a:t>Process</a:t>
            </a:r>
            <a:br>
              <a:rPr lang="en-US" dirty="0" smtClean="0"/>
            </a:br>
            <a:r>
              <a:rPr lang="en-US" dirty="0" smtClean="0"/>
              <a:t>(continued)</a:t>
            </a:r>
            <a:endParaRPr lang="en-US" dirty="0"/>
          </a:p>
        </p:txBody>
      </p:sp>
      <p:sp>
        <p:nvSpPr>
          <p:cNvPr id="3" name="Content Placeholder 2"/>
          <p:cNvSpPr>
            <a:spLocks noGrp="1"/>
          </p:cNvSpPr>
          <p:nvPr>
            <p:ph sz="quarter" idx="1"/>
          </p:nvPr>
        </p:nvSpPr>
        <p:spPr>
          <a:xfrm>
            <a:off x="2136648" y="1748148"/>
            <a:ext cx="8153400" cy="4495800"/>
          </a:xfrm>
        </p:spPr>
        <p:txBody>
          <a:bodyPr>
            <a:noAutofit/>
          </a:bodyPr>
          <a:lstStyle/>
          <a:p>
            <a:pPr>
              <a:spcBef>
                <a:spcPts val="1900"/>
              </a:spcBef>
            </a:pPr>
            <a:r>
              <a:rPr lang="en-US" sz="2250" dirty="0"/>
              <a:t>The speed at which you can link </a:t>
            </a:r>
            <a:r>
              <a:rPr lang="en-US" sz="2250" dirty="0"/>
              <a:t>an adolescent </a:t>
            </a:r>
            <a:r>
              <a:rPr lang="en-US" sz="2250" dirty="0"/>
              <a:t>to treatment dramatically impacts their likelihood to show up, remain in treatment and experience positive outcomes.  </a:t>
            </a:r>
            <a:endParaRPr lang="en-US" sz="2250" dirty="0"/>
          </a:p>
          <a:p>
            <a:pPr>
              <a:spcBef>
                <a:spcPts val="1900"/>
              </a:spcBef>
            </a:pPr>
            <a:r>
              <a:rPr lang="en-US" sz="2250" dirty="0"/>
              <a:t>Offering </a:t>
            </a:r>
            <a:r>
              <a:rPr lang="en-US" sz="2250" dirty="0"/>
              <a:t>a treatment appointment date </a:t>
            </a:r>
            <a:r>
              <a:rPr lang="en-US" sz="2250" dirty="0"/>
              <a:t>immediately </a:t>
            </a:r>
            <a:r>
              <a:rPr lang="en-US" sz="2250" dirty="0"/>
              <a:t>and </a:t>
            </a:r>
            <a:r>
              <a:rPr lang="en-US" sz="2250" dirty="0"/>
              <a:t>reminding the adolescent of </a:t>
            </a:r>
            <a:r>
              <a:rPr lang="en-US" sz="2250" dirty="0"/>
              <a:t>their initial scheduled appointment usually improves the rate at which </a:t>
            </a:r>
            <a:r>
              <a:rPr lang="en-US" sz="2250" dirty="0"/>
              <a:t>adolescents will </a:t>
            </a:r>
            <a:r>
              <a:rPr lang="en-US" sz="2250" dirty="0"/>
              <a:t>begin </a:t>
            </a:r>
            <a:r>
              <a:rPr lang="en-US" sz="2250" dirty="0"/>
              <a:t>treatment. </a:t>
            </a:r>
          </a:p>
          <a:p>
            <a:pPr>
              <a:spcBef>
                <a:spcPts val="1900"/>
              </a:spcBef>
            </a:pPr>
            <a:r>
              <a:rPr lang="en-US" sz="2250" dirty="0"/>
              <a:t>The </a:t>
            </a:r>
            <a:r>
              <a:rPr lang="en-US" sz="2250" dirty="0"/>
              <a:t>first 24 hours after </a:t>
            </a:r>
            <a:r>
              <a:rPr lang="en-US" sz="2250" dirty="0"/>
              <a:t>an adolescent’s initial </a:t>
            </a:r>
            <a:r>
              <a:rPr lang="en-US" sz="2250" dirty="0"/>
              <a:t>contact is a critical period in initiating </a:t>
            </a:r>
            <a:r>
              <a:rPr lang="en-US" sz="2250" dirty="0"/>
              <a:t>treatment. </a:t>
            </a:r>
          </a:p>
          <a:p>
            <a:pPr>
              <a:spcBef>
                <a:spcPts val="1900"/>
              </a:spcBef>
            </a:pPr>
            <a:r>
              <a:rPr lang="en-US" sz="2250" dirty="0"/>
              <a:t>Research </a:t>
            </a:r>
            <a:r>
              <a:rPr lang="en-US" sz="2250" dirty="0"/>
              <a:t>shows that if the gap between your session and first appointment for a different level of care is more than 14 days, failure is virtually </a:t>
            </a:r>
            <a:r>
              <a:rPr lang="en-US" sz="2250" dirty="0"/>
              <a:t>certain. </a:t>
            </a:r>
          </a:p>
        </p:txBody>
      </p:sp>
    </p:spTree>
    <p:extLst>
      <p:ext uri="{BB962C8B-B14F-4D97-AF65-F5344CB8AC3E}">
        <p14:creationId xmlns:p14="http://schemas.microsoft.com/office/powerpoint/2010/main" val="7124099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Motivation and Referral</a:t>
            </a:r>
            <a:endParaRPr lang="en-US" dirty="0"/>
          </a:p>
        </p:txBody>
      </p:sp>
      <p:sp>
        <p:nvSpPr>
          <p:cNvPr id="3" name="Content Placeholder 2"/>
          <p:cNvSpPr>
            <a:spLocks noGrp="1"/>
          </p:cNvSpPr>
          <p:nvPr>
            <p:ph sz="quarter" idx="1"/>
          </p:nvPr>
        </p:nvSpPr>
        <p:spPr>
          <a:xfrm>
            <a:off x="2136648" y="1674174"/>
            <a:ext cx="8153400" cy="4495800"/>
          </a:xfrm>
        </p:spPr>
        <p:txBody>
          <a:bodyPr>
            <a:noAutofit/>
          </a:bodyPr>
          <a:lstStyle/>
          <a:p>
            <a:r>
              <a:rPr lang="en-US" sz="1800" dirty="0"/>
              <a:t>For adolescents who express little motivation to go into more intensive treatment, the primary task is to engage them in a discussion that allows you to get a good understanding of how they see substance use which explains their decision not to choose treatment.  </a:t>
            </a:r>
            <a:endParaRPr lang="en-US" sz="1800" dirty="0"/>
          </a:p>
          <a:p>
            <a:r>
              <a:rPr lang="en-US" sz="1800" dirty="0"/>
              <a:t>When </a:t>
            </a:r>
            <a:r>
              <a:rPr lang="en-US" sz="1800" dirty="0"/>
              <a:t>adolescents hear themselves describe their thoughts and feelings about their substance use to a non-judgmental listener, they are more likely to understand their mixed feelings which serve to increase their level of motivation for treatment.  </a:t>
            </a:r>
            <a:endParaRPr lang="en-US" sz="1800" dirty="0"/>
          </a:p>
          <a:p>
            <a:r>
              <a:rPr lang="en-US" sz="1800" dirty="0"/>
              <a:t>You </a:t>
            </a:r>
            <a:r>
              <a:rPr lang="en-US" sz="1800" dirty="0"/>
              <a:t>can facilitate this process by asking open-ended questions, making empathic reflections and using summary statements.  The following is an example that shows how these three strategies can be used together:</a:t>
            </a:r>
          </a:p>
          <a:p>
            <a:endParaRPr lang="en-US" sz="2000" dirty="0"/>
          </a:p>
          <a:p>
            <a:pPr>
              <a:spcBef>
                <a:spcPts val="600"/>
              </a:spcBef>
            </a:pPr>
            <a:endParaRPr lang="en-US" sz="2250" dirty="0">
              <a:solidFill>
                <a:schemeClr val="tx2"/>
              </a:solidFill>
            </a:endParaRPr>
          </a:p>
        </p:txBody>
      </p:sp>
      <p:sp>
        <p:nvSpPr>
          <p:cNvPr id="4" name="Rounded Rectangular Callout 3"/>
          <p:cNvSpPr/>
          <p:nvPr/>
        </p:nvSpPr>
        <p:spPr>
          <a:xfrm>
            <a:off x="2519795" y="4855150"/>
            <a:ext cx="7166811" cy="1634490"/>
          </a:xfrm>
          <a:prstGeom prst="wedgeRoundRectCallout">
            <a:avLst>
              <a:gd name="adj1" fmla="val 2648"/>
              <a:gd name="adj2" fmla="val 60892"/>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i="1" dirty="0">
                <a:solidFill>
                  <a:srgbClr val="073E87">
                    <a:lumMod val="75000"/>
                  </a:srgbClr>
                </a:solidFill>
                <a:latin typeface="Tw Cen MT"/>
                <a:ea typeface="ＭＳ Ｐゴシック"/>
              </a:rPr>
              <a:t>“So you’re saying that you know that drinking is bringing you down and messing up your relationships with your family, but you are just so tired and you feel like ‘what is counseling </a:t>
            </a:r>
            <a:r>
              <a:rPr lang="en-US" altLang="ja-JP" i="1" dirty="0" err="1">
                <a:solidFill>
                  <a:srgbClr val="073E87">
                    <a:lumMod val="75000"/>
                  </a:srgbClr>
                </a:solidFill>
                <a:latin typeface="Tw Cen MT"/>
                <a:ea typeface="ＭＳ Ｐゴシック"/>
              </a:rPr>
              <a:t>gonna</a:t>
            </a:r>
            <a:r>
              <a:rPr lang="en-US" altLang="ja-JP" i="1" dirty="0">
                <a:solidFill>
                  <a:srgbClr val="073E87">
                    <a:lumMod val="75000"/>
                  </a:srgbClr>
                </a:solidFill>
                <a:latin typeface="Tw Cen MT"/>
                <a:ea typeface="ＭＳ Ｐゴシック"/>
              </a:rPr>
              <a:t> do for me?’  You think it’s possible that it’s partly the drinking itself that’s got you feeling this way, but you just don’t feel ready to commit to treatment yet.  Is that what you’re saying?”</a:t>
            </a:r>
            <a:endParaRPr lang="en-US" dirty="0">
              <a:solidFill>
                <a:srgbClr val="073E87">
                  <a:lumMod val="75000"/>
                </a:srgbClr>
              </a:solidFill>
              <a:latin typeface="Tw Cen MT"/>
            </a:endParaRPr>
          </a:p>
        </p:txBody>
      </p:sp>
    </p:spTree>
    <p:extLst>
      <p:ext uri="{BB962C8B-B14F-4D97-AF65-F5344CB8AC3E}">
        <p14:creationId xmlns:p14="http://schemas.microsoft.com/office/powerpoint/2010/main" val="42565927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Motivation and </a:t>
            </a:r>
            <a:r>
              <a:rPr lang="en-US" dirty="0" smtClean="0"/>
              <a:t>Referral Continued</a:t>
            </a:r>
            <a:endParaRPr lang="en-US" dirty="0"/>
          </a:p>
        </p:txBody>
      </p:sp>
      <p:sp>
        <p:nvSpPr>
          <p:cNvPr id="3" name="Content Placeholder 2"/>
          <p:cNvSpPr>
            <a:spLocks noGrp="1"/>
          </p:cNvSpPr>
          <p:nvPr>
            <p:ph sz="quarter" idx="1"/>
          </p:nvPr>
        </p:nvSpPr>
        <p:spPr>
          <a:xfrm>
            <a:off x="2136648" y="1763045"/>
            <a:ext cx="8153400" cy="4655951"/>
          </a:xfrm>
        </p:spPr>
        <p:txBody>
          <a:bodyPr>
            <a:noAutofit/>
          </a:bodyPr>
          <a:lstStyle/>
          <a:p>
            <a:r>
              <a:rPr lang="en-US" sz="2000" dirty="0"/>
              <a:t>After </a:t>
            </a:r>
            <a:r>
              <a:rPr lang="en-US" sz="2000" dirty="0"/>
              <a:t>making </a:t>
            </a:r>
            <a:r>
              <a:rPr lang="en-US" sz="2000" dirty="0"/>
              <a:t>reflective listening statements that express an understanding of why the adolescent does not want to go to treatment, </a:t>
            </a:r>
            <a:r>
              <a:rPr lang="en-US" sz="2000" dirty="0"/>
              <a:t>move </a:t>
            </a:r>
            <a:r>
              <a:rPr lang="en-US" sz="2000" dirty="0"/>
              <a:t>on to the next steps.  </a:t>
            </a:r>
            <a:endParaRPr lang="en-US" sz="2000" dirty="0"/>
          </a:p>
          <a:p>
            <a:r>
              <a:rPr lang="en-US" sz="2000" dirty="0"/>
              <a:t>You </a:t>
            </a:r>
            <a:r>
              <a:rPr lang="en-US" sz="2000" dirty="0"/>
              <a:t>might ask what would need to happen to raise their level of motivation. If the initial response is something vague or noncommittal like </a:t>
            </a:r>
            <a:r>
              <a:rPr lang="en-US" sz="2000" i="1" dirty="0"/>
              <a:t>“I don’t know,”</a:t>
            </a:r>
            <a:r>
              <a:rPr lang="en-US" sz="2000" dirty="0"/>
              <a:t> try saying something like</a:t>
            </a:r>
            <a:r>
              <a:rPr lang="en-US" sz="2000" dirty="0"/>
              <a:t>:</a:t>
            </a:r>
            <a:endParaRPr lang="en-US" sz="2000" dirty="0"/>
          </a:p>
        </p:txBody>
      </p:sp>
      <p:sp>
        <p:nvSpPr>
          <p:cNvPr id="4" name="Rounded Rectangular Callout 3"/>
          <p:cNvSpPr/>
          <p:nvPr/>
        </p:nvSpPr>
        <p:spPr>
          <a:xfrm>
            <a:off x="2421154" y="3933208"/>
            <a:ext cx="7684304" cy="2604968"/>
          </a:xfrm>
          <a:prstGeom prst="wedgeRoundRectCallout">
            <a:avLst>
              <a:gd name="adj1" fmla="val 2683"/>
              <a:gd name="adj2" fmla="val 58578"/>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100" i="1" dirty="0">
                <a:solidFill>
                  <a:srgbClr val="073E87">
                    <a:lumMod val="75000"/>
                  </a:srgbClr>
                </a:solidFill>
                <a:latin typeface="Tw Cen MT"/>
                <a:ea typeface="ＭＳ Ｐゴシック"/>
              </a:rPr>
              <a:t>“It’s hard to know what could happen that could make you feel more motivated for counseling.  Sometimes people get more motivated because some things in their life get worse, like health problems or getting poor grades in school.  Sometimes people get more motivated to go into counseling because something good happens that makes it easier for them, like they find out that they can get transportation there or their parents are supportive.  Do you relate to any of these</a:t>
            </a:r>
            <a:r>
              <a:rPr lang="en-US" altLang="ja-JP" sz="2100" i="1" dirty="0">
                <a:solidFill>
                  <a:srgbClr val="073E87">
                    <a:lumMod val="75000"/>
                  </a:srgbClr>
                </a:solidFill>
                <a:latin typeface="Tw Cen MT"/>
                <a:ea typeface="ＭＳ Ｐゴシック"/>
              </a:rPr>
              <a:t>?</a:t>
            </a:r>
            <a:endParaRPr lang="en-US" altLang="ja-JP" sz="2100" i="1" dirty="0">
              <a:solidFill>
                <a:srgbClr val="073E87">
                  <a:lumMod val="75000"/>
                </a:srgbClr>
              </a:solidFill>
              <a:latin typeface="Tw Cen MT"/>
              <a:ea typeface="ＭＳ Ｐゴシック"/>
            </a:endParaRPr>
          </a:p>
        </p:txBody>
      </p:sp>
    </p:spTree>
    <p:extLst>
      <p:ext uri="{BB962C8B-B14F-4D97-AF65-F5344CB8AC3E}">
        <p14:creationId xmlns:p14="http://schemas.microsoft.com/office/powerpoint/2010/main" val="28429499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Motivation and Referral Continued</a:t>
            </a:r>
            <a:endParaRPr lang="en-US" dirty="0"/>
          </a:p>
        </p:txBody>
      </p:sp>
      <p:sp>
        <p:nvSpPr>
          <p:cNvPr id="3" name="Content Placeholder 2"/>
          <p:cNvSpPr>
            <a:spLocks noGrp="1"/>
          </p:cNvSpPr>
          <p:nvPr>
            <p:ph sz="quarter" idx="1"/>
          </p:nvPr>
        </p:nvSpPr>
        <p:spPr>
          <a:xfrm>
            <a:off x="2136648" y="1871438"/>
            <a:ext cx="8153400" cy="4495800"/>
          </a:xfrm>
        </p:spPr>
        <p:txBody>
          <a:bodyPr>
            <a:noAutofit/>
          </a:bodyPr>
          <a:lstStyle/>
          <a:p>
            <a:r>
              <a:rPr lang="en-US" sz="2400" dirty="0"/>
              <a:t>If the adolescent is willing to consider treatment options at this point, </a:t>
            </a:r>
            <a:r>
              <a:rPr lang="en-US" sz="2400" dirty="0"/>
              <a:t>move </a:t>
            </a:r>
            <a:r>
              <a:rPr lang="en-US" sz="2400" dirty="0"/>
              <a:t>to discussion of barriers to treatment and linkage to treatment.  </a:t>
            </a:r>
            <a:endParaRPr lang="en-US" sz="2400" dirty="0"/>
          </a:p>
          <a:p>
            <a:r>
              <a:rPr lang="en-US" sz="2400" dirty="0"/>
              <a:t>If </a:t>
            </a:r>
            <a:r>
              <a:rPr lang="en-US" sz="2400" dirty="0"/>
              <a:t>the adolescent is not willing, you might close the discussion with a summary statement that conveys that the option is open for more intensive treatment in the future.</a:t>
            </a:r>
          </a:p>
          <a:p>
            <a:pPr marL="0" indent="0">
              <a:buNone/>
            </a:pPr>
            <a:endParaRPr lang="en-US" sz="2000" dirty="0"/>
          </a:p>
        </p:txBody>
      </p:sp>
      <p:sp>
        <p:nvSpPr>
          <p:cNvPr id="4" name="Rounded Rectangular Callout 3"/>
          <p:cNvSpPr/>
          <p:nvPr/>
        </p:nvSpPr>
        <p:spPr>
          <a:xfrm>
            <a:off x="2421155" y="4513435"/>
            <a:ext cx="7511689" cy="1889879"/>
          </a:xfrm>
          <a:prstGeom prst="wedgeRoundRectCallout">
            <a:avLst>
              <a:gd name="adj1" fmla="val 2507"/>
              <a:gd name="adj2" fmla="val 60664"/>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100" i="1" dirty="0">
                <a:solidFill>
                  <a:srgbClr val="073E87">
                    <a:lumMod val="75000"/>
                  </a:srgbClr>
                </a:solidFill>
                <a:latin typeface="Tw Cen MT"/>
                <a:ea typeface="ＭＳ Ｐゴシック"/>
              </a:rPr>
              <a:t>“You’re saying that you know that counseling can help people, and has even been helpful to you, but you just don’t want to go back to it at this time in your life because you don’t feel ready to give up drinking yet.  You feel like you’ll know when you’re ready, and you’ll get treatment then.  Did I get that right</a:t>
            </a:r>
            <a:r>
              <a:rPr lang="en-US" altLang="ja-JP" sz="2100" i="1" dirty="0">
                <a:solidFill>
                  <a:srgbClr val="073E87">
                    <a:lumMod val="75000"/>
                  </a:srgbClr>
                </a:solidFill>
                <a:latin typeface="Tw Cen MT"/>
                <a:ea typeface="ＭＳ Ｐゴシック"/>
              </a:rPr>
              <a:t>?”</a:t>
            </a:r>
            <a:endParaRPr lang="en-US" altLang="ja-JP" sz="2100" i="1" dirty="0">
              <a:solidFill>
                <a:srgbClr val="073E87">
                  <a:lumMod val="75000"/>
                </a:srgbClr>
              </a:solidFill>
              <a:latin typeface="Tw Cen MT"/>
              <a:ea typeface="ＭＳ Ｐゴシック"/>
            </a:endParaRPr>
          </a:p>
        </p:txBody>
      </p:sp>
    </p:spTree>
    <p:extLst>
      <p:ext uri="{BB962C8B-B14F-4D97-AF65-F5344CB8AC3E}">
        <p14:creationId xmlns:p14="http://schemas.microsoft.com/office/powerpoint/2010/main" val="20984055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Motivation and Referral Continued</a:t>
            </a:r>
            <a:endParaRPr lang="en-US" dirty="0"/>
          </a:p>
        </p:txBody>
      </p:sp>
      <p:sp>
        <p:nvSpPr>
          <p:cNvPr id="3" name="Content Placeholder 2"/>
          <p:cNvSpPr>
            <a:spLocks noGrp="1"/>
          </p:cNvSpPr>
          <p:nvPr>
            <p:ph sz="quarter" idx="1"/>
          </p:nvPr>
        </p:nvSpPr>
        <p:spPr/>
        <p:txBody>
          <a:bodyPr>
            <a:noAutofit/>
          </a:bodyPr>
          <a:lstStyle/>
          <a:p>
            <a:r>
              <a:rPr lang="en-US" sz="2000" dirty="0"/>
              <a:t>For </a:t>
            </a:r>
            <a:r>
              <a:rPr lang="en-US" sz="2000" dirty="0"/>
              <a:t>an adolescent who expresses moderate motivation to go into more intensive treatment, the primary task is to express understanding of their ambivalence and elicit change talk that will tip the balance in favor of the adolescent agreeing to treatment.  </a:t>
            </a:r>
            <a:endParaRPr lang="en-US" sz="2000" dirty="0"/>
          </a:p>
          <a:p>
            <a:r>
              <a:rPr lang="en-US" sz="2000" dirty="0"/>
              <a:t>This </a:t>
            </a:r>
            <a:r>
              <a:rPr lang="en-US" sz="2000" dirty="0"/>
              <a:t>can be done by exploring ambivalence, expressing empathy and reflecting</a:t>
            </a:r>
            <a:r>
              <a:rPr lang="en-US" sz="2000" dirty="0"/>
              <a:t>:</a:t>
            </a:r>
          </a:p>
          <a:p>
            <a:pPr>
              <a:spcBef>
                <a:spcPts val="600"/>
              </a:spcBef>
            </a:pPr>
            <a:endParaRPr lang="en-US" sz="2250" dirty="0">
              <a:solidFill>
                <a:schemeClr val="tx2"/>
              </a:solidFill>
            </a:endParaRPr>
          </a:p>
        </p:txBody>
      </p:sp>
      <p:sp>
        <p:nvSpPr>
          <p:cNvPr id="4" name="Rounded Rectangular Callout 3"/>
          <p:cNvSpPr/>
          <p:nvPr/>
        </p:nvSpPr>
        <p:spPr>
          <a:xfrm>
            <a:off x="2532125" y="3748275"/>
            <a:ext cx="7166811" cy="783193"/>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073E87">
                    <a:lumMod val="75000"/>
                  </a:srgbClr>
                </a:solidFill>
                <a:latin typeface="Tw Cen MT"/>
                <a:ea typeface="ＭＳ Ｐゴシック"/>
              </a:rPr>
              <a:t>“Tell me about some of the reasons why you would be motivated to get counseling.”</a:t>
            </a:r>
          </a:p>
        </p:txBody>
      </p:sp>
      <p:sp>
        <p:nvSpPr>
          <p:cNvPr id="5" name="Rounded Rectangular Callout 4"/>
          <p:cNvSpPr/>
          <p:nvPr/>
        </p:nvSpPr>
        <p:spPr>
          <a:xfrm>
            <a:off x="2532124" y="4924446"/>
            <a:ext cx="7166811" cy="783193"/>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073E87">
                    <a:lumMod val="75000"/>
                  </a:srgbClr>
                </a:solidFill>
                <a:latin typeface="Tw Cen MT"/>
                <a:ea typeface="ＭＳ Ｐゴシック"/>
              </a:rPr>
              <a:t>“Tell me about some of the reasons why you would not be motivated get counseling.”</a:t>
            </a:r>
          </a:p>
        </p:txBody>
      </p:sp>
      <p:sp>
        <p:nvSpPr>
          <p:cNvPr id="6" name="Rounded Rectangular Callout 5"/>
          <p:cNvSpPr/>
          <p:nvPr/>
        </p:nvSpPr>
        <p:spPr>
          <a:xfrm>
            <a:off x="2532125" y="6088288"/>
            <a:ext cx="7166811" cy="442674"/>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073E87">
                    <a:lumMod val="75000"/>
                  </a:srgbClr>
                </a:solidFill>
                <a:latin typeface="Tw Cen MT"/>
                <a:ea typeface="ＭＳ Ｐゴシック"/>
              </a:rPr>
              <a:t>“What would need to be different for you to go to counseling?”</a:t>
            </a:r>
          </a:p>
        </p:txBody>
      </p:sp>
    </p:spTree>
    <p:extLst>
      <p:ext uri="{BB962C8B-B14F-4D97-AF65-F5344CB8AC3E}">
        <p14:creationId xmlns:p14="http://schemas.microsoft.com/office/powerpoint/2010/main" val="5633135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Motivation and Referral Continued</a:t>
            </a:r>
            <a:endParaRPr lang="en-US" dirty="0"/>
          </a:p>
        </p:txBody>
      </p:sp>
      <p:sp>
        <p:nvSpPr>
          <p:cNvPr id="3" name="Content Placeholder 2"/>
          <p:cNvSpPr>
            <a:spLocks noGrp="1"/>
          </p:cNvSpPr>
          <p:nvPr>
            <p:ph sz="quarter" idx="1"/>
          </p:nvPr>
        </p:nvSpPr>
        <p:spPr>
          <a:xfrm>
            <a:off x="2136648" y="1834451"/>
            <a:ext cx="8153400" cy="4495800"/>
          </a:xfrm>
        </p:spPr>
        <p:txBody>
          <a:bodyPr>
            <a:noAutofit/>
          </a:bodyPr>
          <a:lstStyle/>
          <a:p>
            <a:r>
              <a:rPr lang="en-US" sz="2400" dirty="0"/>
              <a:t>Use reflections to express empathy toward their responses.  </a:t>
            </a:r>
            <a:endParaRPr lang="en-US" sz="2400" dirty="0"/>
          </a:p>
          <a:p>
            <a:r>
              <a:rPr lang="en-US" sz="2400" dirty="0"/>
              <a:t>For </a:t>
            </a:r>
            <a:r>
              <a:rPr lang="en-US" sz="2400" dirty="0"/>
              <a:t>example:</a:t>
            </a:r>
          </a:p>
          <a:p>
            <a:pPr>
              <a:spcBef>
                <a:spcPts val="600"/>
              </a:spcBef>
            </a:pPr>
            <a:endParaRPr lang="en-US" sz="2250" dirty="0">
              <a:solidFill>
                <a:schemeClr val="tx2"/>
              </a:solidFill>
            </a:endParaRPr>
          </a:p>
        </p:txBody>
      </p:sp>
      <p:sp>
        <p:nvSpPr>
          <p:cNvPr id="4" name="Rounded Rectangular Callout 3"/>
          <p:cNvSpPr/>
          <p:nvPr/>
        </p:nvSpPr>
        <p:spPr>
          <a:xfrm>
            <a:off x="2581441" y="3115504"/>
            <a:ext cx="7166811" cy="1328023"/>
          </a:xfrm>
          <a:prstGeom prst="wedgeRoundRectCallout">
            <a:avLst>
              <a:gd name="adj1" fmla="val 2820"/>
              <a:gd name="adj2" fmla="val 62749"/>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400" i="1" dirty="0">
                <a:solidFill>
                  <a:srgbClr val="073E87">
                    <a:lumMod val="75000"/>
                  </a:srgbClr>
                </a:solidFill>
                <a:latin typeface="Tw Cen MT"/>
                <a:ea typeface="ＭＳ Ｐゴシック"/>
              </a:rPr>
              <a:t>“So, you’re saying that you want to go to treatment because you’re sick of being tired and grouchy.  You really sound tired of that life.”</a:t>
            </a:r>
          </a:p>
        </p:txBody>
      </p:sp>
      <p:sp>
        <p:nvSpPr>
          <p:cNvPr id="5" name="Rounded Rectangular Callout 4"/>
          <p:cNvSpPr/>
          <p:nvPr/>
        </p:nvSpPr>
        <p:spPr>
          <a:xfrm>
            <a:off x="2581441" y="5028652"/>
            <a:ext cx="7166811" cy="919401"/>
          </a:xfrm>
          <a:prstGeom prst="wedgeRoundRectCallout">
            <a:avLst>
              <a:gd name="adj1" fmla="val 2648"/>
              <a:gd name="adj2" fmla="val 64915"/>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400" i="1" dirty="0">
                <a:solidFill>
                  <a:srgbClr val="073E87">
                    <a:lumMod val="75000"/>
                  </a:srgbClr>
                </a:solidFill>
                <a:latin typeface="Tw Cen MT"/>
                <a:ea typeface="ＭＳ Ｐゴシック"/>
              </a:rPr>
              <a:t>“I see the way you light up when you talk about how you’d like to be a better friend</a:t>
            </a:r>
            <a:r>
              <a:rPr lang="en-US" altLang="ja-JP" sz="2400" i="1" dirty="0">
                <a:solidFill>
                  <a:srgbClr val="073E87">
                    <a:lumMod val="75000"/>
                  </a:srgbClr>
                </a:solidFill>
                <a:latin typeface="Tw Cen MT"/>
                <a:ea typeface="ＭＳ Ｐゴシック"/>
              </a:rPr>
              <a:t>.”</a:t>
            </a:r>
            <a:endParaRPr lang="en-US" altLang="ja-JP" sz="2400" i="1" dirty="0">
              <a:solidFill>
                <a:srgbClr val="073E87">
                  <a:lumMod val="75000"/>
                </a:srgbClr>
              </a:solidFill>
              <a:latin typeface="Tw Cen MT"/>
              <a:ea typeface="ＭＳ Ｐゴシック"/>
            </a:endParaRPr>
          </a:p>
        </p:txBody>
      </p:sp>
    </p:spTree>
    <p:extLst>
      <p:ext uri="{BB962C8B-B14F-4D97-AF65-F5344CB8AC3E}">
        <p14:creationId xmlns:p14="http://schemas.microsoft.com/office/powerpoint/2010/main" val="12129896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Motivation and Referral Continued</a:t>
            </a:r>
          </a:p>
        </p:txBody>
      </p:sp>
      <p:sp>
        <p:nvSpPr>
          <p:cNvPr id="3" name="Content Placeholder 2"/>
          <p:cNvSpPr>
            <a:spLocks noGrp="1"/>
          </p:cNvSpPr>
          <p:nvPr>
            <p:ph sz="quarter" idx="1"/>
          </p:nvPr>
        </p:nvSpPr>
        <p:spPr>
          <a:xfrm>
            <a:off x="2136648" y="1849348"/>
            <a:ext cx="8153400" cy="4369942"/>
          </a:xfrm>
        </p:spPr>
        <p:txBody>
          <a:bodyPr>
            <a:noAutofit/>
          </a:bodyPr>
          <a:lstStyle/>
          <a:p>
            <a:pPr>
              <a:spcBef>
                <a:spcPts val="1900"/>
              </a:spcBef>
            </a:pPr>
            <a:r>
              <a:rPr lang="en-US" sz="2400" dirty="0"/>
              <a:t>You will experience more success by accepting the fact that the adolescent is ambivalent and that sometimes they will not feel like acknowledging the potential benefits of treatment.  </a:t>
            </a:r>
            <a:endParaRPr lang="en-US" sz="2400" dirty="0"/>
          </a:p>
          <a:p>
            <a:pPr>
              <a:spcBef>
                <a:spcPts val="1900"/>
              </a:spcBef>
            </a:pPr>
            <a:r>
              <a:rPr lang="en-US" sz="2400" dirty="0"/>
              <a:t>Always </a:t>
            </a:r>
            <a:r>
              <a:rPr lang="en-US" sz="2400" dirty="0"/>
              <a:t>remain patient and express empathy.  </a:t>
            </a:r>
            <a:endParaRPr lang="en-US" sz="2400" dirty="0"/>
          </a:p>
          <a:p>
            <a:pPr>
              <a:spcBef>
                <a:spcPts val="1900"/>
              </a:spcBef>
            </a:pPr>
            <a:r>
              <a:rPr lang="en-US" sz="2400" dirty="0"/>
              <a:t>Double-sided </a:t>
            </a:r>
            <a:r>
              <a:rPr lang="en-US" sz="2400" dirty="0"/>
              <a:t>reflections that include both sides of the adolescent’s ambivalence show that they are understood:</a:t>
            </a:r>
          </a:p>
          <a:p>
            <a:endParaRPr lang="en-US" sz="2400" dirty="0"/>
          </a:p>
          <a:p>
            <a:pPr>
              <a:spcBef>
                <a:spcPts val="600"/>
              </a:spcBef>
            </a:pPr>
            <a:endParaRPr lang="en-US" sz="2400" dirty="0">
              <a:solidFill>
                <a:schemeClr val="tx2"/>
              </a:solidFill>
            </a:endParaRPr>
          </a:p>
        </p:txBody>
      </p:sp>
      <p:sp>
        <p:nvSpPr>
          <p:cNvPr id="4" name="Rounded Rectangular Callout 3"/>
          <p:cNvSpPr/>
          <p:nvPr/>
        </p:nvSpPr>
        <p:spPr>
          <a:xfrm>
            <a:off x="2632437" y="4993422"/>
            <a:ext cx="7166811" cy="1225868"/>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200" i="1" dirty="0">
                <a:solidFill>
                  <a:srgbClr val="073E87">
                    <a:lumMod val="75000"/>
                  </a:srgbClr>
                </a:solidFill>
                <a:latin typeface="Tw Cen MT"/>
                <a:ea typeface="ＭＳ Ｐゴシック"/>
              </a:rPr>
              <a:t>“So, what I’m hearing is that you don’t really feel like getting counseling now because of how much work it is, even though you think it would make things better for you and your family.”</a:t>
            </a:r>
          </a:p>
        </p:txBody>
      </p:sp>
    </p:spTree>
    <p:extLst>
      <p:ext uri="{BB962C8B-B14F-4D97-AF65-F5344CB8AC3E}">
        <p14:creationId xmlns:p14="http://schemas.microsoft.com/office/powerpoint/2010/main" val="2758501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Motivation and Referral Continued</a:t>
            </a:r>
          </a:p>
        </p:txBody>
      </p:sp>
      <p:sp>
        <p:nvSpPr>
          <p:cNvPr id="3" name="Content Placeholder 2"/>
          <p:cNvSpPr>
            <a:spLocks noGrp="1"/>
          </p:cNvSpPr>
          <p:nvPr>
            <p:ph sz="quarter" idx="1"/>
          </p:nvPr>
        </p:nvSpPr>
        <p:spPr>
          <a:xfrm>
            <a:off x="2136648" y="1800032"/>
            <a:ext cx="8153400" cy="4295968"/>
          </a:xfrm>
        </p:spPr>
        <p:txBody>
          <a:bodyPr>
            <a:noAutofit/>
          </a:bodyPr>
          <a:lstStyle/>
          <a:p>
            <a:r>
              <a:rPr lang="en-US" sz="2400" dirty="0"/>
              <a:t>Ask questions that invite the adolescent to describe the potential benefits of treatment:</a:t>
            </a:r>
          </a:p>
          <a:p>
            <a:pPr>
              <a:spcBef>
                <a:spcPts val="600"/>
              </a:spcBef>
            </a:pPr>
            <a:endParaRPr lang="en-US" sz="2250" dirty="0">
              <a:solidFill>
                <a:schemeClr val="tx2"/>
              </a:solidFill>
            </a:endParaRPr>
          </a:p>
        </p:txBody>
      </p:sp>
      <p:sp>
        <p:nvSpPr>
          <p:cNvPr id="4" name="Rounded Rectangular Callout 3"/>
          <p:cNvSpPr/>
          <p:nvPr/>
        </p:nvSpPr>
        <p:spPr>
          <a:xfrm>
            <a:off x="2421155" y="3072047"/>
            <a:ext cx="7166811" cy="919401"/>
          </a:xfrm>
          <a:prstGeom prst="wedgeRoundRectCallout">
            <a:avLst>
              <a:gd name="adj1" fmla="val 2304"/>
              <a:gd name="adj2" fmla="val 63574"/>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400" i="1" dirty="0">
                <a:solidFill>
                  <a:srgbClr val="073E87">
                    <a:lumMod val="75000"/>
                  </a:srgbClr>
                </a:solidFill>
                <a:latin typeface="Tw Cen MT"/>
                <a:ea typeface="ＭＳ Ｐゴシック"/>
              </a:rPr>
              <a:t>“How do you think it would affect your life if you got counseling?”</a:t>
            </a:r>
          </a:p>
        </p:txBody>
      </p:sp>
      <p:sp>
        <p:nvSpPr>
          <p:cNvPr id="5" name="Rounded Rectangular Callout 4"/>
          <p:cNvSpPr/>
          <p:nvPr/>
        </p:nvSpPr>
        <p:spPr>
          <a:xfrm>
            <a:off x="2421155" y="4595372"/>
            <a:ext cx="7166811" cy="1328023"/>
          </a:xfrm>
          <a:prstGeom prst="wedgeRoundRectCallout">
            <a:avLst>
              <a:gd name="adj1" fmla="val 2132"/>
              <a:gd name="adj2" fmla="val 64606"/>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400" i="1" dirty="0">
                <a:solidFill>
                  <a:srgbClr val="073E87">
                    <a:lumMod val="75000"/>
                  </a:srgbClr>
                </a:solidFill>
                <a:latin typeface="Tw Cen MT"/>
                <a:ea typeface="ＭＳ Ｐゴシック"/>
              </a:rPr>
              <a:t>“It sounds like you feel that going to treatment could help your health.  Tell me more about what causes you say that.”	</a:t>
            </a:r>
          </a:p>
        </p:txBody>
      </p:sp>
    </p:spTree>
    <p:extLst>
      <p:ext uri="{BB962C8B-B14F-4D97-AF65-F5344CB8AC3E}">
        <p14:creationId xmlns:p14="http://schemas.microsoft.com/office/powerpoint/2010/main" val="19487485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Motivation and Referral Continued</a:t>
            </a:r>
          </a:p>
        </p:txBody>
      </p:sp>
      <p:sp>
        <p:nvSpPr>
          <p:cNvPr id="3" name="Content Placeholder 2"/>
          <p:cNvSpPr>
            <a:spLocks noGrp="1"/>
          </p:cNvSpPr>
          <p:nvPr>
            <p:ph sz="quarter" idx="1"/>
          </p:nvPr>
        </p:nvSpPr>
        <p:spPr>
          <a:xfrm>
            <a:off x="2136648" y="1849348"/>
            <a:ext cx="8153400" cy="4345284"/>
          </a:xfrm>
        </p:spPr>
        <p:txBody>
          <a:bodyPr>
            <a:noAutofit/>
          </a:bodyPr>
          <a:lstStyle/>
          <a:p>
            <a:r>
              <a:rPr lang="en-US" sz="2000" dirty="0"/>
              <a:t>For adolescents who express high motivation, avoid trying to convince them that they are making a good choice, because such a response could run the risk of raising pushback in someone already motivated.  </a:t>
            </a:r>
            <a:endParaRPr lang="en-US" sz="2000" dirty="0"/>
          </a:p>
          <a:p>
            <a:r>
              <a:rPr lang="en-US" sz="2000" dirty="0"/>
              <a:t>Instead</a:t>
            </a:r>
            <a:r>
              <a:rPr lang="en-US" sz="2000" dirty="0"/>
              <a:t>, allow the adolescent to explain their reasons for that motivation:</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p:txBody>
      </p:sp>
      <p:sp>
        <p:nvSpPr>
          <p:cNvPr id="4" name="Rounded Rectangular Callout 3"/>
          <p:cNvSpPr/>
          <p:nvPr/>
        </p:nvSpPr>
        <p:spPr>
          <a:xfrm>
            <a:off x="2593769" y="3543338"/>
            <a:ext cx="7166811" cy="783193"/>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073E87">
                    <a:lumMod val="75000"/>
                  </a:srgbClr>
                </a:solidFill>
                <a:latin typeface="Tw Cen MT"/>
                <a:ea typeface="ＭＳ Ｐゴシック"/>
              </a:rPr>
              <a:t>“You indicated quite a bit of motivation to get treatment for your alcohol use right now.”</a:t>
            </a:r>
          </a:p>
        </p:txBody>
      </p:sp>
      <p:sp>
        <p:nvSpPr>
          <p:cNvPr id="6" name="Rounded Rectangular Callout 5"/>
          <p:cNvSpPr/>
          <p:nvPr/>
        </p:nvSpPr>
        <p:spPr>
          <a:xfrm>
            <a:off x="2593771" y="4750572"/>
            <a:ext cx="7166811" cy="783193"/>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073E87">
                    <a:lumMod val="75000"/>
                  </a:srgbClr>
                </a:solidFill>
                <a:latin typeface="Tw Cen MT"/>
                <a:ea typeface="ＭＳ Ｐゴシック"/>
              </a:rPr>
              <a:t>“Tell me some of the main reasons for that...  You mentioned some health concerns.”</a:t>
            </a:r>
          </a:p>
        </p:txBody>
      </p:sp>
      <p:sp>
        <p:nvSpPr>
          <p:cNvPr id="7" name="Rounded Rectangular Callout 6"/>
          <p:cNvSpPr/>
          <p:nvPr/>
        </p:nvSpPr>
        <p:spPr>
          <a:xfrm>
            <a:off x="2593771" y="5958443"/>
            <a:ext cx="7166811" cy="442674"/>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073E87">
                    <a:lumMod val="75000"/>
                  </a:srgbClr>
                </a:solidFill>
                <a:latin typeface="Tw Cen MT"/>
                <a:ea typeface="ＭＳ Ｐゴシック"/>
              </a:rPr>
              <a:t>“Is that also related to why you want to get treatment?  How so?” </a:t>
            </a:r>
          </a:p>
        </p:txBody>
      </p:sp>
    </p:spTree>
    <p:extLst>
      <p:ext uri="{BB962C8B-B14F-4D97-AF65-F5344CB8AC3E}">
        <p14:creationId xmlns:p14="http://schemas.microsoft.com/office/powerpoint/2010/main" val="23317022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Motivation and Referral Continued</a:t>
            </a:r>
          </a:p>
        </p:txBody>
      </p:sp>
      <p:sp>
        <p:nvSpPr>
          <p:cNvPr id="3" name="Content Placeholder 2"/>
          <p:cNvSpPr>
            <a:spLocks noGrp="1"/>
          </p:cNvSpPr>
          <p:nvPr>
            <p:ph sz="quarter" idx="1"/>
          </p:nvPr>
        </p:nvSpPr>
        <p:spPr>
          <a:xfrm>
            <a:off x="2136648" y="1920754"/>
            <a:ext cx="8153400" cy="4495800"/>
          </a:xfrm>
        </p:spPr>
        <p:txBody>
          <a:bodyPr>
            <a:noAutofit/>
          </a:bodyPr>
          <a:lstStyle/>
          <a:p>
            <a:r>
              <a:rPr lang="en-US" sz="2200" dirty="0"/>
              <a:t>Explore possible ambivalence.  This is helpful because it allows the adolescent to know it is OK to talk about their reservations.  The reason to discuss ambivalence is to decrease the likelihood that these reservations will result in not following through.  You might approach discussing ambivalence in a highly motivated client by saying:</a:t>
            </a:r>
          </a:p>
          <a:p>
            <a:endParaRPr lang="en-US" sz="2400" dirty="0"/>
          </a:p>
          <a:p>
            <a:pPr>
              <a:spcBef>
                <a:spcPts val="600"/>
              </a:spcBef>
            </a:pPr>
            <a:endParaRPr lang="en-US" sz="2800" dirty="0">
              <a:solidFill>
                <a:schemeClr val="tx2"/>
              </a:solidFill>
            </a:endParaRPr>
          </a:p>
          <a:p>
            <a:endParaRPr lang="en-US" sz="2000" dirty="0"/>
          </a:p>
          <a:p>
            <a:pPr>
              <a:spcBef>
                <a:spcPts val="600"/>
              </a:spcBef>
            </a:pPr>
            <a:endParaRPr lang="en-US" sz="2250" dirty="0">
              <a:solidFill>
                <a:schemeClr val="tx2"/>
              </a:solidFill>
            </a:endParaRPr>
          </a:p>
        </p:txBody>
      </p:sp>
      <p:sp>
        <p:nvSpPr>
          <p:cNvPr id="4" name="Rounded Rectangular Callout 3"/>
          <p:cNvSpPr/>
          <p:nvPr/>
        </p:nvSpPr>
        <p:spPr>
          <a:xfrm>
            <a:off x="2421155" y="4299627"/>
            <a:ext cx="7166811" cy="1975009"/>
          </a:xfrm>
          <a:prstGeom prst="wedgeRoundRectCallout">
            <a:avLst>
              <a:gd name="adj1" fmla="val 1616"/>
              <a:gd name="adj2" fmla="val 60664"/>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200" i="1" dirty="0">
                <a:solidFill>
                  <a:srgbClr val="073E87">
                    <a:lumMod val="75000"/>
                  </a:srgbClr>
                </a:solidFill>
                <a:latin typeface="Tw Cen MT"/>
                <a:ea typeface="ＭＳ Ｐゴシック"/>
              </a:rPr>
              <a:t>“You’re describing a lot of reasons why it would be a good idea for you to get counseling for your alcohol dependence.  Sometimes even when someone is really motivated to get treatment, they might have some negative feelings or concerns about doing that.  How do you feel about it?”</a:t>
            </a:r>
          </a:p>
        </p:txBody>
      </p:sp>
    </p:spTree>
    <p:extLst>
      <p:ext uri="{BB962C8B-B14F-4D97-AF65-F5344CB8AC3E}">
        <p14:creationId xmlns:p14="http://schemas.microsoft.com/office/powerpoint/2010/main" val="4293343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66955"/>
            <a:ext cx="8153400" cy="990600"/>
          </a:xfrm>
        </p:spPr>
        <p:txBody>
          <a:bodyPr>
            <a:noAutofit/>
          </a:bodyPr>
          <a:lstStyle/>
          <a:p>
            <a:r>
              <a:rPr lang="en-US" sz="3600" dirty="0"/>
              <a:t>When to Refer Adolescents to Substance Use Treatment</a:t>
            </a:r>
            <a:endParaRPr lang="en-US" sz="3600" dirty="0"/>
          </a:p>
        </p:txBody>
      </p:sp>
      <p:sp>
        <p:nvSpPr>
          <p:cNvPr id="3" name="Content Placeholder 2"/>
          <p:cNvSpPr>
            <a:spLocks noGrp="1"/>
          </p:cNvSpPr>
          <p:nvPr>
            <p:ph sz="quarter" idx="1"/>
          </p:nvPr>
        </p:nvSpPr>
        <p:spPr>
          <a:xfrm>
            <a:off x="2136648" y="1713729"/>
            <a:ext cx="8153400" cy="4968583"/>
          </a:xfrm>
        </p:spPr>
        <p:txBody>
          <a:bodyPr>
            <a:noAutofit/>
          </a:bodyPr>
          <a:lstStyle/>
          <a:p>
            <a:r>
              <a:rPr lang="en-US" sz="2400" dirty="0"/>
              <a:t>A very small number of adolescents will require a level or intensity of treatment beyond that of which you may be able to provide.  Specialty substance abuse treatment may be necessary.  </a:t>
            </a:r>
            <a:endParaRPr lang="en-US" sz="2400" dirty="0"/>
          </a:p>
          <a:p>
            <a:r>
              <a:rPr lang="en-US" sz="2400" dirty="0"/>
              <a:t>In </a:t>
            </a:r>
            <a:r>
              <a:rPr lang="en-US" sz="2400" dirty="0"/>
              <a:t>2013, 1.3 million youth age 12-17 were in need of treatment, but only 122,000 (9.1%) received it at a specialty </a:t>
            </a:r>
            <a:r>
              <a:rPr lang="en-US" sz="2400" dirty="0"/>
              <a:t>facility.</a:t>
            </a:r>
            <a:endParaRPr lang="en-US" sz="2400" baseline="30000" dirty="0"/>
          </a:p>
          <a:p>
            <a:r>
              <a:rPr lang="en-US" sz="2400" dirty="0"/>
              <a:t>Adolescents must agree to participating in treatment.</a:t>
            </a:r>
          </a:p>
          <a:p>
            <a:r>
              <a:rPr lang="en-US" sz="2400" dirty="0"/>
              <a:t>How </a:t>
            </a:r>
            <a:r>
              <a:rPr lang="en-US" sz="2400" dirty="0"/>
              <a:t>you broach and discuss referral contributes to the likelihood of successful treatment. In contrast to adults, adolescents are less likely to feel that they need help or seek treatment on their own.</a:t>
            </a:r>
            <a:endParaRPr lang="en-US" sz="2400" dirty="0">
              <a:solidFill>
                <a:schemeClr val="tx2"/>
              </a:solidFill>
            </a:endParaRPr>
          </a:p>
        </p:txBody>
      </p:sp>
    </p:spTree>
    <p:extLst>
      <p:ext uri="{BB962C8B-B14F-4D97-AF65-F5344CB8AC3E}">
        <p14:creationId xmlns:p14="http://schemas.microsoft.com/office/powerpoint/2010/main" val="211267000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Motivation and Referral Continued</a:t>
            </a:r>
          </a:p>
        </p:txBody>
      </p:sp>
      <p:sp>
        <p:nvSpPr>
          <p:cNvPr id="3" name="Content Placeholder 2"/>
          <p:cNvSpPr>
            <a:spLocks noGrp="1"/>
          </p:cNvSpPr>
          <p:nvPr>
            <p:ph sz="quarter" idx="1"/>
          </p:nvPr>
        </p:nvSpPr>
        <p:spPr>
          <a:xfrm>
            <a:off x="2136648" y="1649516"/>
            <a:ext cx="8153400" cy="4495800"/>
          </a:xfrm>
        </p:spPr>
        <p:txBody>
          <a:bodyPr>
            <a:noAutofit/>
          </a:bodyPr>
          <a:lstStyle/>
          <a:p>
            <a:pPr>
              <a:spcBef>
                <a:spcPts val="1800"/>
              </a:spcBef>
            </a:pPr>
            <a:r>
              <a:rPr lang="en-US" sz="2400" dirty="0"/>
              <a:t>Support change talk, expressing recognition and appreciation that </a:t>
            </a:r>
            <a:r>
              <a:rPr lang="en-US" sz="2400" dirty="0"/>
              <a:t>the adolescent </a:t>
            </a:r>
            <a:r>
              <a:rPr lang="en-US" sz="2400" dirty="0"/>
              <a:t>is committing to do something </a:t>
            </a:r>
            <a:r>
              <a:rPr lang="en-US" sz="2400" dirty="0"/>
              <a:t>that:</a:t>
            </a:r>
          </a:p>
          <a:p>
            <a:pPr marL="388620" indent="-342900">
              <a:spcBef>
                <a:spcPts val="1800"/>
              </a:spcBef>
              <a:buAutoNum type="alphaLcParenR"/>
            </a:pPr>
            <a:r>
              <a:rPr lang="en-US" sz="2400" dirty="0"/>
              <a:t>is </a:t>
            </a:r>
            <a:r>
              <a:rPr lang="en-US" sz="2400" dirty="0"/>
              <a:t>not </a:t>
            </a:r>
            <a:r>
              <a:rPr lang="en-US" sz="2400" dirty="0"/>
              <a:t>easy</a:t>
            </a:r>
          </a:p>
          <a:p>
            <a:pPr marL="388620" indent="-342900">
              <a:spcBef>
                <a:spcPts val="1800"/>
              </a:spcBef>
              <a:buAutoNum type="alphaLcParenR"/>
            </a:pPr>
            <a:r>
              <a:rPr lang="en-US" sz="2400" dirty="0"/>
              <a:t>is </a:t>
            </a:r>
            <a:r>
              <a:rPr lang="en-US" sz="2400" dirty="0"/>
              <a:t>a positive step to improve </a:t>
            </a:r>
            <a:r>
              <a:rPr lang="en-US" sz="2400" dirty="0"/>
              <a:t>their life</a:t>
            </a:r>
            <a:r>
              <a:rPr lang="en-US" sz="2400" dirty="0"/>
              <a:t>; and </a:t>
            </a:r>
            <a:endParaRPr lang="en-US" sz="2400" dirty="0"/>
          </a:p>
          <a:p>
            <a:pPr marL="388620" indent="-342900">
              <a:spcBef>
                <a:spcPts val="1800"/>
              </a:spcBef>
              <a:buAutoNum type="alphaLcParenR"/>
            </a:pPr>
            <a:r>
              <a:rPr lang="en-US" sz="2400" dirty="0"/>
              <a:t>is </a:t>
            </a:r>
            <a:r>
              <a:rPr lang="en-US" sz="2400" dirty="0"/>
              <a:t>taking this step willingly and openly.</a:t>
            </a:r>
          </a:p>
          <a:p>
            <a:pPr>
              <a:spcBef>
                <a:spcPts val="1800"/>
              </a:spcBef>
            </a:pPr>
            <a:endParaRPr lang="en-US" sz="3200" dirty="0">
              <a:solidFill>
                <a:schemeClr val="tx2"/>
              </a:solidFill>
            </a:endParaRPr>
          </a:p>
          <a:p>
            <a:pPr>
              <a:spcBef>
                <a:spcPts val="1800"/>
              </a:spcBef>
            </a:pPr>
            <a:endParaRPr lang="en-US" sz="2400" dirty="0"/>
          </a:p>
          <a:p>
            <a:pPr>
              <a:spcBef>
                <a:spcPts val="1800"/>
              </a:spcBef>
            </a:pPr>
            <a:endParaRPr lang="en-US" sz="2400" dirty="0">
              <a:solidFill>
                <a:schemeClr val="tx2"/>
              </a:solidFill>
            </a:endParaRPr>
          </a:p>
        </p:txBody>
      </p:sp>
      <p:sp>
        <p:nvSpPr>
          <p:cNvPr id="4" name="Rounded Rectangular Callout 3"/>
          <p:cNvSpPr/>
          <p:nvPr/>
        </p:nvSpPr>
        <p:spPr>
          <a:xfrm>
            <a:off x="2421155" y="4453298"/>
            <a:ext cx="7166811" cy="1804749"/>
          </a:xfrm>
          <a:prstGeom prst="wedgeRoundRectCallout">
            <a:avLst>
              <a:gd name="adj1" fmla="val 1616"/>
              <a:gd name="adj2" fmla="val 60664"/>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2D4662"/>
                </a:solidFill>
                <a:latin typeface="Tw Cen MT"/>
                <a:ea typeface="ＭＳ Ｐゴシック"/>
              </a:rPr>
              <a:t>“I appreciate that you’ve been so open in looking at the ways alcohol has been complicating things for you.  Now you’re planning to take back control of your life by going to treatment (or involvement in a support group).  That’s a really positive step you’re taking, and I know it’s not easy</a:t>
            </a:r>
            <a:r>
              <a:rPr lang="en-US" altLang="ja-JP" sz="2000" i="1" dirty="0">
                <a:solidFill>
                  <a:srgbClr val="2D4662"/>
                </a:solidFill>
                <a:latin typeface="Tw Cen MT"/>
                <a:ea typeface="ＭＳ Ｐゴシック"/>
              </a:rPr>
              <a:t>.”</a:t>
            </a:r>
            <a:endParaRPr lang="en-US" altLang="ja-JP" sz="2000" i="1" dirty="0">
              <a:solidFill>
                <a:srgbClr val="2D4662"/>
              </a:solidFill>
              <a:latin typeface="Tw Cen MT"/>
              <a:ea typeface="ＭＳ Ｐゴシック"/>
            </a:endParaRPr>
          </a:p>
        </p:txBody>
      </p:sp>
    </p:spTree>
    <p:extLst>
      <p:ext uri="{BB962C8B-B14F-4D97-AF65-F5344CB8AC3E}">
        <p14:creationId xmlns:p14="http://schemas.microsoft.com/office/powerpoint/2010/main" val="18478268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Barriers to Treatment</a:t>
            </a:r>
            <a:endParaRPr lang="en-US" dirty="0"/>
          </a:p>
        </p:txBody>
      </p:sp>
      <p:sp>
        <p:nvSpPr>
          <p:cNvPr id="3" name="Content Placeholder 2"/>
          <p:cNvSpPr>
            <a:spLocks noGrp="1"/>
          </p:cNvSpPr>
          <p:nvPr>
            <p:ph sz="quarter" idx="1"/>
          </p:nvPr>
        </p:nvSpPr>
        <p:spPr>
          <a:xfrm>
            <a:off x="2136648" y="1600200"/>
            <a:ext cx="8153400" cy="5021826"/>
          </a:xfrm>
        </p:spPr>
        <p:txBody>
          <a:bodyPr>
            <a:noAutofit/>
          </a:bodyPr>
          <a:lstStyle/>
          <a:p>
            <a:r>
              <a:rPr lang="en-US" sz="2000" dirty="0"/>
              <a:t>Surveys conducted by SAMHSA found </a:t>
            </a:r>
            <a:r>
              <a:rPr lang="en-US" sz="2000" dirty="0"/>
              <a:t>that </a:t>
            </a:r>
            <a:r>
              <a:rPr lang="en-US" sz="2000" dirty="0"/>
              <a:t>“cost” is the </a:t>
            </a:r>
            <a:r>
              <a:rPr lang="en-US" sz="2000" dirty="0"/>
              <a:t>most often reported reason for not receiving </a:t>
            </a:r>
            <a:r>
              <a:rPr lang="en-US" sz="2000" dirty="0"/>
              <a:t>treatment, </a:t>
            </a:r>
            <a:r>
              <a:rPr lang="en-US" sz="2000" dirty="0"/>
              <a:t>among adults and adolescents who felt a need for treatment and made an effort to receive </a:t>
            </a:r>
            <a:r>
              <a:rPr lang="en-US" sz="2000" dirty="0"/>
              <a:t>treatment (37%).</a:t>
            </a:r>
          </a:p>
          <a:p>
            <a:r>
              <a:rPr lang="en-US" sz="2000" dirty="0"/>
              <a:t>Among </a:t>
            </a:r>
            <a:r>
              <a:rPr lang="en-US" sz="2000" dirty="0"/>
              <a:t>adults, 9% feared that seeking treatment would negatively impact their jobs</a:t>
            </a:r>
            <a:r>
              <a:rPr lang="en-US" sz="2000" dirty="0"/>
              <a:t>.</a:t>
            </a:r>
          </a:p>
          <a:p>
            <a:r>
              <a:rPr lang="en-US" sz="2000" dirty="0"/>
              <a:t>When </a:t>
            </a:r>
            <a:r>
              <a:rPr lang="en-US" sz="2000" dirty="0"/>
              <a:t>discussing treatment options, </a:t>
            </a:r>
            <a:r>
              <a:rPr lang="en-US" sz="2000" dirty="0"/>
              <a:t>make sure to explore </a:t>
            </a:r>
            <a:r>
              <a:rPr lang="en-US" sz="2000" dirty="0"/>
              <a:t>insurance coverage, and concerns </a:t>
            </a:r>
            <a:r>
              <a:rPr lang="en-US" sz="2000" dirty="0"/>
              <a:t>about </a:t>
            </a:r>
            <a:r>
              <a:rPr lang="en-US" sz="2000" dirty="0"/>
              <a:t>costs and take care to discuss resources that are free or have a sliding fee scale.  </a:t>
            </a:r>
          </a:p>
          <a:p>
            <a:r>
              <a:rPr lang="en-US" sz="2000" dirty="0"/>
              <a:t>If </a:t>
            </a:r>
            <a:r>
              <a:rPr lang="en-US" sz="2000" dirty="0"/>
              <a:t>the adolescent simply is not interested in treatment at this time, rather than push them and jeopardize future opportunities, it is important for you to accept and respect their decision in a non-judgmental manner.  They may be more willing to accept the notion of treatment during future sessions or at some later time.  A follow up conversation with the reluctant adolescent (and perhaps include the parent) is essential, as your initial conversation could have ignited some thoughts of change.   </a:t>
            </a:r>
          </a:p>
          <a:p>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27780290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SAMHSA’s Online Treatment Locator</a:t>
            </a:r>
            <a:endParaRPr lang="en-US" dirty="0"/>
          </a:p>
        </p:txBody>
      </p:sp>
      <p:sp>
        <p:nvSpPr>
          <p:cNvPr id="3" name="Content Placeholder 2"/>
          <p:cNvSpPr>
            <a:spLocks noGrp="1"/>
          </p:cNvSpPr>
          <p:nvPr>
            <p:ph sz="quarter" idx="1"/>
          </p:nvPr>
        </p:nvSpPr>
        <p:spPr>
          <a:xfrm>
            <a:off x="2136648" y="1772806"/>
            <a:ext cx="8153400" cy="4835532"/>
          </a:xfrm>
        </p:spPr>
        <p:txBody>
          <a:bodyPr>
            <a:noAutofit/>
          </a:bodyPr>
          <a:lstStyle/>
          <a:p>
            <a:pPr>
              <a:spcBef>
                <a:spcPts val="1900"/>
              </a:spcBef>
            </a:pPr>
            <a:r>
              <a:rPr lang="en-US" sz="2200" dirty="0"/>
              <a:t>SAMHSA’s online treatment locator is available at </a:t>
            </a:r>
            <a:r>
              <a:rPr lang="en-US" sz="2200" u="sng" dirty="0">
                <a:hlinkClick r:id="rId3"/>
              </a:rPr>
              <a:t>http://www.samhsa.gov/treatment</a:t>
            </a:r>
            <a:r>
              <a:rPr lang="en-US" sz="2200" dirty="0"/>
              <a:t> and National Help Line 800.662.HELP (4357) and offers confidential, free, 24-hour-a-day, 365-day-a-year, information services in English and Spanish for individuals and family members facing substance abuse and mental health issues.  </a:t>
            </a:r>
            <a:endParaRPr lang="en-US" sz="2200" dirty="0"/>
          </a:p>
          <a:p>
            <a:pPr>
              <a:spcBef>
                <a:spcPts val="1900"/>
              </a:spcBef>
            </a:pPr>
            <a:r>
              <a:rPr lang="en-US" sz="2200" dirty="0"/>
              <a:t>The </a:t>
            </a:r>
            <a:r>
              <a:rPr lang="en-US" sz="2200" dirty="0"/>
              <a:t>Help Line service provides free referral to local treatment facilities, support groups and community-based organizations.  </a:t>
            </a:r>
            <a:endParaRPr lang="en-US" sz="2200" dirty="0"/>
          </a:p>
          <a:p>
            <a:pPr>
              <a:spcBef>
                <a:spcPts val="1900"/>
              </a:spcBef>
            </a:pPr>
            <a:r>
              <a:rPr lang="en-US" sz="2200" dirty="0"/>
              <a:t>If </a:t>
            </a:r>
            <a:r>
              <a:rPr lang="en-US" sz="2200" dirty="0"/>
              <a:t>the adolescent has no insurance or is underinsured, provide a referral to the local state office responsible for state-funded treatment programs, as well as offer referral to facilities that charge on a sliding fee scale or accept Medicare or Medicaid</a:t>
            </a:r>
            <a:r>
              <a:rPr lang="en-US" sz="2200" dirty="0"/>
              <a:t>.</a:t>
            </a:r>
            <a:endParaRPr lang="en-US" sz="2200" dirty="0">
              <a:solidFill>
                <a:schemeClr val="tx2"/>
              </a:solidFill>
            </a:endParaRPr>
          </a:p>
        </p:txBody>
      </p:sp>
    </p:spTree>
    <p:extLst>
      <p:ext uri="{BB962C8B-B14F-4D97-AF65-F5344CB8AC3E}">
        <p14:creationId xmlns:p14="http://schemas.microsoft.com/office/powerpoint/2010/main" val="16576666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Scheduling Treatment Appointments</a:t>
            </a:r>
            <a:endParaRPr lang="en-US" dirty="0"/>
          </a:p>
        </p:txBody>
      </p:sp>
      <p:sp>
        <p:nvSpPr>
          <p:cNvPr id="3" name="Content Placeholder 2"/>
          <p:cNvSpPr>
            <a:spLocks noGrp="1"/>
          </p:cNvSpPr>
          <p:nvPr>
            <p:ph sz="quarter" idx="1"/>
          </p:nvPr>
        </p:nvSpPr>
        <p:spPr>
          <a:xfrm>
            <a:off x="2136648" y="1600200"/>
            <a:ext cx="8314041" cy="5066071"/>
          </a:xfrm>
        </p:spPr>
        <p:txBody>
          <a:bodyPr>
            <a:noAutofit/>
          </a:bodyPr>
          <a:lstStyle/>
          <a:p>
            <a:r>
              <a:rPr lang="en-US" sz="2200" dirty="0"/>
              <a:t>Consider a three-way call </a:t>
            </a:r>
            <a:r>
              <a:rPr lang="en-US" sz="2200" dirty="0"/>
              <a:t>involving you, </a:t>
            </a:r>
            <a:r>
              <a:rPr lang="en-US" sz="2200" dirty="0"/>
              <a:t>the adolescent, the parents/guardians </a:t>
            </a:r>
            <a:r>
              <a:rPr lang="en-US" sz="2200" dirty="0"/>
              <a:t>(as appropriate</a:t>
            </a:r>
            <a:r>
              <a:rPr lang="en-US" sz="2200" dirty="0"/>
              <a:t>), </a:t>
            </a:r>
            <a:r>
              <a:rPr lang="en-US" sz="2200" dirty="0"/>
              <a:t>and the treatment program or provider immediately after the adolescent consents to treatment.  </a:t>
            </a:r>
            <a:endParaRPr lang="en-US" sz="2200" dirty="0"/>
          </a:p>
          <a:p>
            <a:r>
              <a:rPr lang="en-US" sz="2200" dirty="0"/>
              <a:t>The </a:t>
            </a:r>
            <a:r>
              <a:rPr lang="en-US" sz="2200" dirty="0"/>
              <a:t>purpose of the call is to:</a:t>
            </a:r>
          </a:p>
          <a:p>
            <a:pPr lvl="1"/>
            <a:r>
              <a:rPr lang="en-US" sz="2200" dirty="0"/>
              <a:t>inform the treatment staff or clinician of the adolescent’s substance use, treatment barriers or ambivalence; </a:t>
            </a:r>
          </a:p>
          <a:p>
            <a:pPr lvl="1"/>
            <a:r>
              <a:rPr lang="en-US" sz="2200" dirty="0"/>
              <a:t>agree on whether the program or some other treatment option is best;</a:t>
            </a:r>
          </a:p>
          <a:p>
            <a:pPr lvl="1"/>
            <a:r>
              <a:rPr lang="en-US" sz="2200" dirty="0"/>
              <a:t>gain support from the program to solve or remove some of the treatment barriers (e.g., transportation, cost, insurance coverage, child care, evening appointment); and </a:t>
            </a:r>
          </a:p>
          <a:p>
            <a:pPr lvl="1"/>
            <a:r>
              <a:rPr lang="en-US" sz="2200" dirty="0"/>
              <a:t>schedule an appointment.  </a:t>
            </a:r>
          </a:p>
        </p:txBody>
      </p:sp>
    </p:spTree>
    <p:extLst>
      <p:ext uri="{BB962C8B-B14F-4D97-AF65-F5344CB8AC3E}">
        <p14:creationId xmlns:p14="http://schemas.microsoft.com/office/powerpoint/2010/main" val="2141814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Scheduling Treatment Appointments</a:t>
            </a:r>
            <a:endParaRPr lang="en-US" dirty="0"/>
          </a:p>
        </p:txBody>
      </p:sp>
      <p:sp>
        <p:nvSpPr>
          <p:cNvPr id="3" name="Content Placeholder 2"/>
          <p:cNvSpPr>
            <a:spLocks noGrp="1"/>
          </p:cNvSpPr>
          <p:nvPr>
            <p:ph sz="quarter" idx="1"/>
          </p:nvPr>
        </p:nvSpPr>
        <p:spPr>
          <a:xfrm>
            <a:off x="2136648" y="1902542"/>
            <a:ext cx="8153401" cy="4495800"/>
          </a:xfrm>
        </p:spPr>
        <p:txBody>
          <a:bodyPr>
            <a:noAutofit/>
          </a:bodyPr>
          <a:lstStyle/>
          <a:p>
            <a:r>
              <a:rPr lang="en-US" sz="2400" dirty="0"/>
              <a:t>Have </a:t>
            </a:r>
            <a:r>
              <a:rPr lang="en-US" sz="2400" dirty="0"/>
              <a:t>this call within three days of gaining the adolescent’s consent is best; after that, no show rates climb steeply.  </a:t>
            </a:r>
            <a:endParaRPr lang="en-US" sz="2400" dirty="0"/>
          </a:p>
          <a:p>
            <a:r>
              <a:rPr lang="en-US" sz="2400" dirty="0"/>
              <a:t>After </a:t>
            </a:r>
            <a:r>
              <a:rPr lang="en-US" sz="2400" dirty="0"/>
              <a:t>14 days, about 50% of clients will not show for treatment, regardless of their motivation.  </a:t>
            </a:r>
            <a:endParaRPr lang="en-US" sz="2400" dirty="0"/>
          </a:p>
          <a:p>
            <a:r>
              <a:rPr lang="en-US" sz="2400" dirty="0"/>
              <a:t>Making </a:t>
            </a:r>
            <a:r>
              <a:rPr lang="en-US" sz="2400" dirty="0"/>
              <a:t>a referral that adolescents do not reach wastes their time and </a:t>
            </a:r>
            <a:r>
              <a:rPr lang="en-US" sz="2400" dirty="0"/>
              <a:t>yours</a:t>
            </a:r>
            <a:r>
              <a:rPr lang="en-US" sz="2400" dirty="0">
                <a:solidFill>
                  <a:schemeClr val="tx2"/>
                </a:solidFill>
              </a:rPr>
              <a:t>.</a:t>
            </a:r>
            <a:endParaRPr lang="en-US" sz="2400" dirty="0"/>
          </a:p>
        </p:txBody>
      </p:sp>
    </p:spTree>
    <p:extLst>
      <p:ext uri="{BB962C8B-B14F-4D97-AF65-F5344CB8AC3E}">
        <p14:creationId xmlns:p14="http://schemas.microsoft.com/office/powerpoint/2010/main" val="367378553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Video Resources</a:t>
            </a:r>
            <a:endParaRPr lang="en-US" dirty="0"/>
          </a:p>
        </p:txBody>
      </p:sp>
      <p:sp>
        <p:nvSpPr>
          <p:cNvPr id="3" name="Content Placeholder 2"/>
          <p:cNvSpPr>
            <a:spLocks noGrp="1"/>
          </p:cNvSpPr>
          <p:nvPr>
            <p:ph sz="quarter" idx="1"/>
          </p:nvPr>
        </p:nvSpPr>
        <p:spPr/>
        <p:txBody>
          <a:bodyPr>
            <a:noAutofit/>
          </a:bodyPr>
          <a:lstStyle/>
          <a:p>
            <a:r>
              <a:rPr lang="en-US" sz="1800" dirty="0"/>
              <a:t>Boston University’s BNI-ART Institute produced several excellent brief videos that might be helpful to you when discussing referral: </a:t>
            </a:r>
          </a:p>
          <a:p>
            <a:pPr lvl="1"/>
            <a:r>
              <a:rPr lang="en-US" sz="1600" dirty="0"/>
              <a:t>Video </a:t>
            </a:r>
            <a:r>
              <a:rPr lang="en-US" sz="1600" dirty="0"/>
              <a:t>1 - insensitively confronting a young adult with an alcohol-related injury</a:t>
            </a:r>
          </a:p>
          <a:p>
            <a:pPr lvl="1"/>
            <a:r>
              <a:rPr lang="en-US" sz="1600" dirty="0"/>
              <a:t>Video </a:t>
            </a:r>
            <a:r>
              <a:rPr lang="en-US" sz="1600" dirty="0"/>
              <a:t>2 - an alternate, respectful brief intervention with the same young adult </a:t>
            </a:r>
          </a:p>
          <a:p>
            <a:pPr lvl="1"/>
            <a:r>
              <a:rPr lang="en-US" sz="1600" dirty="0"/>
              <a:t>Video </a:t>
            </a:r>
            <a:r>
              <a:rPr lang="en-US" sz="1600" dirty="0"/>
              <a:t>3 - an exceptionally sensitive video of a clinician helping an </a:t>
            </a:r>
            <a:r>
              <a:rPr lang="en-US" sz="1600" dirty="0"/>
              <a:t>ambivalent </a:t>
            </a:r>
            <a:r>
              <a:rPr lang="en-US" sz="1600" dirty="0"/>
              <a:t>patient/client make his own decisions and plan to get intensive treatment  </a:t>
            </a:r>
          </a:p>
          <a:p>
            <a:pPr lvl="1"/>
            <a:r>
              <a:rPr lang="en-US" sz="1600" dirty="0"/>
              <a:t>Video </a:t>
            </a:r>
            <a:r>
              <a:rPr lang="en-US" sz="1600" dirty="0"/>
              <a:t>4 – SBIRT for alcohol use with a college student</a:t>
            </a:r>
          </a:p>
          <a:p>
            <a:pPr lvl="1"/>
            <a:r>
              <a:rPr lang="en-US" sz="1600" dirty="0"/>
              <a:t>These videos are located at: </a:t>
            </a:r>
            <a:r>
              <a:rPr lang="en-US" sz="1600" dirty="0">
                <a:hlinkClick r:id="rId3"/>
              </a:rPr>
              <a:t>http://www.bu.edu/bniart/sbirt-in-health-care/sbirt-educational-materials/sbirt-videos/</a:t>
            </a:r>
            <a:endParaRPr lang="en-US" sz="1600" dirty="0"/>
          </a:p>
          <a:p>
            <a:r>
              <a:rPr lang="en-US" sz="1800" dirty="0"/>
              <a:t>SBIRT Oregon produced several other strong examples of SBIRT in practice, including a video entitled “Clinical workflow with behavioral health specialist” which demonstrates a warm handoff.  </a:t>
            </a:r>
            <a:endParaRPr lang="en-US" sz="1800" dirty="0"/>
          </a:p>
          <a:p>
            <a:pPr lvl="1"/>
            <a:r>
              <a:rPr lang="en-US" sz="1600" dirty="0"/>
              <a:t>These </a:t>
            </a:r>
            <a:r>
              <a:rPr lang="en-US" sz="1600" dirty="0"/>
              <a:t>videos are located at: </a:t>
            </a:r>
            <a:r>
              <a:rPr lang="en-US" sz="1600" dirty="0">
                <a:hlinkClick r:id="rId4"/>
              </a:rPr>
              <a:t>http://www.sbirtoregon.org/videos.php</a:t>
            </a:r>
            <a:endParaRPr lang="en-US" sz="1600" dirty="0"/>
          </a:p>
          <a:p>
            <a:r>
              <a:rPr lang="en-US" sz="1800" dirty="0"/>
              <a:t>University of Florida Institute for Child health Policy &amp; Cherokee National Behavioral Health produced a video entitled “The Effective School Counselor With a High Risk Teen: Motivational Interviewing Demonstration.”  </a:t>
            </a:r>
            <a:endParaRPr lang="en-US" sz="1800" dirty="0"/>
          </a:p>
          <a:p>
            <a:pPr lvl="1"/>
            <a:r>
              <a:rPr lang="en-US" sz="1600" dirty="0"/>
              <a:t>The </a:t>
            </a:r>
            <a:r>
              <a:rPr lang="en-US" sz="1600" dirty="0"/>
              <a:t>video is located at: </a:t>
            </a:r>
            <a:r>
              <a:rPr lang="en-US" sz="1600" dirty="0">
                <a:hlinkClick r:id="rId5"/>
              </a:rPr>
              <a:t>https://www.youtube.com/watch?v=_TwVa4utpII</a:t>
            </a:r>
            <a:endParaRPr lang="en-US" sz="1600" dirty="0"/>
          </a:p>
          <a:p>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23519298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531352" cy="990600"/>
          </a:xfrm>
        </p:spPr>
        <p:txBody>
          <a:bodyPr>
            <a:noAutofit/>
          </a:bodyPr>
          <a:lstStyle/>
          <a:p>
            <a:r>
              <a:rPr lang="en-US" dirty="0" smtClean="0"/>
              <a:t>Communicating with Referral Sources</a:t>
            </a:r>
            <a:endParaRPr lang="en-US" dirty="0"/>
          </a:p>
        </p:txBody>
      </p:sp>
      <p:sp>
        <p:nvSpPr>
          <p:cNvPr id="3" name="Content Placeholder 2"/>
          <p:cNvSpPr>
            <a:spLocks noGrp="1"/>
          </p:cNvSpPr>
          <p:nvPr>
            <p:ph sz="quarter" idx="1"/>
          </p:nvPr>
        </p:nvSpPr>
        <p:spPr>
          <a:xfrm>
            <a:off x="2136648" y="1772806"/>
            <a:ext cx="8153400" cy="4756010"/>
          </a:xfrm>
        </p:spPr>
        <p:txBody>
          <a:bodyPr>
            <a:noAutofit/>
          </a:bodyPr>
          <a:lstStyle/>
          <a:p>
            <a:r>
              <a:rPr lang="en-US" sz="2400" dirty="0"/>
              <a:t>It is essential that you and the treatment program or provider be able to share information and share responsibility for helping the adolescent.  </a:t>
            </a:r>
            <a:r>
              <a:rPr lang="en-US" sz="2400" dirty="0"/>
              <a:t>Use a </a:t>
            </a:r>
            <a:r>
              <a:rPr lang="en-US" sz="2400" b="1" i="1" dirty="0">
                <a:solidFill>
                  <a:srgbClr val="FF9811"/>
                </a:solidFill>
              </a:rPr>
              <a:t>Release of Information </a:t>
            </a:r>
            <a:r>
              <a:rPr lang="en-US" sz="2400" dirty="0"/>
              <a:t>form.</a:t>
            </a:r>
          </a:p>
          <a:p>
            <a:endParaRPr lang="en-US" sz="2400" dirty="0"/>
          </a:p>
          <a:p>
            <a:r>
              <a:rPr lang="en-US" sz="2400" dirty="0"/>
              <a:t>Make </a:t>
            </a:r>
            <a:r>
              <a:rPr lang="en-US" sz="2400" dirty="0"/>
              <a:t>sure that your release forms comply with your state and federal substance use medical record confidentiality laws and The Health Insurance Portability and Accountability Act (HIPAA)</a:t>
            </a:r>
            <a:r>
              <a:rPr lang="en-US" sz="2400" b="1" dirty="0"/>
              <a:t>.</a:t>
            </a:r>
            <a:r>
              <a:rPr lang="en-US" sz="2400" dirty="0"/>
              <a:t>  </a:t>
            </a:r>
            <a:endParaRPr lang="en-US" sz="2400" dirty="0"/>
          </a:p>
          <a:p>
            <a:endParaRPr lang="en-US" sz="2400" dirty="0"/>
          </a:p>
          <a:p>
            <a:r>
              <a:rPr lang="en-US" sz="2400" dirty="0"/>
              <a:t>To facilitate quick communication between practitioners use a </a:t>
            </a:r>
            <a:r>
              <a:rPr lang="en-US" sz="2400" b="1" i="1" dirty="0">
                <a:solidFill>
                  <a:srgbClr val="FF9811"/>
                </a:solidFill>
              </a:rPr>
              <a:t>Client Update Report </a:t>
            </a:r>
            <a:r>
              <a:rPr lang="en-US" sz="2400" dirty="0"/>
              <a:t>to keep everyone informed of the adolescent’s progress, status, and additional needs.</a:t>
            </a:r>
          </a:p>
        </p:txBody>
      </p:sp>
    </p:spTree>
    <p:extLst>
      <p:ext uri="{BB962C8B-B14F-4D97-AF65-F5344CB8AC3E}">
        <p14:creationId xmlns:p14="http://schemas.microsoft.com/office/powerpoint/2010/main" val="14319930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Application </a:t>
            </a:r>
            <a:r>
              <a:rPr lang="en-US" dirty="0" smtClean="0"/>
              <a:t>Exercise</a:t>
            </a:r>
            <a:endParaRPr lang="en-US" dirty="0">
              <a:latin typeface="+mn-lt"/>
            </a:endParaRPr>
          </a:p>
        </p:txBody>
      </p:sp>
      <p:pic>
        <p:nvPicPr>
          <p:cNvPr id="4" name="Picture 4"/>
          <p:cNvPicPr>
            <a:picLocks noGrp="1" noChangeAspect="1" noChangeArrowheads="1"/>
          </p:cNvPicPr>
          <p:nvPr>
            <p:ph sz="quarter" idx="1"/>
          </p:nvPr>
        </p:nvPicPr>
        <p:blipFill>
          <a:blip r:embed="rId3" cstate="email">
            <a:extLst>
              <a:ext uri="{28A0092B-C50C-407E-A947-70E740481C1C}">
                <a14:useLocalDpi xmlns:a14="http://schemas.microsoft.com/office/drawing/2010/main"/>
              </a:ext>
            </a:extLst>
          </a:blip>
          <a:srcRect/>
          <a:stretch>
            <a:fillRect/>
          </a:stretch>
        </p:blipFill>
        <p:spPr bwMode="auto">
          <a:xfrm>
            <a:off x="1971659" y="2484383"/>
            <a:ext cx="1557605" cy="136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ysDot"/>
                <a:miter lim="800000"/>
                <a:headEnd/>
                <a:tailEnd/>
              </a14:hiddenLine>
            </a:ext>
          </a:extLst>
        </p:spPr>
      </p:pic>
      <p:sp>
        <p:nvSpPr>
          <p:cNvPr id="5" name="TextBox 4"/>
          <p:cNvSpPr txBox="1"/>
          <p:nvPr/>
        </p:nvSpPr>
        <p:spPr>
          <a:xfrm>
            <a:off x="3753853" y="1696066"/>
            <a:ext cx="6769768" cy="4955203"/>
          </a:xfrm>
          <a:prstGeom prst="rect">
            <a:avLst/>
          </a:prstGeom>
          <a:noFill/>
        </p:spPr>
        <p:txBody>
          <a:bodyPr wrap="square" rtlCol="0">
            <a:spAutoFit/>
          </a:bodyPr>
          <a:lstStyle/>
          <a:p>
            <a:r>
              <a:rPr lang="en-US" sz="2000" b="1" i="1" dirty="0">
                <a:solidFill>
                  <a:prstClr val="black"/>
                </a:solidFill>
                <a:latin typeface="Tw Cen MT"/>
              </a:rPr>
              <a:t>What </a:t>
            </a:r>
            <a:r>
              <a:rPr lang="en-US" sz="2000" b="1" i="1" dirty="0">
                <a:solidFill>
                  <a:prstClr val="black"/>
                </a:solidFill>
                <a:latin typeface="Tw Cen MT"/>
              </a:rPr>
              <a:t>treatment options would you recommend to the adolescent?</a:t>
            </a:r>
            <a:r>
              <a:rPr lang="en-US" sz="2000" b="1" dirty="0">
                <a:solidFill>
                  <a:prstClr val="black"/>
                </a:solidFill>
                <a:latin typeface="Tw Cen MT"/>
              </a:rPr>
              <a:t>  </a:t>
            </a:r>
          </a:p>
          <a:p>
            <a:endParaRPr lang="en-US" sz="2000" dirty="0">
              <a:solidFill>
                <a:prstClr val="black"/>
              </a:solidFill>
              <a:latin typeface="Tw Cen MT"/>
            </a:endParaRPr>
          </a:p>
          <a:p>
            <a:r>
              <a:rPr lang="en-US" sz="2000" b="1" dirty="0">
                <a:solidFill>
                  <a:prstClr val="black"/>
                </a:solidFill>
                <a:latin typeface="Tw Cen MT"/>
              </a:rPr>
              <a:t>Role-play - Adolescent:</a:t>
            </a:r>
            <a:r>
              <a:rPr lang="en-US" sz="2000" dirty="0">
                <a:solidFill>
                  <a:prstClr val="black"/>
                </a:solidFill>
                <a:latin typeface="Tw Cen MT"/>
              </a:rPr>
              <a:t> You are a 16-year-old adolescent who is worrying all the time about failing in school.  You have had several acute feelings of panic and doom, which also worry you a lot.  You know that the school has notified your parents that you are on academic probation due to your low performance.  Sometimes you just feel like blowing up, the pressure gets so high.  You feel you have to work harder than other students your age.  If asked about your marijuana use, you might say something like: </a:t>
            </a:r>
            <a:r>
              <a:rPr lang="en-US" sz="2000" i="1" dirty="0">
                <a:solidFill>
                  <a:prstClr val="black"/>
                </a:solidFill>
                <a:latin typeface="Tw Cen MT"/>
              </a:rPr>
              <a:t>“I don’t think I need to stop smoking.  I only smoke weed a few times a week with my friends.  My health is good and besides, I’m only 16, it can’t hurt.”</a:t>
            </a:r>
            <a:r>
              <a:rPr lang="en-US" sz="2000" dirty="0">
                <a:solidFill>
                  <a:prstClr val="black"/>
                </a:solidFill>
                <a:latin typeface="Tw Cen MT"/>
              </a:rPr>
              <a:t> </a:t>
            </a:r>
            <a:endParaRPr lang="en-US" sz="2000" dirty="0">
              <a:solidFill>
                <a:prstClr val="black"/>
              </a:solidFill>
              <a:latin typeface="Tw Cen MT"/>
            </a:endParaRPr>
          </a:p>
          <a:p>
            <a:endParaRPr lang="en-US" sz="2000" dirty="0">
              <a:solidFill>
                <a:prstClr val="black"/>
              </a:solidFill>
              <a:latin typeface="Tw Cen MT"/>
            </a:endParaRPr>
          </a:p>
          <a:p>
            <a:r>
              <a:rPr lang="en-US" dirty="0">
                <a:solidFill>
                  <a:prstClr val="black"/>
                </a:solidFill>
                <a:latin typeface="Tw Cen MT"/>
              </a:rPr>
              <a:t>CRAFFT </a:t>
            </a:r>
            <a:r>
              <a:rPr lang="en-US" dirty="0">
                <a:solidFill>
                  <a:prstClr val="black"/>
                </a:solidFill>
                <a:latin typeface="Tw Cen MT"/>
              </a:rPr>
              <a:t>score of </a:t>
            </a:r>
            <a:r>
              <a:rPr lang="en-US" dirty="0">
                <a:solidFill>
                  <a:prstClr val="black"/>
                </a:solidFill>
                <a:latin typeface="Tw Cen MT"/>
              </a:rPr>
              <a:t>5</a:t>
            </a:r>
          </a:p>
          <a:p>
            <a:r>
              <a:rPr lang="en-US" dirty="0">
                <a:solidFill>
                  <a:prstClr val="black"/>
                </a:solidFill>
                <a:latin typeface="Tw Cen MT"/>
              </a:rPr>
              <a:t>S2BI score of Weekly Use of Marijuana</a:t>
            </a:r>
            <a:endParaRPr lang="en-US" dirty="0">
              <a:solidFill>
                <a:prstClr val="black"/>
              </a:solidFill>
              <a:latin typeface="Tw Cen MT"/>
            </a:endParaRPr>
          </a:p>
        </p:txBody>
      </p:sp>
    </p:spTree>
    <p:extLst>
      <p:ext uri="{BB962C8B-B14F-4D97-AF65-F5344CB8AC3E}">
        <p14:creationId xmlns:p14="http://schemas.microsoft.com/office/powerpoint/2010/main" val="20968960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Application </a:t>
            </a:r>
            <a:r>
              <a:rPr lang="en-US" dirty="0" smtClean="0"/>
              <a:t>Exercise</a:t>
            </a:r>
            <a:endParaRPr lang="en-US" dirty="0">
              <a:latin typeface="+mn-lt"/>
            </a:endParaRPr>
          </a:p>
        </p:txBody>
      </p:sp>
      <p:pic>
        <p:nvPicPr>
          <p:cNvPr id="4" name="Picture 4"/>
          <p:cNvPicPr>
            <a:picLocks noGrp="1" noChangeAspect="1" noChangeArrowheads="1"/>
          </p:cNvPicPr>
          <p:nvPr>
            <p:ph sz="quarter" idx="1"/>
          </p:nvPr>
        </p:nvPicPr>
        <p:blipFill>
          <a:blip r:embed="rId3" cstate="email">
            <a:extLst>
              <a:ext uri="{28A0092B-C50C-407E-A947-70E740481C1C}">
                <a14:useLocalDpi xmlns:a14="http://schemas.microsoft.com/office/drawing/2010/main"/>
              </a:ext>
            </a:extLst>
          </a:blip>
          <a:srcRect/>
          <a:stretch>
            <a:fillRect/>
          </a:stretch>
        </p:blipFill>
        <p:spPr bwMode="auto">
          <a:xfrm>
            <a:off x="1971659" y="2484383"/>
            <a:ext cx="1557605" cy="136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ysDot"/>
                <a:miter lim="800000"/>
                <a:headEnd/>
                <a:tailEnd/>
              </a14:hiddenLine>
            </a:ext>
          </a:extLst>
        </p:spPr>
      </p:pic>
      <p:sp>
        <p:nvSpPr>
          <p:cNvPr id="5" name="TextBox 4"/>
          <p:cNvSpPr txBox="1"/>
          <p:nvPr/>
        </p:nvSpPr>
        <p:spPr>
          <a:xfrm>
            <a:off x="3753853" y="2164206"/>
            <a:ext cx="6635188" cy="3785652"/>
          </a:xfrm>
          <a:prstGeom prst="rect">
            <a:avLst/>
          </a:prstGeom>
          <a:noFill/>
        </p:spPr>
        <p:txBody>
          <a:bodyPr wrap="square" rtlCol="0">
            <a:spAutoFit/>
          </a:bodyPr>
          <a:lstStyle/>
          <a:p>
            <a:r>
              <a:rPr lang="en-US" sz="2000" b="1" i="1" dirty="0">
                <a:solidFill>
                  <a:prstClr val="black"/>
                </a:solidFill>
                <a:latin typeface="Tw Cen MT"/>
              </a:rPr>
              <a:t>What </a:t>
            </a:r>
            <a:r>
              <a:rPr lang="en-US" sz="2000" b="1" i="1" dirty="0">
                <a:solidFill>
                  <a:prstClr val="black"/>
                </a:solidFill>
                <a:latin typeface="Tw Cen MT"/>
              </a:rPr>
              <a:t>treatment options would you recommend to the adolescent?</a:t>
            </a:r>
            <a:r>
              <a:rPr lang="en-US" sz="2000" b="1" dirty="0">
                <a:solidFill>
                  <a:prstClr val="black"/>
                </a:solidFill>
                <a:latin typeface="Tw Cen MT"/>
              </a:rPr>
              <a:t>  </a:t>
            </a:r>
          </a:p>
          <a:p>
            <a:endParaRPr lang="en-US" sz="2000" dirty="0">
              <a:solidFill>
                <a:prstClr val="black"/>
              </a:solidFill>
              <a:latin typeface="Tw Cen MT"/>
            </a:endParaRPr>
          </a:p>
          <a:p>
            <a:r>
              <a:rPr lang="en-US" sz="2000" b="1" dirty="0">
                <a:solidFill>
                  <a:prstClr val="black"/>
                </a:solidFill>
                <a:latin typeface="Tw Cen MT"/>
              </a:rPr>
              <a:t>Role-play - Adolescent:</a:t>
            </a:r>
            <a:r>
              <a:rPr lang="en-US" sz="2000" dirty="0">
                <a:solidFill>
                  <a:prstClr val="black"/>
                </a:solidFill>
                <a:latin typeface="Tw Cen MT"/>
              </a:rPr>
              <a:t> You are a 20-year-old young adult who seeks some help because you feel like you have very little energy and feel depressed and blue.  If asked about alcohol use, you might say something like: </a:t>
            </a:r>
            <a:r>
              <a:rPr lang="en-US" sz="2000" i="1" dirty="0">
                <a:solidFill>
                  <a:prstClr val="black"/>
                </a:solidFill>
                <a:latin typeface="Tw Cen MT"/>
              </a:rPr>
              <a:t>“I drink four or five drinks most days after classes and a few more on the weekends.  It is really the only way I relax.  I have a lot of stress in my life, and it is just my release.  I don’t see any problem with it.</a:t>
            </a:r>
            <a:r>
              <a:rPr lang="en-US" sz="2000" i="1" dirty="0">
                <a:solidFill>
                  <a:prstClr val="black"/>
                </a:solidFill>
                <a:latin typeface="Tw Cen MT"/>
              </a:rPr>
              <a:t>”</a:t>
            </a:r>
            <a:endParaRPr lang="en-US" sz="2000" dirty="0">
              <a:solidFill>
                <a:prstClr val="black"/>
              </a:solidFill>
              <a:latin typeface="Tw Cen MT"/>
            </a:endParaRPr>
          </a:p>
          <a:p>
            <a:endParaRPr lang="en-US" sz="2000" dirty="0">
              <a:solidFill>
                <a:prstClr val="black"/>
              </a:solidFill>
              <a:latin typeface="Tw Cen MT"/>
            </a:endParaRPr>
          </a:p>
          <a:p>
            <a:r>
              <a:rPr lang="en-US" sz="2000" dirty="0">
                <a:solidFill>
                  <a:prstClr val="black"/>
                </a:solidFill>
                <a:latin typeface="Tw Cen MT"/>
              </a:rPr>
              <a:t>AUDIT </a:t>
            </a:r>
            <a:r>
              <a:rPr lang="en-US" sz="2000" dirty="0">
                <a:solidFill>
                  <a:prstClr val="black"/>
                </a:solidFill>
                <a:latin typeface="Tw Cen MT"/>
              </a:rPr>
              <a:t>score of </a:t>
            </a:r>
            <a:r>
              <a:rPr lang="en-US" sz="2000" dirty="0">
                <a:solidFill>
                  <a:prstClr val="black"/>
                </a:solidFill>
                <a:latin typeface="Tw Cen MT"/>
              </a:rPr>
              <a:t>25</a:t>
            </a:r>
          </a:p>
          <a:p>
            <a:r>
              <a:rPr lang="en-US" sz="2000" dirty="0">
                <a:solidFill>
                  <a:prstClr val="black"/>
                </a:solidFill>
                <a:latin typeface="Tw Cen MT"/>
              </a:rPr>
              <a:t>S2BI score of Weekly Use of Alcohol</a:t>
            </a:r>
            <a:endParaRPr lang="en-US" sz="2000" dirty="0">
              <a:solidFill>
                <a:prstClr val="black"/>
              </a:solidFill>
              <a:latin typeface="Tw Cen MT"/>
            </a:endParaRPr>
          </a:p>
        </p:txBody>
      </p:sp>
    </p:spTree>
    <p:extLst>
      <p:ext uri="{BB962C8B-B14F-4D97-AF65-F5344CB8AC3E}">
        <p14:creationId xmlns:p14="http://schemas.microsoft.com/office/powerpoint/2010/main" val="20344048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Let’</a:t>
            </a:r>
            <a:r>
              <a:rPr lang="en-US" altLang="ja-JP" dirty="0">
                <a:latin typeface="+mn-lt"/>
              </a:rPr>
              <a:t>s Give It a </a:t>
            </a:r>
            <a:r>
              <a:rPr lang="en-US" altLang="ja-JP" dirty="0" smtClean="0">
                <a:latin typeface="+mn-lt"/>
              </a:rPr>
              <a:t>Try!</a:t>
            </a:r>
            <a:endParaRPr lang="en-US" dirty="0">
              <a:latin typeface="+mn-lt"/>
            </a:endParaRPr>
          </a:p>
        </p:txBody>
      </p:sp>
      <p:pic>
        <p:nvPicPr>
          <p:cNvPr id="4" name="Picture 4"/>
          <p:cNvPicPr>
            <a:picLocks noGrp="1" noChangeAspect="1" noChangeArrowheads="1"/>
          </p:cNvPicPr>
          <p:nvPr>
            <p:ph sz="quarter" idx="1"/>
          </p:nvPr>
        </p:nvPicPr>
        <p:blipFill>
          <a:blip r:embed="rId3" cstate="email">
            <a:extLst>
              <a:ext uri="{28A0092B-C50C-407E-A947-70E740481C1C}">
                <a14:useLocalDpi xmlns:a14="http://schemas.microsoft.com/office/drawing/2010/main"/>
              </a:ext>
            </a:extLst>
          </a:blip>
          <a:srcRect/>
          <a:stretch>
            <a:fillRect/>
          </a:stretch>
        </p:blipFill>
        <p:spPr bwMode="auto">
          <a:xfrm>
            <a:off x="1971659" y="2484383"/>
            <a:ext cx="1557605" cy="136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ysDot"/>
                <a:miter lim="800000"/>
                <a:headEnd/>
                <a:tailEnd/>
              </a14:hiddenLine>
            </a:ext>
          </a:extLst>
        </p:spPr>
      </p:pic>
      <p:sp>
        <p:nvSpPr>
          <p:cNvPr id="5" name="TextBox 4"/>
          <p:cNvSpPr txBox="1"/>
          <p:nvPr/>
        </p:nvSpPr>
        <p:spPr>
          <a:xfrm>
            <a:off x="3753853" y="1806666"/>
            <a:ext cx="6769768" cy="3693319"/>
          </a:xfrm>
          <a:prstGeom prst="rect">
            <a:avLst/>
          </a:prstGeom>
          <a:noFill/>
        </p:spPr>
        <p:txBody>
          <a:bodyPr wrap="square" rtlCol="0">
            <a:spAutoFit/>
          </a:bodyPr>
          <a:lstStyle/>
          <a:p>
            <a:r>
              <a:rPr lang="en-US" b="1" dirty="0">
                <a:solidFill>
                  <a:prstClr val="black"/>
                </a:solidFill>
                <a:latin typeface="Tw Cen MT"/>
              </a:rPr>
              <a:t>Role-play </a:t>
            </a:r>
            <a:r>
              <a:rPr lang="en-US" b="1" dirty="0">
                <a:solidFill>
                  <a:prstClr val="black"/>
                </a:solidFill>
                <a:latin typeface="Tw Cen MT"/>
              </a:rPr>
              <a:t>Exercise</a:t>
            </a:r>
            <a:r>
              <a:rPr lang="en-US" dirty="0">
                <a:solidFill>
                  <a:prstClr val="black"/>
                </a:solidFill>
                <a:latin typeface="Tw Cen MT"/>
              </a:rPr>
              <a:t>:  Partner with someone to practice conducting </a:t>
            </a:r>
            <a:r>
              <a:rPr lang="en-US" dirty="0">
                <a:solidFill>
                  <a:prstClr val="black"/>
                </a:solidFill>
                <a:latin typeface="Tw Cen MT"/>
              </a:rPr>
              <a:t>referral.  One </a:t>
            </a:r>
            <a:r>
              <a:rPr lang="en-US" dirty="0">
                <a:solidFill>
                  <a:prstClr val="black"/>
                </a:solidFill>
                <a:latin typeface="Tw Cen MT"/>
              </a:rPr>
              <a:t>person will act as </a:t>
            </a:r>
            <a:r>
              <a:rPr lang="en-US" dirty="0">
                <a:solidFill>
                  <a:prstClr val="black"/>
                </a:solidFill>
                <a:latin typeface="Tw Cen MT"/>
              </a:rPr>
              <a:t>the practitioner who has administered the AUDIT. Your partner will act as the adolescent who scored a 17 on the AUDIT and has sought help for stress and depression. </a:t>
            </a:r>
            <a:endParaRPr lang="en-US" dirty="0">
              <a:solidFill>
                <a:prstClr val="black"/>
              </a:solidFill>
              <a:latin typeface="Tw Cen MT"/>
            </a:endParaRPr>
          </a:p>
          <a:p>
            <a:endParaRPr lang="en-US" dirty="0">
              <a:solidFill>
                <a:prstClr val="black"/>
              </a:solidFill>
              <a:latin typeface="Tw Cen MT"/>
            </a:endParaRPr>
          </a:p>
          <a:p>
            <a:r>
              <a:rPr lang="en-US" b="1" dirty="0">
                <a:solidFill>
                  <a:prstClr val="black"/>
                </a:solidFill>
                <a:latin typeface="Tw Cen MT"/>
              </a:rPr>
              <a:t>Young Adult</a:t>
            </a:r>
            <a:r>
              <a:rPr lang="en-US" dirty="0">
                <a:solidFill>
                  <a:prstClr val="black"/>
                </a:solidFill>
                <a:latin typeface="Tw Cen MT"/>
              </a:rPr>
              <a:t>: </a:t>
            </a:r>
            <a:r>
              <a:rPr lang="en-US" dirty="0">
                <a:solidFill>
                  <a:prstClr val="black"/>
                </a:solidFill>
                <a:latin typeface="Tw Cen MT"/>
              </a:rPr>
              <a:t>You are </a:t>
            </a:r>
            <a:r>
              <a:rPr lang="en-US" dirty="0">
                <a:solidFill>
                  <a:prstClr val="black"/>
                </a:solidFill>
                <a:latin typeface="Tw Cen MT"/>
              </a:rPr>
              <a:t>an 18-year-old adolescent </a:t>
            </a:r>
            <a:r>
              <a:rPr lang="en-US" dirty="0">
                <a:solidFill>
                  <a:prstClr val="black"/>
                </a:solidFill>
                <a:latin typeface="Tw Cen MT"/>
              </a:rPr>
              <a:t>who </a:t>
            </a:r>
            <a:r>
              <a:rPr lang="en-US" dirty="0">
                <a:solidFill>
                  <a:prstClr val="black"/>
                </a:solidFill>
                <a:latin typeface="Tw Cen MT"/>
              </a:rPr>
              <a:t>called with concerns about feelings of stress and depression. You are concerned about poor performance at school. </a:t>
            </a:r>
            <a:r>
              <a:rPr lang="en-US" dirty="0">
                <a:solidFill>
                  <a:prstClr val="black"/>
                </a:solidFill>
                <a:latin typeface="Tw Cen MT"/>
              </a:rPr>
              <a:t>If asked about your </a:t>
            </a:r>
            <a:r>
              <a:rPr lang="en-US" dirty="0">
                <a:solidFill>
                  <a:prstClr val="black"/>
                </a:solidFill>
                <a:latin typeface="Tw Cen MT"/>
              </a:rPr>
              <a:t>alcohol use, </a:t>
            </a:r>
            <a:r>
              <a:rPr lang="en-US" dirty="0">
                <a:solidFill>
                  <a:prstClr val="black"/>
                </a:solidFill>
                <a:latin typeface="Tw Cen MT"/>
              </a:rPr>
              <a:t>you might say something like: “</a:t>
            </a:r>
            <a:r>
              <a:rPr lang="en-US" i="1" dirty="0">
                <a:solidFill>
                  <a:prstClr val="black"/>
                </a:solidFill>
                <a:latin typeface="Tw Cen MT"/>
              </a:rPr>
              <a:t>I </a:t>
            </a:r>
            <a:r>
              <a:rPr lang="en-US" i="1" dirty="0">
                <a:solidFill>
                  <a:prstClr val="black"/>
                </a:solidFill>
                <a:latin typeface="Tw Cen MT"/>
              </a:rPr>
              <a:t>stopped going out to drink with my friends as much as soon as I started getting D’s at school. Sometimes I will have </a:t>
            </a:r>
            <a:r>
              <a:rPr lang="en-US" i="1" dirty="0">
                <a:solidFill>
                  <a:prstClr val="black"/>
                </a:solidFill>
                <a:latin typeface="Tw Cen MT"/>
              </a:rPr>
              <a:t>a </a:t>
            </a:r>
            <a:r>
              <a:rPr lang="en-US" i="1" dirty="0">
                <a:solidFill>
                  <a:prstClr val="black"/>
                </a:solidFill>
                <a:latin typeface="Tw Cen MT"/>
              </a:rPr>
              <a:t>beer, never more than two and I don’t do it every night. I heard that beer is okay. It’s not the hard stuff. I don’t smoke. I don’t do drugs. I wouldn’t do anything that would get me in trouble.</a:t>
            </a:r>
            <a:r>
              <a:rPr lang="en-US" dirty="0">
                <a:solidFill>
                  <a:prstClr val="black"/>
                </a:solidFill>
                <a:latin typeface="Tw Cen MT"/>
              </a:rPr>
              <a:t>”    </a:t>
            </a:r>
            <a:endParaRPr lang="en-US" dirty="0">
              <a:solidFill>
                <a:prstClr val="black"/>
              </a:solidFill>
              <a:latin typeface="Tw Cen MT"/>
            </a:endParaRPr>
          </a:p>
        </p:txBody>
      </p:sp>
    </p:spTree>
    <p:extLst>
      <p:ext uri="{BB962C8B-B14F-4D97-AF65-F5344CB8AC3E}">
        <p14:creationId xmlns:p14="http://schemas.microsoft.com/office/powerpoint/2010/main" val="3432792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11405"/>
            <a:ext cx="8351520" cy="869950"/>
          </a:xfrm>
        </p:spPr>
        <p:txBody>
          <a:bodyPr>
            <a:noAutofit/>
          </a:bodyPr>
          <a:lstStyle/>
          <a:p>
            <a:r>
              <a:rPr lang="en-US" sz="3600" dirty="0"/>
              <a:t>Number </a:t>
            </a:r>
            <a:r>
              <a:rPr lang="en-US" sz="3600" dirty="0"/>
              <a:t>of </a:t>
            </a:r>
            <a:r>
              <a:rPr lang="en-US" sz="3600" dirty="0"/>
              <a:t>Adolescents Admitted </a:t>
            </a:r>
            <a:r>
              <a:rPr lang="en-US" sz="3600" dirty="0"/>
              <a:t>to </a:t>
            </a:r>
            <a:r>
              <a:rPr lang="en-US" sz="3600" dirty="0"/>
              <a:t>Substance Abuse Treatment</a:t>
            </a:r>
            <a:endParaRPr lang="en-US" sz="3600" dirty="0"/>
          </a:p>
        </p:txBody>
      </p:sp>
      <p:sp>
        <p:nvSpPr>
          <p:cNvPr id="3" name="Content Placeholder 2"/>
          <p:cNvSpPr>
            <a:spLocks noGrp="1"/>
          </p:cNvSpPr>
          <p:nvPr>
            <p:ph sz="quarter" idx="1"/>
          </p:nvPr>
        </p:nvSpPr>
        <p:spPr>
          <a:xfrm>
            <a:off x="7294606" y="1575093"/>
            <a:ext cx="3301725" cy="5063707"/>
          </a:xfrm>
        </p:spPr>
        <p:txBody>
          <a:bodyPr>
            <a:noAutofit/>
          </a:bodyPr>
          <a:lstStyle/>
          <a:p>
            <a:r>
              <a:rPr lang="en-US" sz="2000" dirty="0"/>
              <a:t>This chart grouped the number of admittances by </a:t>
            </a:r>
            <a:r>
              <a:rPr lang="en-US" sz="2000" dirty="0"/>
              <a:t>referral sources, according to the 2008 Treatment Episodes Data Set (TEDS) analysis</a:t>
            </a:r>
            <a:endParaRPr lang="en-US" sz="2000" dirty="0"/>
          </a:p>
          <a:p>
            <a:pPr lvl="1"/>
            <a:r>
              <a:rPr lang="en-US" sz="1700" dirty="0"/>
              <a:t>majority </a:t>
            </a:r>
            <a:r>
              <a:rPr lang="en-US" sz="1700" dirty="0"/>
              <a:t>are being referred through the juvenile justice system. </a:t>
            </a:r>
            <a:endParaRPr lang="en-US" sz="1700" dirty="0"/>
          </a:p>
          <a:p>
            <a:pPr lvl="1"/>
            <a:r>
              <a:rPr lang="en-US" sz="1700" dirty="0"/>
              <a:t>many </a:t>
            </a:r>
            <a:r>
              <a:rPr lang="en-US" sz="1700" dirty="0"/>
              <a:t>more who are being missed.  </a:t>
            </a:r>
            <a:endParaRPr lang="en-US" sz="1700" dirty="0"/>
          </a:p>
          <a:p>
            <a:pPr lvl="1"/>
            <a:r>
              <a:rPr lang="en-US" sz="1700" dirty="0"/>
              <a:t>Through </a:t>
            </a:r>
            <a:r>
              <a:rPr lang="en-US" sz="1700" dirty="0"/>
              <a:t>SBIRT, adolescents in need of treatment can be identified and given the information they need to enter treatment from school, medical and community sources.</a:t>
            </a:r>
          </a:p>
          <a:p>
            <a:endParaRPr lang="en-US" sz="2000" dirty="0"/>
          </a:p>
          <a:p>
            <a:pPr>
              <a:spcBef>
                <a:spcPts val="600"/>
              </a:spcBef>
            </a:pPr>
            <a:endParaRPr lang="en-US" sz="2250" dirty="0">
              <a:solidFill>
                <a:schemeClr val="tx2"/>
              </a:solidFill>
            </a:endParaRPr>
          </a:p>
        </p:txBody>
      </p:sp>
      <p:pic>
        <p:nvPicPr>
          <p:cNvPr id="4" name="Picture 3"/>
          <p:cNvPicPr/>
          <p:nvPr/>
        </p:nvPicPr>
        <p:blipFill rotWithShape="1">
          <a:blip r:embed="rId3" cstate="email">
            <a:extLst>
              <a:ext uri="{28A0092B-C50C-407E-A947-70E740481C1C}">
                <a14:useLocalDpi xmlns:a14="http://schemas.microsoft.com/office/drawing/2010/main"/>
              </a:ext>
            </a:extLst>
          </a:blip>
          <a:srcRect l="4128" r="2544"/>
          <a:stretch/>
        </p:blipFill>
        <p:spPr>
          <a:xfrm>
            <a:off x="1672282" y="2004030"/>
            <a:ext cx="5894173" cy="4853971"/>
          </a:xfrm>
          <a:prstGeom prst="rect">
            <a:avLst/>
          </a:prstGeom>
        </p:spPr>
      </p:pic>
    </p:spTree>
    <p:extLst>
      <p:ext uri="{BB962C8B-B14F-4D97-AF65-F5344CB8AC3E}">
        <p14:creationId xmlns:p14="http://schemas.microsoft.com/office/powerpoint/2010/main" val="339470965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54626"/>
            <a:ext cx="8153400" cy="990600"/>
          </a:xfrm>
        </p:spPr>
        <p:txBody>
          <a:bodyPr>
            <a:noAutofit/>
          </a:bodyPr>
          <a:lstStyle/>
          <a:p>
            <a:r>
              <a:rPr lang="en-US" dirty="0" smtClean="0"/>
              <a:t>Working with Physicians in Ongoing Care Coordination </a:t>
            </a:r>
            <a:endParaRPr lang="en-US" dirty="0"/>
          </a:p>
        </p:txBody>
      </p:sp>
      <p:sp>
        <p:nvSpPr>
          <p:cNvPr id="3" name="Content Placeholder 2"/>
          <p:cNvSpPr>
            <a:spLocks noGrp="1"/>
          </p:cNvSpPr>
          <p:nvPr>
            <p:ph sz="quarter" idx="1"/>
          </p:nvPr>
        </p:nvSpPr>
        <p:spPr>
          <a:xfrm>
            <a:off x="2136648" y="1883767"/>
            <a:ext cx="8153400" cy="4495800"/>
          </a:xfrm>
        </p:spPr>
        <p:txBody>
          <a:bodyPr>
            <a:noAutofit/>
          </a:bodyPr>
          <a:lstStyle/>
          <a:p>
            <a:r>
              <a:rPr lang="en-US" sz="2400" dirty="0"/>
              <a:t>Adolescents who are identified as having risky alcohol, tobacco and other substance use patterns and/or are in need of mental health services may need to be referred to a physician for additional care.  The need for medical services for an adolescent that are identified during the SBIRT protocol could be related to:</a:t>
            </a:r>
          </a:p>
          <a:p>
            <a:pPr lvl="1"/>
            <a:r>
              <a:rPr lang="en-US" sz="2000" dirty="0"/>
              <a:t>alcohol-related physical illnesses or impairments;</a:t>
            </a:r>
          </a:p>
          <a:p>
            <a:pPr lvl="1"/>
            <a:r>
              <a:rPr lang="en-US" sz="2000" dirty="0"/>
              <a:t>detoxification necessity; </a:t>
            </a:r>
          </a:p>
          <a:p>
            <a:pPr lvl="1"/>
            <a:r>
              <a:rPr lang="en-US" sz="2000" dirty="0"/>
              <a:t>psychiatric conditions; and/or</a:t>
            </a:r>
          </a:p>
          <a:p>
            <a:pPr lvl="1"/>
            <a:r>
              <a:rPr lang="en-US" sz="2000" dirty="0"/>
              <a:t>pharmacotherapy options.</a:t>
            </a:r>
          </a:p>
          <a:p>
            <a:pPr>
              <a:spcBef>
                <a:spcPts val="600"/>
              </a:spcBef>
            </a:pPr>
            <a:endParaRPr lang="en-US" sz="2400" dirty="0">
              <a:solidFill>
                <a:schemeClr val="tx2"/>
              </a:solidFill>
            </a:endParaRPr>
          </a:p>
        </p:txBody>
      </p:sp>
    </p:spTree>
    <p:extLst>
      <p:ext uri="{BB962C8B-B14F-4D97-AF65-F5344CB8AC3E}">
        <p14:creationId xmlns:p14="http://schemas.microsoft.com/office/powerpoint/2010/main" val="25538429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29968"/>
            <a:ext cx="8153400" cy="990600"/>
          </a:xfrm>
        </p:spPr>
        <p:txBody>
          <a:bodyPr>
            <a:noAutofit/>
          </a:bodyPr>
          <a:lstStyle/>
          <a:p>
            <a:r>
              <a:rPr lang="en-US" dirty="0" smtClean="0"/>
              <a:t>Maintaining Communication with the Physician </a:t>
            </a:r>
            <a:endParaRPr lang="en-US" dirty="0"/>
          </a:p>
        </p:txBody>
      </p:sp>
      <p:sp>
        <p:nvSpPr>
          <p:cNvPr id="3" name="Content Placeholder 2"/>
          <p:cNvSpPr>
            <a:spLocks noGrp="1"/>
          </p:cNvSpPr>
          <p:nvPr>
            <p:ph sz="quarter" idx="1"/>
          </p:nvPr>
        </p:nvSpPr>
        <p:spPr>
          <a:xfrm>
            <a:off x="2136648" y="1859108"/>
            <a:ext cx="8153400" cy="4495800"/>
          </a:xfrm>
        </p:spPr>
        <p:txBody>
          <a:bodyPr>
            <a:noAutofit/>
          </a:bodyPr>
          <a:lstStyle/>
          <a:p>
            <a:r>
              <a:rPr lang="en-US" sz="2200" dirty="0"/>
              <a:t>It is imperative for you to coordinate these services with the physician, follow-up with the adolescent or young adult to ensure services are being received and share information so that you and the physician are working together (with a signed Release of Information, of </a:t>
            </a:r>
            <a:r>
              <a:rPr lang="en-US" sz="2200" dirty="0"/>
              <a:t>course. Below </a:t>
            </a:r>
            <a:r>
              <a:rPr lang="en-US" sz="2200" dirty="0"/>
              <a:t>are some tips for you when referring to a physician to ensure that needed care is effective and consistent:</a:t>
            </a:r>
          </a:p>
          <a:p>
            <a:pPr lvl="1"/>
            <a:r>
              <a:rPr lang="en-US" sz="2200" b="1" i="1" dirty="0"/>
              <a:t>Locate a knowledgeable </a:t>
            </a:r>
            <a:r>
              <a:rPr lang="en-US" sz="2200" b="1" i="1" dirty="0"/>
              <a:t>prescriber</a:t>
            </a:r>
          </a:p>
          <a:p>
            <a:pPr lvl="1"/>
            <a:r>
              <a:rPr lang="en-US" sz="2200" b="1" i="1" dirty="0"/>
              <a:t>Send a written </a:t>
            </a:r>
            <a:r>
              <a:rPr lang="en-US" sz="2200" b="1" i="1" dirty="0"/>
              <a:t>report</a:t>
            </a:r>
          </a:p>
          <a:p>
            <a:pPr lvl="1"/>
            <a:r>
              <a:rPr lang="en-US" sz="2200" b="1" i="1" dirty="0"/>
              <a:t>Make it look like a report—and be brief</a:t>
            </a:r>
          </a:p>
          <a:p>
            <a:pPr lvl="1"/>
            <a:r>
              <a:rPr lang="en-US" sz="2200" b="1" i="1" dirty="0"/>
              <a:t>Keep the tone neutral</a:t>
            </a:r>
            <a:endParaRPr lang="en-US" sz="2200" b="1" i="1" dirty="0"/>
          </a:p>
        </p:txBody>
      </p:sp>
    </p:spTree>
    <p:extLst>
      <p:ext uri="{BB962C8B-B14F-4D97-AF65-F5344CB8AC3E}">
        <p14:creationId xmlns:p14="http://schemas.microsoft.com/office/powerpoint/2010/main" val="424135176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531352" cy="990600"/>
          </a:xfrm>
        </p:spPr>
        <p:txBody>
          <a:bodyPr>
            <a:noAutofit/>
          </a:bodyPr>
          <a:lstStyle/>
          <a:p>
            <a:r>
              <a:rPr lang="en-US" dirty="0" smtClean="0"/>
              <a:t>Locating a Knowledgeable Provider</a:t>
            </a:r>
            <a:endParaRPr lang="en-US" dirty="0"/>
          </a:p>
        </p:txBody>
      </p:sp>
      <p:sp>
        <p:nvSpPr>
          <p:cNvPr id="3" name="Content Placeholder 2"/>
          <p:cNvSpPr>
            <a:spLocks noGrp="1"/>
          </p:cNvSpPr>
          <p:nvPr>
            <p:ph sz="quarter" idx="1"/>
          </p:nvPr>
        </p:nvSpPr>
        <p:spPr>
          <a:xfrm>
            <a:off x="2004858" y="1661845"/>
            <a:ext cx="8433502" cy="4495800"/>
          </a:xfrm>
        </p:spPr>
        <p:txBody>
          <a:bodyPr>
            <a:noAutofit/>
          </a:bodyPr>
          <a:lstStyle/>
          <a:p>
            <a:pPr lvl="0"/>
            <a:r>
              <a:rPr lang="en-US" sz="1800" dirty="0"/>
              <a:t>It is not uncommon for an adolescent or young adult to not have a primary physician. </a:t>
            </a:r>
            <a:endParaRPr lang="en-US" sz="1800" dirty="0"/>
          </a:p>
          <a:p>
            <a:pPr lvl="0"/>
            <a:r>
              <a:rPr lang="en-US" sz="1800" dirty="0"/>
              <a:t>Resources you can utilize to help them find one include: </a:t>
            </a:r>
          </a:p>
          <a:p>
            <a:pPr lvl="1"/>
            <a:r>
              <a:rPr lang="en-US" sz="1600" dirty="0"/>
              <a:t>The American Academy of Addiction Psychiatry’s (AAAP) physician locator program is located at </a:t>
            </a:r>
            <a:r>
              <a:rPr lang="en-US" sz="1600" dirty="0">
                <a:hlinkClick r:id="rId3"/>
              </a:rPr>
              <a:t>http://www2.aaap.org/client-referral-program</a:t>
            </a:r>
            <a:r>
              <a:rPr lang="en-US" sz="1600" dirty="0"/>
              <a:t>.   </a:t>
            </a:r>
          </a:p>
          <a:p>
            <a:pPr lvl="1"/>
            <a:r>
              <a:rPr lang="en-US" sz="1600" dirty="0"/>
              <a:t>The American Society of Addiction Medicine’s (ASAM) physician locator system is at </a:t>
            </a:r>
            <a:r>
              <a:rPr lang="en-US" sz="1600" u="sng" dirty="0">
                <a:hlinkClick r:id="rId4"/>
              </a:rPr>
              <a:t>http://www.asam.org</a:t>
            </a:r>
            <a:r>
              <a:rPr lang="en-US" sz="1600" u="sng" dirty="0">
                <a:hlinkClick r:id="rId4"/>
              </a:rPr>
              <a:t>/</a:t>
            </a:r>
            <a:r>
              <a:rPr lang="en-US" sz="1600" dirty="0"/>
              <a:t>.</a:t>
            </a:r>
          </a:p>
          <a:p>
            <a:pPr lvl="1"/>
            <a:r>
              <a:rPr lang="en-US" sz="1600" dirty="0"/>
              <a:t>The </a:t>
            </a:r>
            <a:r>
              <a:rPr lang="en-US" sz="1600" dirty="0"/>
              <a:t>SAMHSA Locator includes residential treatment centers, outpatient treatment programs and hospital inpatient programs for drug addiction and </a:t>
            </a:r>
            <a:r>
              <a:rPr lang="en-US" sz="1600" dirty="0"/>
              <a:t>alcoholism, however it does not list </a:t>
            </a:r>
            <a:r>
              <a:rPr lang="en-US" sz="1600" dirty="0"/>
              <a:t>individual physicians, advance practice nurses, psychologists, social workers or other addictions specialists who do not practice within licensed treatment programs.  This service is located at: </a:t>
            </a:r>
            <a:r>
              <a:rPr lang="en-US" sz="1600" dirty="0">
                <a:hlinkClick r:id="rId5"/>
              </a:rPr>
              <a:t>http://findtreatment.samhsa.gov/</a:t>
            </a:r>
            <a:r>
              <a:rPr lang="en-US" sz="1600" dirty="0"/>
              <a:t>. </a:t>
            </a:r>
          </a:p>
          <a:p>
            <a:pPr lvl="1"/>
            <a:r>
              <a:rPr lang="en-US" sz="1600" dirty="0"/>
              <a:t>SAMHSA </a:t>
            </a:r>
            <a:r>
              <a:rPr lang="en-US" sz="1600" dirty="0"/>
              <a:t>also maintains </a:t>
            </a:r>
            <a:r>
              <a:rPr lang="en-US" sz="1600" dirty="0"/>
              <a:t>a list of state agencies in the Directory of Single State Agencies (SSA) for Substance Abuse </a:t>
            </a:r>
            <a:r>
              <a:rPr lang="en-US" sz="1600" dirty="0"/>
              <a:t>Services </a:t>
            </a:r>
            <a:r>
              <a:rPr lang="en-US" sz="1600" u="sng" dirty="0">
                <a:hlinkClick r:id="rId6"/>
              </a:rPr>
              <a:t>http</a:t>
            </a:r>
            <a:r>
              <a:rPr lang="en-US" sz="1600" u="sng" dirty="0">
                <a:hlinkClick r:id="rId6"/>
              </a:rPr>
              <a:t>://</a:t>
            </a:r>
            <a:r>
              <a:rPr lang="en-US" sz="1600" u="sng" dirty="0">
                <a:hlinkClick r:id="rId6"/>
              </a:rPr>
              <a:t>www.samhsa.gov/sites/default/files/ssadirectory.pdf</a:t>
            </a:r>
            <a:r>
              <a:rPr lang="en-US" sz="1600" dirty="0"/>
              <a:t>.</a:t>
            </a:r>
          </a:p>
          <a:p>
            <a:r>
              <a:rPr lang="en-US" sz="1800" dirty="0"/>
              <a:t>Develop a list of addiction-focused physicians and other </a:t>
            </a:r>
            <a:r>
              <a:rPr lang="en-US" sz="1800" dirty="0"/>
              <a:t>specialists in your area who provide specialized behavioral and mental health services for </a:t>
            </a:r>
            <a:r>
              <a:rPr lang="en-US" sz="1800" dirty="0"/>
              <a:t>adolescents. </a:t>
            </a:r>
          </a:p>
          <a:p>
            <a:r>
              <a:rPr lang="en-US" sz="1800" dirty="0"/>
              <a:t>The </a:t>
            </a:r>
            <a:r>
              <a:rPr lang="en-US" sz="1800" dirty="0"/>
              <a:t>more familiar that you are with these physicians and with their practices, the more smoothly your handoffs will be and the better the treatment will be for the adolescent.   </a:t>
            </a:r>
          </a:p>
          <a:p>
            <a:endParaRPr lang="en-US" sz="2000" dirty="0"/>
          </a:p>
          <a:p>
            <a:endParaRPr lang="en-US" sz="2000" dirty="0"/>
          </a:p>
        </p:txBody>
      </p:sp>
    </p:spTree>
    <p:extLst>
      <p:ext uri="{BB962C8B-B14F-4D97-AF65-F5344CB8AC3E}">
        <p14:creationId xmlns:p14="http://schemas.microsoft.com/office/powerpoint/2010/main" val="131739055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Send a Written </a:t>
            </a:r>
            <a:r>
              <a:rPr lang="en-US" dirty="0"/>
              <a:t>R</a:t>
            </a:r>
            <a:r>
              <a:rPr lang="en-US" dirty="0" smtClean="0"/>
              <a:t>eport</a:t>
            </a:r>
            <a:endParaRPr lang="en-US" dirty="0"/>
          </a:p>
        </p:txBody>
      </p:sp>
      <p:sp>
        <p:nvSpPr>
          <p:cNvPr id="3" name="Content Placeholder 2"/>
          <p:cNvSpPr>
            <a:spLocks noGrp="1"/>
          </p:cNvSpPr>
          <p:nvPr>
            <p:ph sz="quarter" idx="1"/>
          </p:nvPr>
        </p:nvSpPr>
        <p:spPr>
          <a:xfrm>
            <a:off x="2136648" y="1600200"/>
            <a:ext cx="8153401" cy="4897877"/>
          </a:xfrm>
        </p:spPr>
        <p:txBody>
          <a:bodyPr>
            <a:noAutofit/>
          </a:bodyPr>
          <a:lstStyle/>
          <a:p>
            <a:pPr>
              <a:spcBef>
                <a:spcPts val="600"/>
              </a:spcBef>
            </a:pPr>
            <a:r>
              <a:rPr lang="en-US" sz="2200" dirty="0"/>
              <a:t>Maintain </a:t>
            </a:r>
            <a:r>
              <a:rPr lang="en-US" sz="2200" dirty="0"/>
              <a:t>consistent communication with the adolescent’s physician so any concerns that arise during a session with you can be addressed by the physician (or vice versa).  </a:t>
            </a:r>
            <a:endParaRPr lang="en-US" sz="2200" dirty="0"/>
          </a:p>
          <a:p>
            <a:pPr>
              <a:spcBef>
                <a:spcPts val="600"/>
              </a:spcBef>
            </a:pPr>
            <a:r>
              <a:rPr lang="en-US" sz="2200" dirty="0"/>
              <a:t>Significant </a:t>
            </a:r>
            <a:r>
              <a:rPr lang="en-US" sz="2200" dirty="0"/>
              <a:t>clinical issues encountered or addressed by either you or the physician need to be included in the adolescent’s medical record.  </a:t>
            </a:r>
            <a:endParaRPr lang="en-US" sz="2200" dirty="0"/>
          </a:p>
          <a:p>
            <a:pPr>
              <a:spcBef>
                <a:spcPts val="600"/>
              </a:spcBef>
            </a:pPr>
            <a:r>
              <a:rPr lang="en-US" sz="2200" dirty="0"/>
              <a:t>When </a:t>
            </a:r>
            <a:r>
              <a:rPr lang="en-US" sz="2200" dirty="0"/>
              <a:t>information is in a medical record, it is more likely to be acted on.  </a:t>
            </a:r>
            <a:endParaRPr lang="en-US" sz="2200" dirty="0"/>
          </a:p>
          <a:p>
            <a:pPr>
              <a:spcBef>
                <a:spcPts val="600"/>
              </a:spcBef>
            </a:pPr>
            <a:r>
              <a:rPr lang="en-US" sz="2200" dirty="0"/>
              <a:t>The </a:t>
            </a:r>
            <a:r>
              <a:rPr lang="en-US" sz="2200" dirty="0"/>
              <a:t>most efficient way to update a physician on the status of the adolescent or significant changes potentially impacting care is to submit a written report to the physician’s office.  </a:t>
            </a:r>
            <a:endParaRPr lang="en-US" sz="2200" dirty="0"/>
          </a:p>
          <a:p>
            <a:pPr lvl="1">
              <a:spcBef>
                <a:spcPts val="600"/>
              </a:spcBef>
            </a:pPr>
            <a:r>
              <a:rPr lang="en-US" sz="1900" dirty="0"/>
              <a:t>This </a:t>
            </a:r>
            <a:r>
              <a:rPr lang="en-US" sz="1900" dirty="0"/>
              <a:t>report can be submitted via fax, mail or email, depending on the communication preferences of the prescriber and must be in accordance with 42 C.F.R. § </a:t>
            </a:r>
            <a:r>
              <a:rPr lang="en-US" sz="1900" dirty="0"/>
              <a:t>2 (</a:t>
            </a:r>
            <a:r>
              <a:rPr lang="en-US" sz="1900" dirty="0">
                <a:hlinkClick r:id="rId3"/>
              </a:rPr>
              <a:t>http://www.gpo.gov/fdsys/pkg/CFR-2010-title42-vol1/pdf/CFR-2010-title42-vol1-part2.pdf</a:t>
            </a:r>
            <a:r>
              <a:rPr lang="en-US" sz="1900" dirty="0"/>
              <a:t>).</a:t>
            </a:r>
            <a:endParaRPr lang="en-US" sz="1900" dirty="0">
              <a:solidFill>
                <a:schemeClr val="tx2"/>
              </a:solidFill>
            </a:endParaRPr>
          </a:p>
          <a:p>
            <a:endParaRPr lang="en-US" sz="2200" dirty="0"/>
          </a:p>
          <a:p>
            <a:pPr>
              <a:spcBef>
                <a:spcPts val="600"/>
              </a:spcBef>
            </a:pPr>
            <a:endParaRPr lang="en-US" sz="2200" dirty="0">
              <a:solidFill>
                <a:schemeClr val="tx2"/>
              </a:solidFill>
            </a:endParaRPr>
          </a:p>
        </p:txBody>
      </p:sp>
    </p:spTree>
    <p:extLst>
      <p:ext uri="{BB962C8B-B14F-4D97-AF65-F5344CB8AC3E}">
        <p14:creationId xmlns:p14="http://schemas.microsoft.com/office/powerpoint/2010/main" val="148954742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54626"/>
            <a:ext cx="8153400" cy="990600"/>
          </a:xfrm>
        </p:spPr>
        <p:txBody>
          <a:bodyPr>
            <a:noAutofit/>
          </a:bodyPr>
          <a:lstStyle/>
          <a:p>
            <a:r>
              <a:rPr lang="en-US" dirty="0" smtClean="0"/>
              <a:t>Make It Look Like A Report</a:t>
            </a:r>
            <a:br>
              <a:rPr lang="en-US" dirty="0" smtClean="0"/>
            </a:br>
            <a:r>
              <a:rPr lang="en-US" dirty="0" smtClean="0"/>
              <a:t>…and Be Brief</a:t>
            </a:r>
            <a:endParaRPr lang="en-US" dirty="0"/>
          </a:p>
        </p:txBody>
      </p:sp>
      <p:sp>
        <p:nvSpPr>
          <p:cNvPr id="3" name="Content Placeholder 2"/>
          <p:cNvSpPr>
            <a:spLocks noGrp="1"/>
          </p:cNvSpPr>
          <p:nvPr>
            <p:ph sz="quarter" idx="1"/>
          </p:nvPr>
        </p:nvSpPr>
        <p:spPr>
          <a:xfrm>
            <a:off x="2136648" y="1846780"/>
            <a:ext cx="8153400" cy="4495800"/>
          </a:xfrm>
        </p:spPr>
        <p:txBody>
          <a:bodyPr>
            <a:noAutofit/>
          </a:bodyPr>
          <a:lstStyle/>
          <a:p>
            <a:pPr>
              <a:spcBef>
                <a:spcPts val="2500"/>
              </a:spcBef>
            </a:pPr>
            <a:r>
              <a:rPr lang="en-US" sz="2400" dirty="0"/>
              <a:t>Since</a:t>
            </a:r>
            <a:r>
              <a:rPr lang="en-US" sz="2400" i="1" dirty="0"/>
              <a:t> </a:t>
            </a:r>
            <a:r>
              <a:rPr lang="en-US" sz="2400" dirty="0"/>
              <a:t>physicians </a:t>
            </a:r>
            <a:r>
              <a:rPr lang="en-US" sz="2400" dirty="0"/>
              <a:t>maintain caseloads of hundreds of clients at a time, it is important that your written report be brief, concise and official.  </a:t>
            </a:r>
            <a:endParaRPr lang="en-US" sz="2400" dirty="0"/>
          </a:p>
          <a:p>
            <a:pPr>
              <a:spcBef>
                <a:spcPts val="2500"/>
              </a:spcBef>
            </a:pPr>
            <a:r>
              <a:rPr lang="en-US" sz="2400" dirty="0"/>
              <a:t>A </a:t>
            </a:r>
            <a:r>
              <a:rPr lang="en-US" sz="2400" dirty="0"/>
              <a:t>report should include the date, the adolescent’s name and date of birth, your contact information and any relevant information that needs to be conveyed to the physician so he/she may remain informed of the adolescent’s progress and current status.  </a:t>
            </a:r>
            <a:endParaRPr lang="en-US" sz="2400" dirty="0"/>
          </a:p>
          <a:p>
            <a:pPr>
              <a:spcBef>
                <a:spcPts val="2500"/>
              </a:spcBef>
            </a:pPr>
            <a:r>
              <a:rPr lang="en-US" sz="2400" dirty="0"/>
              <a:t>Update </a:t>
            </a:r>
            <a:r>
              <a:rPr lang="en-US" sz="2400" dirty="0"/>
              <a:t>reports should not be longer than one </a:t>
            </a:r>
            <a:r>
              <a:rPr lang="en-US" sz="2400" dirty="0"/>
              <a:t>page, anything longer than one page will probably </a:t>
            </a:r>
            <a:r>
              <a:rPr lang="en-US" sz="2400" dirty="0"/>
              <a:t>not be read.  </a:t>
            </a:r>
            <a:endParaRPr lang="en-US" sz="2250" dirty="0">
              <a:solidFill>
                <a:schemeClr val="tx2"/>
              </a:solidFill>
            </a:endParaRPr>
          </a:p>
        </p:txBody>
      </p:sp>
    </p:spTree>
    <p:extLst>
      <p:ext uri="{BB962C8B-B14F-4D97-AF65-F5344CB8AC3E}">
        <p14:creationId xmlns:p14="http://schemas.microsoft.com/office/powerpoint/2010/main" val="271413031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Keep the Tone </a:t>
            </a:r>
            <a:r>
              <a:rPr lang="en-US" dirty="0"/>
              <a:t>N</a:t>
            </a:r>
            <a:r>
              <a:rPr lang="en-US" dirty="0" smtClean="0"/>
              <a:t>eutral</a:t>
            </a:r>
            <a:endParaRPr lang="en-US" dirty="0"/>
          </a:p>
        </p:txBody>
      </p:sp>
      <p:sp>
        <p:nvSpPr>
          <p:cNvPr id="3" name="Content Placeholder 2"/>
          <p:cNvSpPr>
            <a:spLocks noGrp="1"/>
          </p:cNvSpPr>
          <p:nvPr>
            <p:ph sz="quarter" idx="1"/>
          </p:nvPr>
        </p:nvSpPr>
        <p:spPr>
          <a:xfrm>
            <a:off x="2136648" y="1760477"/>
            <a:ext cx="8153400" cy="4495800"/>
          </a:xfrm>
        </p:spPr>
        <p:txBody>
          <a:bodyPr>
            <a:noAutofit/>
          </a:bodyPr>
          <a:lstStyle/>
          <a:p>
            <a:pPr>
              <a:spcBef>
                <a:spcPts val="1900"/>
              </a:spcBef>
            </a:pPr>
            <a:r>
              <a:rPr lang="en-US" sz="2400" dirty="0"/>
              <a:t>Provide </a:t>
            </a:r>
            <a:r>
              <a:rPr lang="en-US" sz="2400" dirty="0"/>
              <a:t>details about the adolescent’s use or abuse of alcohol, prescription medications or illicit drugs.  </a:t>
            </a:r>
            <a:endParaRPr lang="en-US" sz="2400" dirty="0"/>
          </a:p>
          <a:p>
            <a:pPr>
              <a:spcBef>
                <a:spcPts val="1900"/>
              </a:spcBef>
            </a:pPr>
            <a:r>
              <a:rPr lang="en-US" sz="2400" dirty="0"/>
              <a:t>Avoid </a:t>
            </a:r>
            <a:r>
              <a:rPr lang="en-US" sz="2400" dirty="0"/>
              <a:t>making direct recommendations about prescribing medications, as doing so could be practicing beyond the scope of your license/credential.  </a:t>
            </a:r>
            <a:endParaRPr lang="en-US" sz="2400" dirty="0"/>
          </a:p>
          <a:p>
            <a:pPr>
              <a:spcBef>
                <a:spcPts val="1900"/>
              </a:spcBef>
            </a:pPr>
            <a:r>
              <a:rPr lang="en-US" sz="2400" dirty="0"/>
              <a:t>The </a:t>
            </a:r>
            <a:r>
              <a:rPr lang="en-US" sz="2400" dirty="0"/>
              <a:t>physician will use their clinical judgment to draw their own conclusions.  </a:t>
            </a:r>
            <a:endParaRPr lang="en-US" sz="2400" dirty="0"/>
          </a:p>
          <a:p>
            <a:pPr>
              <a:spcBef>
                <a:spcPts val="1900"/>
              </a:spcBef>
            </a:pPr>
            <a:r>
              <a:rPr lang="en-US" sz="2400" dirty="0"/>
              <a:t>Providing </a:t>
            </a:r>
            <a:r>
              <a:rPr lang="en-US" sz="2400" dirty="0"/>
              <a:t>“just the facts” will enhance your alliance with the adolescent’s physician and make it more likely that he/she will act on your input</a:t>
            </a:r>
            <a:r>
              <a:rPr lang="en-US" sz="2400" dirty="0"/>
              <a:t>.</a:t>
            </a:r>
            <a:endParaRPr lang="en-US" sz="2400" dirty="0">
              <a:solidFill>
                <a:schemeClr val="tx2"/>
              </a:solidFill>
            </a:endParaRPr>
          </a:p>
        </p:txBody>
      </p:sp>
    </p:spTree>
    <p:extLst>
      <p:ext uri="{BB962C8B-B14F-4D97-AF65-F5344CB8AC3E}">
        <p14:creationId xmlns:p14="http://schemas.microsoft.com/office/powerpoint/2010/main" val="17687830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Follow-Up and Support</a:t>
            </a:r>
            <a:endParaRPr lang="en-US" dirty="0"/>
          </a:p>
        </p:txBody>
      </p:sp>
      <p:sp>
        <p:nvSpPr>
          <p:cNvPr id="3" name="Content Placeholder 2"/>
          <p:cNvSpPr>
            <a:spLocks noGrp="1"/>
          </p:cNvSpPr>
          <p:nvPr>
            <p:ph sz="quarter" idx="1"/>
          </p:nvPr>
        </p:nvSpPr>
        <p:spPr>
          <a:xfrm>
            <a:off x="2136648" y="1859109"/>
            <a:ext cx="8153400" cy="4495800"/>
          </a:xfrm>
        </p:spPr>
        <p:txBody>
          <a:bodyPr>
            <a:noAutofit/>
          </a:bodyPr>
          <a:lstStyle/>
          <a:p>
            <a:r>
              <a:rPr lang="en-US" sz="2400" dirty="0"/>
              <a:t>From your first encounter with the adolescent, discuss that you would like to follow-up with them, regardless of their decisions about continuing to meet with you, cutting down or abstaining from unhealthy drinking or other substance use, or getting additional treatment.  </a:t>
            </a:r>
            <a:endParaRPr lang="en-US" sz="2400" dirty="0"/>
          </a:p>
          <a:p>
            <a:endParaRPr lang="en-US" sz="2400" dirty="0"/>
          </a:p>
          <a:p>
            <a:r>
              <a:rPr lang="en-US" sz="2400" dirty="0"/>
              <a:t>Adolescents </a:t>
            </a:r>
            <a:r>
              <a:rPr lang="en-US" sz="2400" dirty="0"/>
              <a:t>and adults generally do not know what to expect from counseling or treatment. </a:t>
            </a:r>
            <a:endParaRPr lang="en-US" sz="2400" dirty="0"/>
          </a:p>
          <a:p>
            <a:endParaRPr lang="en-US" sz="2400" dirty="0"/>
          </a:p>
          <a:p>
            <a:r>
              <a:rPr lang="en-US" sz="2400" dirty="0"/>
              <a:t>If </a:t>
            </a:r>
            <a:r>
              <a:rPr lang="en-US" sz="2400" dirty="0"/>
              <a:t>follow-up is presented as the standard of care and what you do for all of your adolescents and adults, very few will refuse. </a:t>
            </a:r>
            <a:endParaRPr lang="en-US" sz="2400" dirty="0">
              <a:solidFill>
                <a:schemeClr val="tx2"/>
              </a:solidFill>
            </a:endParaRPr>
          </a:p>
        </p:txBody>
      </p:sp>
    </p:spTree>
    <p:extLst>
      <p:ext uri="{BB962C8B-B14F-4D97-AF65-F5344CB8AC3E}">
        <p14:creationId xmlns:p14="http://schemas.microsoft.com/office/powerpoint/2010/main" val="20186367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Follow-Up and Support Continued</a:t>
            </a:r>
            <a:endParaRPr lang="en-US" dirty="0"/>
          </a:p>
        </p:txBody>
      </p:sp>
      <p:sp>
        <p:nvSpPr>
          <p:cNvPr id="3" name="Content Placeholder 2"/>
          <p:cNvSpPr>
            <a:spLocks noGrp="1"/>
          </p:cNvSpPr>
          <p:nvPr>
            <p:ph sz="quarter" idx="1"/>
          </p:nvPr>
        </p:nvSpPr>
        <p:spPr>
          <a:xfrm>
            <a:off x="2136648" y="1772806"/>
            <a:ext cx="8153400" cy="4822547"/>
          </a:xfrm>
        </p:spPr>
        <p:txBody>
          <a:bodyPr>
            <a:noAutofit/>
          </a:bodyPr>
          <a:lstStyle/>
          <a:p>
            <a:pPr>
              <a:spcBef>
                <a:spcPts val="1900"/>
              </a:spcBef>
            </a:pPr>
            <a:r>
              <a:rPr lang="en-US" sz="2400" dirty="0"/>
              <a:t>Reconnect with the adolescent after a couple of weeks </a:t>
            </a:r>
            <a:r>
              <a:rPr lang="en-US" sz="2400" dirty="0"/>
              <a:t>to </a:t>
            </a:r>
            <a:r>
              <a:rPr lang="en-US" sz="2400" dirty="0"/>
              <a:t>see if </a:t>
            </a:r>
            <a:r>
              <a:rPr lang="en-US" sz="2400" dirty="0"/>
              <a:t>they got </a:t>
            </a:r>
            <a:r>
              <a:rPr lang="en-US" sz="2400" dirty="0"/>
              <a:t>what </a:t>
            </a:r>
            <a:r>
              <a:rPr lang="en-US" sz="2400" dirty="0"/>
              <a:t>they needed </a:t>
            </a:r>
            <a:r>
              <a:rPr lang="en-US" sz="2400" dirty="0"/>
              <a:t>from you, to ask how things are going and to check-in to see if any additional services are needed.  </a:t>
            </a:r>
            <a:endParaRPr lang="en-US" sz="2400" dirty="0"/>
          </a:p>
          <a:p>
            <a:pPr>
              <a:spcBef>
                <a:spcPts val="1900"/>
              </a:spcBef>
            </a:pPr>
            <a:r>
              <a:rPr lang="en-US" sz="2400" dirty="0"/>
              <a:t>Treat </a:t>
            </a:r>
            <a:r>
              <a:rPr lang="en-US" sz="2400" dirty="0"/>
              <a:t>relapse as an opportunity to engage in additional or different treatment rather than a </a:t>
            </a:r>
            <a:r>
              <a:rPr lang="en-US" sz="2400" dirty="0"/>
              <a:t>failure.</a:t>
            </a:r>
          </a:p>
          <a:p>
            <a:pPr>
              <a:spcBef>
                <a:spcPts val="1900"/>
              </a:spcBef>
            </a:pPr>
            <a:r>
              <a:rPr lang="en-US" sz="2400" dirty="0"/>
              <a:t>There </a:t>
            </a:r>
            <a:r>
              <a:rPr lang="en-US" sz="2400" dirty="0"/>
              <a:t>are two overlapping types of follow-ups that are distinguishable mainly by how soon they occur after your session and the amount of information that you collect</a:t>
            </a:r>
            <a:r>
              <a:rPr lang="en-US" sz="2400" dirty="0"/>
              <a:t>:</a:t>
            </a:r>
          </a:p>
          <a:p>
            <a:pPr lvl="1"/>
            <a:r>
              <a:rPr lang="en-US" sz="2000" dirty="0"/>
              <a:t>Booster and linkage follow-up</a:t>
            </a:r>
          </a:p>
          <a:p>
            <a:pPr lvl="1"/>
            <a:r>
              <a:rPr lang="en-US" sz="2000" dirty="0"/>
              <a:t>Recovery management follow-up</a:t>
            </a:r>
            <a:endParaRPr lang="en-US" sz="2000" dirty="0"/>
          </a:p>
          <a:p>
            <a:endParaRPr lang="en-US" sz="2400" dirty="0"/>
          </a:p>
          <a:p>
            <a:pPr>
              <a:spcBef>
                <a:spcPts val="600"/>
              </a:spcBef>
            </a:pPr>
            <a:endParaRPr lang="en-US" sz="2400" dirty="0">
              <a:solidFill>
                <a:schemeClr val="tx2"/>
              </a:solidFill>
            </a:endParaRPr>
          </a:p>
        </p:txBody>
      </p:sp>
    </p:spTree>
    <p:extLst>
      <p:ext uri="{BB962C8B-B14F-4D97-AF65-F5344CB8AC3E}">
        <p14:creationId xmlns:p14="http://schemas.microsoft.com/office/powerpoint/2010/main" val="18866893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Follow-Up</a:t>
            </a:r>
            <a:endParaRPr lang="en-US" dirty="0"/>
          </a:p>
        </p:txBody>
      </p:sp>
      <p:sp>
        <p:nvSpPr>
          <p:cNvPr id="3" name="Content Placeholder 2"/>
          <p:cNvSpPr>
            <a:spLocks noGrp="1"/>
          </p:cNvSpPr>
          <p:nvPr>
            <p:ph sz="quarter" idx="1"/>
          </p:nvPr>
        </p:nvSpPr>
        <p:spPr>
          <a:xfrm>
            <a:off x="2136648" y="1772806"/>
            <a:ext cx="8153400" cy="4744726"/>
          </a:xfrm>
        </p:spPr>
        <p:txBody>
          <a:bodyPr>
            <a:noAutofit/>
          </a:bodyPr>
          <a:lstStyle/>
          <a:p>
            <a:r>
              <a:rPr lang="en-US" sz="2200" dirty="0"/>
              <a:t>Booster </a:t>
            </a:r>
            <a:r>
              <a:rPr lang="en-US" sz="2200" dirty="0"/>
              <a:t>and linkage follow-up </a:t>
            </a:r>
          </a:p>
          <a:p>
            <a:pPr lvl="1"/>
            <a:r>
              <a:rPr lang="en-US" sz="2200" dirty="0"/>
              <a:t>Controlled </a:t>
            </a:r>
            <a:r>
              <a:rPr lang="en-US" sz="2200" dirty="0"/>
              <a:t>research studies have shown that a brief telephone call within a few days or weeks </a:t>
            </a:r>
            <a:r>
              <a:rPr lang="en-US" sz="2200" dirty="0"/>
              <a:t>of receiving a </a:t>
            </a:r>
            <a:r>
              <a:rPr lang="en-US" sz="2200" dirty="0"/>
              <a:t>brief intervention for unhealthy alcohol use dramatically reduces alcohol intake, unhealthy drinking practices, alcohol-related negative consequences and alcohol-related injury </a:t>
            </a:r>
            <a:r>
              <a:rPr lang="en-US" sz="2200" dirty="0"/>
              <a:t>frequency. </a:t>
            </a:r>
            <a:endParaRPr lang="en-US" sz="2200" baseline="30000" dirty="0"/>
          </a:p>
          <a:p>
            <a:pPr lvl="1"/>
            <a:r>
              <a:rPr lang="en-US" sz="2200" dirty="0"/>
              <a:t>The </a:t>
            </a:r>
            <a:r>
              <a:rPr lang="en-US" sz="2200" dirty="0"/>
              <a:t>booster and linkage follow-up reinforces the action plan made, demonstrates your concern for the adolescent’s health and well-being and gives you both an opportunity to resolve barriers or ambivalence through additional brief intervention.  </a:t>
            </a:r>
            <a:endParaRPr lang="en-US" sz="2200" dirty="0"/>
          </a:p>
          <a:p>
            <a:pPr lvl="1"/>
            <a:r>
              <a:rPr lang="en-US" sz="2200" dirty="0"/>
              <a:t>A </a:t>
            </a:r>
            <a:r>
              <a:rPr lang="en-US" sz="2200" dirty="0"/>
              <a:t>booster follow-up also gives you an opportunity to re-administer the CRAFFT, S2BI, AUDIT-C, AUDIT or other screening tools to assess change in alcohol use consumption and other substance use since the last interaction.  </a:t>
            </a:r>
            <a:endParaRPr lang="en-US" sz="2200" dirty="0">
              <a:solidFill>
                <a:schemeClr val="tx2"/>
              </a:solidFill>
            </a:endParaRPr>
          </a:p>
        </p:txBody>
      </p:sp>
    </p:spTree>
    <p:extLst>
      <p:ext uri="{BB962C8B-B14F-4D97-AF65-F5344CB8AC3E}">
        <p14:creationId xmlns:p14="http://schemas.microsoft.com/office/powerpoint/2010/main" val="189448068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Follow-Up Continued</a:t>
            </a:r>
            <a:endParaRPr lang="en-US" dirty="0"/>
          </a:p>
        </p:txBody>
      </p:sp>
      <p:sp>
        <p:nvSpPr>
          <p:cNvPr id="3" name="Content Placeholder 2"/>
          <p:cNvSpPr>
            <a:spLocks noGrp="1"/>
          </p:cNvSpPr>
          <p:nvPr>
            <p:ph sz="quarter" idx="1"/>
          </p:nvPr>
        </p:nvSpPr>
        <p:spPr>
          <a:xfrm>
            <a:off x="2136648" y="1822122"/>
            <a:ext cx="8153400" cy="4495800"/>
          </a:xfrm>
        </p:spPr>
        <p:txBody>
          <a:bodyPr>
            <a:noAutofit/>
          </a:bodyPr>
          <a:lstStyle/>
          <a:p>
            <a:r>
              <a:rPr lang="en-US" sz="2400" dirty="0"/>
              <a:t>Recovery management follow-up</a:t>
            </a:r>
          </a:p>
          <a:p>
            <a:pPr lvl="1"/>
            <a:r>
              <a:rPr lang="en-US" sz="2400" dirty="0"/>
              <a:t>This type of follow-up generally occurs several months after your last interaction with the adolescent. </a:t>
            </a:r>
            <a:endParaRPr lang="en-US" sz="2400" dirty="0"/>
          </a:p>
          <a:p>
            <a:pPr lvl="1"/>
            <a:r>
              <a:rPr lang="en-US" sz="2400" dirty="0"/>
              <a:t>T</a:t>
            </a:r>
            <a:r>
              <a:rPr lang="en-US" sz="2400" dirty="0"/>
              <a:t>hese </a:t>
            </a:r>
            <a:r>
              <a:rPr lang="en-US" sz="2400" dirty="0"/>
              <a:t>are primarily booster and linkage reconnections that give you and the adolescent opportunities to assess whether issues have been resolved, assess need and motivation for additional services and to reinforce changes that have been made since your first contact. </a:t>
            </a:r>
            <a:endParaRPr lang="en-US" sz="2400" dirty="0"/>
          </a:p>
          <a:p>
            <a:pPr lvl="1"/>
            <a:r>
              <a:rPr lang="en-US" sz="2400" dirty="0"/>
              <a:t>They </a:t>
            </a:r>
            <a:r>
              <a:rPr lang="en-US" sz="2400" dirty="0"/>
              <a:t>also give you an opportunity to measure change and gather feedback for improving your services. </a:t>
            </a:r>
            <a:endParaRPr lang="en-US" sz="2400" dirty="0"/>
          </a:p>
          <a:p>
            <a:pPr lvl="1"/>
            <a:r>
              <a:rPr lang="en-US" sz="2400" dirty="0"/>
              <a:t>These </a:t>
            </a:r>
            <a:r>
              <a:rPr lang="en-US" sz="2400" dirty="0"/>
              <a:t>follow-ups can occur quarterly or six months after the initial contact with the adolescent</a:t>
            </a:r>
            <a:r>
              <a:rPr lang="en-US" sz="2400" dirty="0"/>
              <a:t>.  </a:t>
            </a:r>
            <a:endParaRPr lang="en-US" sz="2400" dirty="0">
              <a:solidFill>
                <a:schemeClr val="tx2"/>
              </a:solidFill>
            </a:endParaRPr>
          </a:p>
        </p:txBody>
      </p:sp>
    </p:spTree>
    <p:extLst>
      <p:ext uri="{BB962C8B-B14F-4D97-AF65-F5344CB8AC3E}">
        <p14:creationId xmlns:p14="http://schemas.microsoft.com/office/powerpoint/2010/main" val="2570579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Working with Adolescents</a:t>
            </a:r>
            <a:endParaRPr lang="en-US" dirty="0"/>
          </a:p>
        </p:txBody>
      </p:sp>
      <p:sp>
        <p:nvSpPr>
          <p:cNvPr id="3" name="Content Placeholder 2"/>
          <p:cNvSpPr>
            <a:spLocks noGrp="1"/>
          </p:cNvSpPr>
          <p:nvPr>
            <p:ph sz="quarter" idx="1"/>
          </p:nvPr>
        </p:nvSpPr>
        <p:spPr>
          <a:xfrm>
            <a:off x="2136648" y="1600200"/>
            <a:ext cx="8301712" cy="4495800"/>
          </a:xfrm>
        </p:spPr>
        <p:txBody>
          <a:bodyPr>
            <a:noAutofit/>
          </a:bodyPr>
          <a:lstStyle/>
          <a:p>
            <a:r>
              <a:rPr lang="en-US" sz="2000" dirty="0"/>
              <a:t>Adolescents </a:t>
            </a:r>
            <a:r>
              <a:rPr lang="en-US" sz="2000" dirty="0"/>
              <a:t>have a harder time recognizing their own behavior patterns than adults.  </a:t>
            </a:r>
            <a:endParaRPr lang="en-US" sz="2000" dirty="0"/>
          </a:p>
          <a:p>
            <a:r>
              <a:rPr lang="en-US" sz="2000" dirty="0"/>
              <a:t>Young</a:t>
            </a:r>
            <a:r>
              <a:rPr lang="en-US" sz="2000" dirty="0">
                <a:sym typeface="Wingdings" panose="05000000000000000000" pitchFamily="2" charset="2"/>
              </a:rPr>
              <a:t> </a:t>
            </a:r>
            <a:r>
              <a:rPr lang="en-US" sz="2000" dirty="0"/>
              <a:t>Shorter histories of substance use </a:t>
            </a:r>
            <a:r>
              <a:rPr lang="en-US" sz="2000" dirty="0">
                <a:sym typeface="Wingdings" panose="05000000000000000000" pitchFamily="2" charset="2"/>
              </a:rPr>
              <a:t></a:t>
            </a:r>
            <a:r>
              <a:rPr lang="en-US" sz="2000" dirty="0">
                <a:sym typeface="Wingdings" panose="05000000000000000000" pitchFamily="2" charset="2"/>
              </a:rPr>
              <a:t> </a:t>
            </a:r>
            <a:r>
              <a:rPr lang="en-US" sz="2000" dirty="0">
                <a:sym typeface="Wingdings" panose="05000000000000000000" pitchFamily="2" charset="2"/>
              </a:rPr>
              <a:t>U</a:t>
            </a:r>
            <a:r>
              <a:rPr lang="en-US" sz="2000" dirty="0"/>
              <a:t>nlikely adverse consequences of use </a:t>
            </a:r>
            <a:r>
              <a:rPr lang="en-US" sz="2000" dirty="0">
                <a:sym typeface="Wingdings" panose="05000000000000000000" pitchFamily="2" charset="2"/>
              </a:rPr>
              <a:t> Less incentive to change or begin treatment.</a:t>
            </a:r>
            <a:endParaRPr lang="en-US" sz="2000" dirty="0"/>
          </a:p>
          <a:p>
            <a:r>
              <a:rPr lang="en-US" sz="2000" dirty="0"/>
              <a:t>Depending </a:t>
            </a:r>
            <a:r>
              <a:rPr lang="en-US" sz="2000" dirty="0"/>
              <a:t>on the age of the adolescent, the degree of acute risk, and state regulations regarding access to health care by a minor, it may be necessary to involve the parents/guardians of the adolescent regardless of whether the adolescent consents</a:t>
            </a:r>
            <a:r>
              <a:rPr lang="en-US" sz="2000" dirty="0"/>
              <a:t>.  </a:t>
            </a:r>
          </a:p>
          <a:p>
            <a:r>
              <a:rPr lang="en-US" sz="2000" dirty="0"/>
              <a:t>Breaking confidentiality in this situation can be challenging. Be familiar with legal issues associated with maintaining and breaking confidentiality.</a:t>
            </a:r>
          </a:p>
          <a:p>
            <a:r>
              <a:rPr lang="en-US" sz="2000" dirty="0"/>
              <a:t>Resistance </a:t>
            </a:r>
            <a:r>
              <a:rPr lang="en-US" sz="2000" dirty="0"/>
              <a:t>and denial (lack of insight) are characteristic of substance use disorders at this stage of the disease, therefore the adolescent and/or family may be unwilling to pursue treatment even when it is clearly </a:t>
            </a:r>
            <a:r>
              <a:rPr lang="en-US" sz="2000" dirty="0"/>
              <a:t>indicated.  </a:t>
            </a:r>
          </a:p>
          <a:p>
            <a:r>
              <a:rPr lang="en-US" sz="2000" dirty="0"/>
              <a:t>Motivational Interviewing </a:t>
            </a:r>
            <a:r>
              <a:rPr lang="en-US" sz="2000" dirty="0"/>
              <a:t>strategies </a:t>
            </a:r>
            <a:r>
              <a:rPr lang="en-US" sz="2000" dirty="0"/>
              <a:t>can </a:t>
            </a:r>
            <a:r>
              <a:rPr lang="en-US" sz="2000" dirty="0"/>
              <a:t>be used to encourage an adolescent and/or family to accept a referral</a:t>
            </a:r>
            <a:r>
              <a:rPr lang="en-US" sz="2000" dirty="0"/>
              <a:t>. </a:t>
            </a:r>
          </a:p>
          <a:p>
            <a:endParaRPr lang="en-US" sz="2000" dirty="0"/>
          </a:p>
          <a:p>
            <a:pPr>
              <a:spcBef>
                <a:spcPts val="600"/>
              </a:spcBef>
            </a:pPr>
            <a:endParaRPr lang="en-US" sz="2250" dirty="0">
              <a:solidFill>
                <a:schemeClr val="tx2"/>
              </a:solidFill>
            </a:endParaRPr>
          </a:p>
        </p:txBody>
      </p:sp>
    </p:spTree>
    <p:extLst>
      <p:ext uri="{BB962C8B-B14F-4D97-AF65-F5344CB8AC3E}">
        <p14:creationId xmlns:p14="http://schemas.microsoft.com/office/powerpoint/2010/main" val="197091246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Making Phone Contact</a:t>
            </a:r>
            <a:endParaRPr lang="en-US" dirty="0"/>
          </a:p>
        </p:txBody>
      </p:sp>
      <p:sp>
        <p:nvSpPr>
          <p:cNvPr id="3" name="Content Placeholder 2"/>
          <p:cNvSpPr>
            <a:spLocks noGrp="1"/>
          </p:cNvSpPr>
          <p:nvPr>
            <p:ph sz="quarter" idx="1"/>
          </p:nvPr>
        </p:nvSpPr>
        <p:spPr>
          <a:xfrm>
            <a:off x="2136648" y="1614791"/>
            <a:ext cx="8153401" cy="4747098"/>
          </a:xfrm>
        </p:spPr>
        <p:txBody>
          <a:bodyPr>
            <a:noAutofit/>
          </a:bodyPr>
          <a:lstStyle/>
          <a:p>
            <a:r>
              <a:rPr lang="en-US" sz="2400" dirty="0"/>
              <a:t>Follow-ups </a:t>
            </a:r>
            <a:r>
              <a:rPr lang="en-US" sz="2400" dirty="0"/>
              <a:t>should be brief </a:t>
            </a:r>
            <a:r>
              <a:rPr lang="en-US" sz="2400" dirty="0"/>
              <a:t>contacts, generally not more than 15 to 20 minutes and should always utilize Motivational Interviewing </a:t>
            </a:r>
            <a:r>
              <a:rPr lang="en-US" sz="2400" dirty="0"/>
              <a:t>techniques.  </a:t>
            </a:r>
          </a:p>
          <a:p>
            <a:pPr>
              <a:buNone/>
            </a:pPr>
            <a:endParaRPr lang="en-US" sz="2400" dirty="0"/>
          </a:p>
          <a:p>
            <a:r>
              <a:rPr lang="en-US" sz="2400" dirty="0"/>
              <a:t>The </a:t>
            </a:r>
            <a:r>
              <a:rPr lang="en-US" sz="2400" dirty="0"/>
              <a:t>follow-up may begin with a brief, casual conversation as a way to get reacquainted</a:t>
            </a:r>
            <a:r>
              <a:rPr lang="en-US" sz="2400" dirty="0"/>
              <a:t>.</a:t>
            </a:r>
          </a:p>
          <a:p>
            <a:pPr>
              <a:buNone/>
            </a:pPr>
            <a:r>
              <a:rPr lang="en-US" sz="2400" dirty="0"/>
              <a:t>  </a:t>
            </a:r>
          </a:p>
          <a:p>
            <a:r>
              <a:rPr lang="en-US" sz="2400" dirty="0"/>
              <a:t>The goal of the call and of the practitioner is to help adolescents solve the problems for which they initially contacted you and to link people to supports and services that they may need now before they experience any other problems.  </a:t>
            </a:r>
            <a:endParaRPr lang="en-US" sz="2400" dirty="0"/>
          </a:p>
          <a:p>
            <a:endParaRPr lang="en-US" sz="1900" dirty="0"/>
          </a:p>
        </p:txBody>
      </p:sp>
    </p:spTree>
    <p:extLst>
      <p:ext uri="{BB962C8B-B14F-4D97-AF65-F5344CB8AC3E}">
        <p14:creationId xmlns:p14="http://schemas.microsoft.com/office/powerpoint/2010/main" val="267259632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Making Phone Contact</a:t>
            </a:r>
            <a:endParaRPr lang="en-US" dirty="0"/>
          </a:p>
        </p:txBody>
      </p:sp>
      <p:sp>
        <p:nvSpPr>
          <p:cNvPr id="3" name="Content Placeholder 2"/>
          <p:cNvSpPr>
            <a:spLocks noGrp="1"/>
          </p:cNvSpPr>
          <p:nvPr>
            <p:ph sz="quarter" idx="1"/>
          </p:nvPr>
        </p:nvSpPr>
        <p:spPr>
          <a:xfrm>
            <a:off x="2136649" y="1848255"/>
            <a:ext cx="8153401" cy="4495800"/>
          </a:xfrm>
        </p:spPr>
        <p:txBody>
          <a:bodyPr>
            <a:noAutofit/>
          </a:bodyPr>
          <a:lstStyle/>
          <a:p>
            <a:r>
              <a:rPr lang="en-US" sz="2400" dirty="0"/>
              <a:t>The </a:t>
            </a:r>
            <a:r>
              <a:rPr lang="en-US" sz="2400" dirty="0"/>
              <a:t>follow-up is also an opportunity to address concerns that were identified during the interaction (e.g., risky alcohol or marijuana use) and to measure change (e.g., reduction in alcohol consumption) since their last contact with you.  </a:t>
            </a:r>
            <a:endParaRPr lang="en-US" sz="2400" dirty="0"/>
          </a:p>
          <a:p>
            <a:endParaRPr lang="en-US" sz="2400" dirty="0"/>
          </a:p>
          <a:p>
            <a:r>
              <a:rPr lang="en-US" sz="2400" dirty="0"/>
              <a:t>You </a:t>
            </a:r>
            <a:r>
              <a:rPr lang="en-US" sz="2400" dirty="0"/>
              <a:t>can ask some of the same questions (e.g., CRAFFT, S2BI, AUDIT, or AUDIT-C) that the adolescent was asked when </a:t>
            </a:r>
            <a:r>
              <a:rPr lang="en-US" sz="2400" dirty="0"/>
              <a:t>they first </a:t>
            </a:r>
            <a:r>
              <a:rPr lang="en-US" sz="2400" dirty="0"/>
              <a:t>sought help, so that you both can see what has improved, what still might be troubling </a:t>
            </a:r>
            <a:r>
              <a:rPr lang="en-US" sz="2400" dirty="0"/>
              <a:t>them and </a:t>
            </a:r>
            <a:r>
              <a:rPr lang="en-US" sz="2400" dirty="0"/>
              <a:t>how you can offer additional services. </a:t>
            </a:r>
            <a:endParaRPr lang="en-US" sz="2400" dirty="0"/>
          </a:p>
          <a:p>
            <a:endParaRPr lang="en-US" sz="1900" dirty="0"/>
          </a:p>
        </p:txBody>
      </p:sp>
    </p:spTree>
    <p:extLst>
      <p:ext uri="{BB962C8B-B14F-4D97-AF65-F5344CB8AC3E}">
        <p14:creationId xmlns:p14="http://schemas.microsoft.com/office/powerpoint/2010/main" val="158344264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Making Phone Contact Continued</a:t>
            </a:r>
          </a:p>
        </p:txBody>
      </p:sp>
      <p:sp>
        <p:nvSpPr>
          <p:cNvPr id="3" name="Content Placeholder 2"/>
          <p:cNvSpPr>
            <a:spLocks noGrp="1"/>
          </p:cNvSpPr>
          <p:nvPr>
            <p:ph sz="quarter" idx="1"/>
          </p:nvPr>
        </p:nvSpPr>
        <p:spPr>
          <a:xfrm>
            <a:off x="2136648" y="1785135"/>
            <a:ext cx="8153400" cy="4495800"/>
          </a:xfrm>
        </p:spPr>
        <p:txBody>
          <a:bodyPr>
            <a:noAutofit/>
          </a:bodyPr>
          <a:lstStyle/>
          <a:p>
            <a:r>
              <a:rPr lang="en-US" sz="2000" dirty="0"/>
              <a:t>You could also remind the adolescent that you had told them you planned to follow-up.  </a:t>
            </a:r>
          </a:p>
          <a:p>
            <a:r>
              <a:rPr lang="en-US" sz="2000" dirty="0"/>
              <a:t>If you reach the adolescent, you might say:</a:t>
            </a:r>
          </a:p>
          <a:p>
            <a:endParaRPr lang="en-US" sz="2000" b="1" i="1" dirty="0"/>
          </a:p>
          <a:p>
            <a:endParaRPr lang="en-US" sz="2000" b="1" i="1" dirty="0"/>
          </a:p>
        </p:txBody>
      </p:sp>
      <p:sp>
        <p:nvSpPr>
          <p:cNvPr id="4" name="Rounded Rectangular Callout 3"/>
          <p:cNvSpPr/>
          <p:nvPr/>
        </p:nvSpPr>
        <p:spPr>
          <a:xfrm>
            <a:off x="2569114" y="2937753"/>
            <a:ext cx="7166811" cy="2145268"/>
          </a:xfrm>
          <a:prstGeom prst="wedgeRoundRectCallout">
            <a:avLst>
              <a:gd name="adj1" fmla="val 3852"/>
              <a:gd name="adj2" fmla="val 59384"/>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073E87">
                    <a:lumMod val="75000"/>
                  </a:srgbClr>
                </a:solidFill>
                <a:latin typeface="Tw Cen MT"/>
                <a:ea typeface="ＭＳ Ｐゴシック"/>
              </a:rPr>
              <a:t>“Hi, [name of adolescent].  This is [your name], and I’m following up on the conversation we had on [date].  This will only take a few minutes.  Is this a good time to talk?”  If yes, continue; if no: “OK, that’s not a problem.  We can schedule an appointment to talk another time.  I am available [day, times].  Which time would work best for you?” </a:t>
            </a:r>
          </a:p>
        </p:txBody>
      </p:sp>
      <p:sp>
        <p:nvSpPr>
          <p:cNvPr id="5" name="Rounded Rectangular Callout 4"/>
          <p:cNvSpPr/>
          <p:nvPr/>
        </p:nvSpPr>
        <p:spPr>
          <a:xfrm>
            <a:off x="2569114" y="5359784"/>
            <a:ext cx="7166811" cy="1123712"/>
          </a:xfrm>
          <a:prstGeom prst="wedgeRoundRectCallout">
            <a:avLst>
              <a:gd name="adj1" fmla="val 2304"/>
              <a:gd name="adj2" fmla="val 65720"/>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000" i="1" dirty="0">
                <a:solidFill>
                  <a:srgbClr val="073E87">
                    <a:lumMod val="75000"/>
                  </a:srgbClr>
                </a:solidFill>
                <a:latin typeface="Tw Cen MT"/>
                <a:ea typeface="ＭＳ Ｐゴシック"/>
              </a:rPr>
              <a:t>“You may recall that when we spoke some time ago, I stated that I would try to check back in with you to see how you are doing.  Is this OK with you?  Do you have any questions?” </a:t>
            </a:r>
          </a:p>
        </p:txBody>
      </p:sp>
    </p:spTree>
    <p:extLst>
      <p:ext uri="{BB962C8B-B14F-4D97-AF65-F5344CB8AC3E}">
        <p14:creationId xmlns:p14="http://schemas.microsoft.com/office/powerpoint/2010/main" val="418132336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Making Phone Contact Continued</a:t>
            </a:r>
            <a:endParaRPr lang="en-US" dirty="0"/>
          </a:p>
        </p:txBody>
      </p:sp>
      <p:sp>
        <p:nvSpPr>
          <p:cNvPr id="3" name="Content Placeholder 2"/>
          <p:cNvSpPr>
            <a:spLocks noGrp="1"/>
          </p:cNvSpPr>
          <p:nvPr>
            <p:ph sz="quarter" idx="1"/>
          </p:nvPr>
        </p:nvSpPr>
        <p:spPr>
          <a:xfrm>
            <a:off x="2136648" y="2007057"/>
            <a:ext cx="8153400" cy="4495800"/>
          </a:xfrm>
        </p:spPr>
        <p:txBody>
          <a:bodyPr>
            <a:noAutofit/>
          </a:bodyPr>
          <a:lstStyle/>
          <a:p>
            <a:r>
              <a:rPr lang="en-US" sz="2400" dirty="0"/>
              <a:t>Confidentiality is an essential element of any outreach to an adolescent.  </a:t>
            </a:r>
            <a:endParaRPr lang="en-US" sz="2400" dirty="0"/>
          </a:p>
          <a:p>
            <a:endParaRPr lang="en-US" sz="2400" dirty="0"/>
          </a:p>
          <a:p>
            <a:r>
              <a:rPr lang="en-US" sz="2400" dirty="0"/>
              <a:t>If </a:t>
            </a:r>
            <a:r>
              <a:rPr lang="en-US" sz="2400" dirty="0"/>
              <a:t>you call and get voicemail, you might say</a:t>
            </a:r>
            <a:r>
              <a:rPr lang="en-US" sz="2400" dirty="0"/>
              <a:t>:</a:t>
            </a:r>
            <a:endParaRPr lang="en-US" sz="2400" dirty="0"/>
          </a:p>
        </p:txBody>
      </p:sp>
      <p:sp>
        <p:nvSpPr>
          <p:cNvPr id="5" name="Rounded Rectangular Callout 4"/>
          <p:cNvSpPr/>
          <p:nvPr/>
        </p:nvSpPr>
        <p:spPr>
          <a:xfrm>
            <a:off x="2519792" y="4010060"/>
            <a:ext cx="7166811" cy="2145268"/>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400" i="1" dirty="0">
                <a:solidFill>
                  <a:srgbClr val="073E87">
                    <a:lumMod val="75000"/>
                  </a:srgbClr>
                </a:solidFill>
                <a:latin typeface="Tw Cen MT"/>
                <a:ea typeface="ＭＳ Ｐゴシック"/>
              </a:rPr>
              <a:t>“Hello.  This message is for [the adolescent’s name].  This is [your name].  I’d like to take a few minutes to speak with you.  Please call me at [your work number] between the hours of [time].  If I don’t hear from you, I will try back again on [date].” </a:t>
            </a:r>
          </a:p>
        </p:txBody>
      </p:sp>
    </p:spTree>
    <p:extLst>
      <p:ext uri="{BB962C8B-B14F-4D97-AF65-F5344CB8AC3E}">
        <p14:creationId xmlns:p14="http://schemas.microsoft.com/office/powerpoint/2010/main" val="18768956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Making Phone Contact Continued</a:t>
            </a:r>
            <a:endParaRPr lang="en-US" dirty="0"/>
          </a:p>
        </p:txBody>
      </p:sp>
      <p:sp>
        <p:nvSpPr>
          <p:cNvPr id="3" name="Content Placeholder 2"/>
          <p:cNvSpPr>
            <a:spLocks noGrp="1"/>
          </p:cNvSpPr>
          <p:nvPr>
            <p:ph sz="quarter" idx="1"/>
          </p:nvPr>
        </p:nvSpPr>
        <p:spPr>
          <a:xfrm>
            <a:off x="2136648" y="2280863"/>
            <a:ext cx="8153400" cy="4037059"/>
          </a:xfrm>
        </p:spPr>
        <p:txBody>
          <a:bodyPr>
            <a:noAutofit/>
          </a:bodyPr>
          <a:lstStyle/>
          <a:p>
            <a:r>
              <a:rPr lang="en-US" sz="2400" dirty="0"/>
              <a:t>If client does not agree to a time, you might say: </a:t>
            </a:r>
          </a:p>
          <a:p>
            <a:endParaRPr lang="en-US" sz="2000" b="1" i="1" dirty="0"/>
          </a:p>
        </p:txBody>
      </p:sp>
      <p:sp>
        <p:nvSpPr>
          <p:cNvPr id="4" name="Rounded Rectangular Callout 3"/>
          <p:cNvSpPr/>
          <p:nvPr/>
        </p:nvSpPr>
        <p:spPr>
          <a:xfrm>
            <a:off x="2532122" y="3045001"/>
            <a:ext cx="7166811" cy="1736646"/>
          </a:xfrm>
          <a:prstGeom prst="wedgeRoundRectCallout">
            <a:avLst>
              <a:gd name="adj1" fmla="val 3164"/>
              <a:gd name="adj2" fmla="val 72961"/>
              <a:gd name="adj3" fmla="val 16667"/>
            </a:avLst>
          </a:prstGeom>
          <a:solidFill>
            <a:srgbClr val="FF9933"/>
          </a:solidFill>
          <a:ln>
            <a:solidFill>
              <a:srgbClr val="FF9933"/>
            </a:solidFill>
          </a:ln>
          <a:scene3d>
            <a:camera prst="orthographicFront"/>
            <a:lightRig rig="threePt" dir="t"/>
          </a:scene3d>
          <a:sp3d>
            <a:bevelT/>
          </a:sp3d>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500"/>
              </a:spcBef>
              <a:spcAft>
                <a:spcPts val="600"/>
              </a:spcAft>
              <a:buClr>
                <a:prstClr val="black"/>
              </a:buClr>
            </a:pPr>
            <a:r>
              <a:rPr lang="en-US" altLang="ja-JP" sz="2400" i="1" dirty="0">
                <a:solidFill>
                  <a:srgbClr val="073E87">
                    <a:lumMod val="75000"/>
                  </a:srgbClr>
                </a:solidFill>
                <a:latin typeface="Tw Cen MT"/>
                <a:ea typeface="ＭＳ Ｐゴシック"/>
              </a:rPr>
              <a:t>“I understand how hard it is to find a good time.  Did you have any questions about why I’m calling?  [pause for response] OK, I’ll go ahead and leave my number with you.  I look forward to talking with you soon.</a:t>
            </a:r>
            <a:r>
              <a:rPr lang="en-US" altLang="ja-JP" sz="2400" i="1" dirty="0">
                <a:solidFill>
                  <a:srgbClr val="073E87">
                    <a:lumMod val="75000"/>
                  </a:srgbClr>
                </a:solidFill>
                <a:latin typeface="Tw Cen MT"/>
                <a:ea typeface="ＭＳ Ｐゴシック"/>
              </a:rPr>
              <a:t>”</a:t>
            </a:r>
            <a:endParaRPr lang="en-US" altLang="ja-JP" sz="2400" i="1" dirty="0">
              <a:solidFill>
                <a:srgbClr val="073E87">
                  <a:lumMod val="75000"/>
                </a:srgbClr>
              </a:solidFill>
              <a:latin typeface="Tw Cen MT"/>
              <a:ea typeface="ＭＳ Ｐゴシック"/>
            </a:endParaRPr>
          </a:p>
        </p:txBody>
      </p:sp>
    </p:spTree>
    <p:extLst>
      <p:ext uri="{BB962C8B-B14F-4D97-AF65-F5344CB8AC3E}">
        <p14:creationId xmlns:p14="http://schemas.microsoft.com/office/powerpoint/2010/main" val="225788789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a:t>Extracted </a:t>
            </a:r>
            <a:r>
              <a:rPr lang="en-US" sz="3400" dirty="0"/>
              <a:t>from CRAFFT Provider </a:t>
            </a:r>
            <a:r>
              <a:rPr lang="en-US" sz="3400" dirty="0"/>
              <a:t>Guide Recommendations </a:t>
            </a:r>
            <a:r>
              <a:rPr lang="en-US" sz="3400" dirty="0"/>
              <a:t>for </a:t>
            </a:r>
            <a:r>
              <a:rPr lang="en-US" sz="3400" dirty="0"/>
              <a:t>Screening </a:t>
            </a:r>
            <a:r>
              <a:rPr lang="en-US" sz="3400" dirty="0"/>
              <a:t>at </a:t>
            </a:r>
            <a:r>
              <a:rPr lang="en-US" sz="3400" dirty="0"/>
              <a:t>Follow-up</a:t>
            </a:r>
            <a:endParaRPr lang="en-US" sz="3400" dirty="0"/>
          </a:p>
        </p:txBody>
      </p:sp>
      <p:sp>
        <p:nvSpPr>
          <p:cNvPr id="3" name="Content Placeholder 2"/>
          <p:cNvSpPr>
            <a:spLocks noGrp="1"/>
          </p:cNvSpPr>
          <p:nvPr>
            <p:ph sz="quarter" idx="1"/>
          </p:nvPr>
        </p:nvSpPr>
        <p:spPr>
          <a:xfrm>
            <a:off x="2136648" y="1760477"/>
            <a:ext cx="8153400" cy="4738294"/>
          </a:xfrm>
        </p:spPr>
        <p:txBody>
          <a:bodyPr>
            <a:noAutofit/>
          </a:bodyPr>
          <a:lstStyle/>
          <a:p>
            <a:pPr lvl="0" fontAlgn="base"/>
            <a:r>
              <a:rPr lang="en-US" sz="1800" dirty="0">
                <a:effectLst>
                  <a:glow>
                    <a:srgbClr val="000000"/>
                  </a:glow>
                  <a:outerShdw sx="0" sy="0">
                    <a:srgbClr val="000000"/>
                  </a:outerShdw>
                  <a:reflection stA="0" endPos="0" fadeDir="0" sx="0" sy="0"/>
                </a:effectLst>
              </a:rPr>
              <a:t>Adolescents whose CRAFFT score is 0 or 1 who receive brief advice should be asked about continued substance use at the next health care visit. Those who have continued to use should be re-screened with the CRAFFT. Those who have stopped should be given praise and encouragement. </a:t>
            </a:r>
          </a:p>
          <a:p>
            <a:pPr lvl="0" fontAlgn="base"/>
            <a:r>
              <a:rPr lang="en-US" sz="1800" dirty="0">
                <a:effectLst>
                  <a:glow>
                    <a:srgbClr val="000000"/>
                  </a:glow>
                  <a:outerShdw sx="0" sy="0">
                    <a:srgbClr val="000000"/>
                  </a:outerShdw>
                  <a:reflection stA="0" endPos="0" fadeDir="0" sx="0" sy="0"/>
                </a:effectLst>
              </a:rPr>
              <a:t>Any adolescent who answers “yes” to the car question and contracts with the </a:t>
            </a:r>
            <a:r>
              <a:rPr lang="en-US" sz="1800" dirty="0">
                <a:effectLst>
                  <a:glow>
                    <a:srgbClr val="000000"/>
                  </a:glow>
                  <a:outerShdw sx="0" sy="0">
                    <a:srgbClr val="000000"/>
                  </a:outerShdw>
                  <a:reflection stA="0" endPos="0" fadeDir="0" sx="0" sy="0"/>
                </a:effectLst>
              </a:rPr>
              <a:t>practitioner not </a:t>
            </a:r>
            <a:r>
              <a:rPr lang="en-US" sz="1800" dirty="0">
                <a:effectLst>
                  <a:glow>
                    <a:srgbClr val="000000"/>
                  </a:glow>
                  <a:outerShdw sx="0" sy="0">
                    <a:srgbClr val="000000"/>
                  </a:outerShdw>
                  <a:reflection stA="0" endPos="0" fadeDir="0" sx="0" sy="0"/>
                </a:effectLst>
              </a:rPr>
              <a:t>to drive or ride with an intoxicated driver should be given a follow up visit to ensure they have been successful. </a:t>
            </a:r>
          </a:p>
          <a:p>
            <a:pPr lvl="0" fontAlgn="base"/>
            <a:r>
              <a:rPr lang="en-US" sz="1800" dirty="0">
                <a:effectLst>
                  <a:glow>
                    <a:srgbClr val="000000"/>
                  </a:glow>
                  <a:outerShdw sx="0" sy="0">
                    <a:srgbClr val="000000"/>
                  </a:outerShdw>
                  <a:reflection stA="0" endPos="0" fadeDir="0" sx="0" sy="0"/>
                </a:effectLst>
              </a:rPr>
              <a:t>Adolescents with a CRAFFT score of 2 or more who receive a brief intervention in the office should be followed to determine whether they have been able to make progress towards the goals defined in the intervention.</a:t>
            </a:r>
          </a:p>
          <a:p>
            <a:r>
              <a:rPr lang="en-US" sz="1800" dirty="0"/>
              <a:t>Adolescents who are referred for substance abuse treatment should be followed to track their progress and keep them connected with their medical home. Providers should ask them what they do in treatment, how it is going, and what is planned once the treatment program is completed. Many practices can use their electronic health record (EHR) or a tickler file to remind the practice to check on progress either through a telephone call or follow-up visit.</a:t>
            </a:r>
            <a:endParaRPr lang="en-US" sz="1800" b="1" i="1" dirty="0"/>
          </a:p>
        </p:txBody>
      </p:sp>
    </p:spTree>
    <p:extLst>
      <p:ext uri="{BB962C8B-B14F-4D97-AF65-F5344CB8AC3E}">
        <p14:creationId xmlns:p14="http://schemas.microsoft.com/office/powerpoint/2010/main" val="393666470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Let’</a:t>
            </a:r>
            <a:r>
              <a:rPr lang="en-US" altLang="ja-JP" dirty="0">
                <a:latin typeface="+mn-lt"/>
              </a:rPr>
              <a:t>s Give It a </a:t>
            </a:r>
            <a:r>
              <a:rPr lang="en-US" altLang="ja-JP" dirty="0" smtClean="0">
                <a:latin typeface="+mn-lt"/>
              </a:rPr>
              <a:t>Try!</a:t>
            </a:r>
            <a:endParaRPr lang="en-US" dirty="0">
              <a:latin typeface="+mn-lt"/>
            </a:endParaRPr>
          </a:p>
        </p:txBody>
      </p:sp>
      <p:pic>
        <p:nvPicPr>
          <p:cNvPr id="4" name="Picture 4"/>
          <p:cNvPicPr>
            <a:picLocks noGrp="1" noChangeAspect="1" noChangeArrowheads="1"/>
          </p:cNvPicPr>
          <p:nvPr>
            <p:ph sz="quarter" idx="1"/>
          </p:nvPr>
        </p:nvPicPr>
        <p:blipFill>
          <a:blip r:embed="rId3" cstate="email">
            <a:extLst>
              <a:ext uri="{28A0092B-C50C-407E-A947-70E740481C1C}">
                <a14:useLocalDpi xmlns:a14="http://schemas.microsoft.com/office/drawing/2010/main"/>
              </a:ext>
            </a:extLst>
          </a:blip>
          <a:srcRect/>
          <a:stretch>
            <a:fillRect/>
          </a:stretch>
        </p:blipFill>
        <p:spPr bwMode="auto">
          <a:xfrm>
            <a:off x="1971659" y="2484383"/>
            <a:ext cx="1557605" cy="136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ysDot"/>
                <a:miter lim="800000"/>
                <a:headEnd/>
                <a:tailEnd/>
              </a14:hiddenLine>
            </a:ext>
          </a:extLst>
        </p:spPr>
      </p:pic>
      <p:sp>
        <p:nvSpPr>
          <p:cNvPr id="5" name="TextBox 4"/>
          <p:cNvSpPr txBox="1"/>
          <p:nvPr/>
        </p:nvSpPr>
        <p:spPr>
          <a:xfrm>
            <a:off x="3753853" y="1567543"/>
            <a:ext cx="6769768" cy="5355312"/>
          </a:xfrm>
          <a:prstGeom prst="rect">
            <a:avLst/>
          </a:prstGeom>
          <a:noFill/>
        </p:spPr>
        <p:txBody>
          <a:bodyPr wrap="square" rtlCol="0">
            <a:spAutoFit/>
          </a:bodyPr>
          <a:lstStyle/>
          <a:p>
            <a:r>
              <a:rPr lang="en-US" b="1" dirty="0">
                <a:solidFill>
                  <a:prstClr val="black"/>
                </a:solidFill>
                <a:latin typeface="Tw Cen MT"/>
              </a:rPr>
              <a:t>Role-play </a:t>
            </a:r>
            <a:r>
              <a:rPr lang="en-US" b="1" dirty="0">
                <a:solidFill>
                  <a:prstClr val="black"/>
                </a:solidFill>
                <a:latin typeface="Tw Cen MT"/>
              </a:rPr>
              <a:t>Exercise</a:t>
            </a:r>
            <a:r>
              <a:rPr lang="en-US" dirty="0">
                <a:solidFill>
                  <a:prstClr val="black"/>
                </a:solidFill>
                <a:latin typeface="Tw Cen MT"/>
              </a:rPr>
              <a:t>:  With a partner, practice </a:t>
            </a:r>
            <a:r>
              <a:rPr lang="en-US" dirty="0">
                <a:solidFill>
                  <a:prstClr val="black"/>
                </a:solidFill>
                <a:latin typeface="Tw Cen MT"/>
              </a:rPr>
              <a:t>conducting follow-up Your partner will act </a:t>
            </a:r>
            <a:r>
              <a:rPr lang="en-US" dirty="0">
                <a:solidFill>
                  <a:prstClr val="black"/>
                </a:solidFill>
                <a:latin typeface="Tw Cen MT"/>
              </a:rPr>
              <a:t>as the </a:t>
            </a:r>
            <a:r>
              <a:rPr lang="en-US" dirty="0">
                <a:solidFill>
                  <a:prstClr val="black"/>
                </a:solidFill>
                <a:latin typeface="Tw Cen MT"/>
              </a:rPr>
              <a:t>adolescent who scored a 4 on the CRAFFT and was referred to a treatment provider for alcohol and marijuana use, and feelings of anxiety </a:t>
            </a:r>
            <a:r>
              <a:rPr lang="en-US" dirty="0">
                <a:solidFill>
                  <a:prstClr val="black"/>
                </a:solidFill>
                <a:latin typeface="Tw Cen MT"/>
              </a:rPr>
              <a:t>and </a:t>
            </a:r>
            <a:r>
              <a:rPr lang="en-US" dirty="0">
                <a:solidFill>
                  <a:prstClr val="black"/>
                </a:solidFill>
                <a:latin typeface="Tw Cen MT"/>
              </a:rPr>
              <a:t>depression. </a:t>
            </a:r>
            <a:endParaRPr lang="en-US" dirty="0">
              <a:solidFill>
                <a:prstClr val="black"/>
              </a:solidFill>
              <a:latin typeface="Tw Cen MT"/>
            </a:endParaRPr>
          </a:p>
          <a:p>
            <a:endParaRPr lang="en-US" b="1" dirty="0">
              <a:solidFill>
                <a:prstClr val="black"/>
              </a:solidFill>
              <a:latin typeface="Tw Cen MT"/>
            </a:endParaRPr>
          </a:p>
          <a:p>
            <a:r>
              <a:rPr lang="en-US" b="1" dirty="0">
                <a:solidFill>
                  <a:prstClr val="black"/>
                </a:solidFill>
                <a:latin typeface="Tw Cen MT"/>
              </a:rPr>
              <a:t>Adolescent</a:t>
            </a:r>
            <a:r>
              <a:rPr lang="en-US" dirty="0">
                <a:solidFill>
                  <a:prstClr val="black"/>
                </a:solidFill>
                <a:latin typeface="Tw Cen MT"/>
              </a:rPr>
              <a:t>: You are a 16-year-old adolescent, </a:t>
            </a:r>
            <a:r>
              <a:rPr lang="en-US" dirty="0">
                <a:solidFill>
                  <a:prstClr val="black"/>
                </a:solidFill>
                <a:latin typeface="Tw Cen MT"/>
              </a:rPr>
              <a:t>who originally presented </a:t>
            </a:r>
            <a:r>
              <a:rPr lang="en-US" dirty="0">
                <a:solidFill>
                  <a:prstClr val="black"/>
                </a:solidFill>
                <a:latin typeface="Tw Cen MT"/>
              </a:rPr>
              <a:t>with concerns about feelings of anxiety and stress. </a:t>
            </a:r>
            <a:r>
              <a:rPr lang="en-US" dirty="0">
                <a:solidFill>
                  <a:prstClr val="black"/>
                </a:solidFill>
                <a:latin typeface="Tw Cen MT"/>
              </a:rPr>
              <a:t> During the initial visit with the practitioner you screened positive for risky alcohol use and weekly marijuana use. You have been receiving care with a treatment provider for your alcohol and marijuana use as well as your concerns about feelings of nervousness, sadness, and difficulty concentrating in class.  </a:t>
            </a:r>
            <a:r>
              <a:rPr lang="en-US" dirty="0">
                <a:solidFill>
                  <a:prstClr val="black"/>
                </a:solidFill>
                <a:latin typeface="Tw Cen MT"/>
              </a:rPr>
              <a:t>If asked about your </a:t>
            </a:r>
            <a:r>
              <a:rPr lang="en-US" dirty="0">
                <a:solidFill>
                  <a:prstClr val="black"/>
                </a:solidFill>
                <a:latin typeface="Tw Cen MT"/>
              </a:rPr>
              <a:t>substance </a:t>
            </a:r>
            <a:r>
              <a:rPr lang="en-US" dirty="0">
                <a:solidFill>
                  <a:prstClr val="black"/>
                </a:solidFill>
                <a:latin typeface="Tw Cen MT"/>
              </a:rPr>
              <a:t>use, you might say something like: “</a:t>
            </a:r>
            <a:r>
              <a:rPr lang="en-US" i="1" dirty="0">
                <a:solidFill>
                  <a:prstClr val="black"/>
                </a:solidFill>
                <a:latin typeface="Tw Cen MT"/>
              </a:rPr>
              <a:t>I’ve been going to my appointments. I’ve stopped drinking alcohol. And now I’m only smoking weed after school once in a while. I’ve stopped smoking before school and I don’t smoke </a:t>
            </a:r>
            <a:r>
              <a:rPr lang="en-US" i="1" dirty="0">
                <a:solidFill>
                  <a:prstClr val="black"/>
                </a:solidFill>
                <a:latin typeface="Tw Cen MT"/>
              </a:rPr>
              <a:t>anything that would really hurt me. Smoking weed makes me feel less </a:t>
            </a:r>
            <a:r>
              <a:rPr lang="en-US" i="1" dirty="0">
                <a:solidFill>
                  <a:prstClr val="black"/>
                </a:solidFill>
                <a:latin typeface="Tw Cen MT"/>
              </a:rPr>
              <a:t>anxious. I’m not driving while high anymore. Last weekend my friend got pulled </a:t>
            </a:r>
            <a:r>
              <a:rPr lang="en-US" i="1" dirty="0">
                <a:solidFill>
                  <a:prstClr val="black"/>
                </a:solidFill>
                <a:latin typeface="Tw Cen MT"/>
              </a:rPr>
              <a:t>over and arrested for drugged driving. He lost his license and now it’s on his record</a:t>
            </a:r>
            <a:r>
              <a:rPr lang="en-US" i="1" dirty="0">
                <a:solidFill>
                  <a:prstClr val="black"/>
                </a:solidFill>
                <a:latin typeface="Tw Cen MT"/>
              </a:rPr>
              <a:t>. This has been really hard.”</a:t>
            </a:r>
            <a:endParaRPr lang="en-US" dirty="0">
              <a:solidFill>
                <a:prstClr val="black"/>
              </a:solidFill>
              <a:latin typeface="Tw Cen MT"/>
            </a:endParaRPr>
          </a:p>
        </p:txBody>
      </p:sp>
    </p:spTree>
    <p:extLst>
      <p:ext uri="{BB962C8B-B14F-4D97-AF65-F5344CB8AC3E}">
        <p14:creationId xmlns:p14="http://schemas.microsoft.com/office/powerpoint/2010/main" val="456602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Benefits of Early Referral to Treatment</a:t>
            </a:r>
            <a:endParaRPr lang="en-US" sz="4000" dirty="0"/>
          </a:p>
        </p:txBody>
      </p:sp>
      <p:sp>
        <p:nvSpPr>
          <p:cNvPr id="3" name="Content Placeholder 2"/>
          <p:cNvSpPr>
            <a:spLocks noGrp="1"/>
          </p:cNvSpPr>
          <p:nvPr>
            <p:ph sz="quarter" idx="1"/>
          </p:nvPr>
        </p:nvSpPr>
        <p:spPr>
          <a:xfrm>
            <a:off x="2038008" y="1612529"/>
            <a:ext cx="8634613" cy="4495800"/>
          </a:xfrm>
        </p:spPr>
        <p:txBody>
          <a:bodyPr>
            <a:noAutofit/>
          </a:bodyPr>
          <a:lstStyle/>
          <a:p>
            <a:r>
              <a:rPr lang="en-US" sz="2000" dirty="0"/>
              <a:t>NIDA indicates that adolescents can benefit from substance abuse interventions, regardless of their level of use since any amount of substance use is concerning. </a:t>
            </a:r>
          </a:p>
          <a:p>
            <a:r>
              <a:rPr lang="en-US" sz="2000" dirty="0"/>
              <a:t>Substance use is associated with increased risk of </a:t>
            </a:r>
          </a:p>
          <a:p>
            <a:pPr lvl="1"/>
            <a:r>
              <a:rPr lang="en-US" sz="1700" dirty="0"/>
              <a:t>motor </a:t>
            </a:r>
            <a:r>
              <a:rPr lang="en-US" sz="1700" dirty="0"/>
              <a:t>vehicle accidents, other injuries, and unwanted pregnancy and contraction of sexually transmitted diseases (STDs) as a result of sexual risk taking, all of which can be a consequence of first time use.  Adolescent use is also associated with increased risk of chronic disease, poor school performance, depression, suicide and future </a:t>
            </a:r>
            <a:r>
              <a:rPr lang="en-US" sz="1700" dirty="0"/>
              <a:t>dependence</a:t>
            </a:r>
            <a:r>
              <a:rPr lang="en-US" sz="1700" dirty="0"/>
              <a:t>. </a:t>
            </a:r>
            <a:endParaRPr lang="en-US" sz="2000" baseline="30000" dirty="0"/>
          </a:p>
          <a:p>
            <a:r>
              <a:rPr lang="en-US" sz="2000" dirty="0"/>
              <a:t>Referrals or “handoffs” for any additional treatment can be challenging, particularly, when working with individuals with substance use problems, however, handoffs are extremely important</a:t>
            </a:r>
          </a:p>
          <a:p>
            <a:r>
              <a:rPr lang="en-US" sz="2000" dirty="0"/>
              <a:t>According to a 2004 Treatment Episode Data Set (TEDS) analysis of adult populations (age 18 and older), only 16% of clients discharged from detoxification programs start a new level of care.  Only 30% of clients discharged from residential care start a new level of care, and only 50% of those who start outpatient care complete their </a:t>
            </a:r>
            <a:r>
              <a:rPr lang="en-US" sz="2000" dirty="0"/>
              <a:t>regimen.</a:t>
            </a:r>
            <a:r>
              <a:rPr lang="en-US" sz="2000" baseline="30000" dirty="0"/>
              <a:t> </a:t>
            </a:r>
            <a:r>
              <a:rPr lang="en-US" sz="2000" dirty="0"/>
              <a:t>  </a:t>
            </a:r>
            <a:endParaRPr lang="en-US" sz="2250" dirty="0">
              <a:solidFill>
                <a:schemeClr val="tx2"/>
              </a:solidFill>
            </a:endParaRPr>
          </a:p>
        </p:txBody>
      </p:sp>
    </p:spTree>
    <p:extLst>
      <p:ext uri="{BB962C8B-B14F-4D97-AF65-F5344CB8AC3E}">
        <p14:creationId xmlns:p14="http://schemas.microsoft.com/office/powerpoint/2010/main" val="4118485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66955"/>
            <a:ext cx="8153400" cy="990600"/>
          </a:xfrm>
        </p:spPr>
        <p:txBody>
          <a:bodyPr>
            <a:noAutofit/>
          </a:bodyPr>
          <a:lstStyle/>
          <a:p>
            <a:r>
              <a:rPr lang="en-US" sz="3600" dirty="0"/>
              <a:t>Eight Principles To Help with Handoffs Between Levels Of Care</a:t>
            </a:r>
            <a:r>
              <a:rPr lang="en-US" sz="3600" baseline="30000" dirty="0"/>
              <a:t>11</a:t>
            </a:r>
            <a:endParaRPr lang="en-US" sz="3600" dirty="0"/>
          </a:p>
        </p:txBody>
      </p:sp>
      <p:sp>
        <p:nvSpPr>
          <p:cNvPr id="3" name="Content Placeholder 2"/>
          <p:cNvSpPr>
            <a:spLocks noGrp="1"/>
          </p:cNvSpPr>
          <p:nvPr>
            <p:ph sz="quarter" idx="1"/>
          </p:nvPr>
        </p:nvSpPr>
        <p:spPr>
          <a:xfrm>
            <a:off x="2136648" y="1735819"/>
            <a:ext cx="8153400" cy="4495800"/>
          </a:xfrm>
        </p:spPr>
        <p:txBody>
          <a:bodyPr>
            <a:noAutofit/>
          </a:bodyPr>
          <a:lstStyle/>
          <a:p>
            <a:pPr marL="457200" indent="-457200">
              <a:spcBef>
                <a:spcPts val="1300"/>
              </a:spcBef>
              <a:buFont typeface="+mj-lt"/>
              <a:buAutoNum type="arabicPeriod"/>
            </a:pPr>
            <a:r>
              <a:rPr lang="en-US" sz="2800" dirty="0"/>
              <a:t>Commitment </a:t>
            </a:r>
            <a:endParaRPr lang="en-US" sz="2800" dirty="0"/>
          </a:p>
          <a:p>
            <a:pPr marL="457200" indent="-457200">
              <a:spcBef>
                <a:spcPts val="1300"/>
              </a:spcBef>
              <a:buFont typeface="+mj-lt"/>
              <a:buAutoNum type="arabicPeriod"/>
            </a:pPr>
            <a:r>
              <a:rPr lang="en-US" sz="2800" dirty="0"/>
              <a:t>Responsibility </a:t>
            </a:r>
          </a:p>
          <a:p>
            <a:pPr marL="457200" indent="-457200">
              <a:spcBef>
                <a:spcPts val="1300"/>
              </a:spcBef>
              <a:buFont typeface="+mj-lt"/>
              <a:buAutoNum type="arabicPeriod"/>
            </a:pPr>
            <a:r>
              <a:rPr lang="en-US" sz="2800" dirty="0"/>
              <a:t>Understanding </a:t>
            </a:r>
            <a:r>
              <a:rPr lang="en-US" sz="2800" dirty="0"/>
              <a:t>the client </a:t>
            </a:r>
            <a:endParaRPr lang="en-US" sz="2800" dirty="0"/>
          </a:p>
          <a:p>
            <a:pPr marL="457200" indent="-457200">
              <a:spcBef>
                <a:spcPts val="1300"/>
              </a:spcBef>
              <a:buFont typeface="+mj-lt"/>
              <a:buAutoNum type="arabicPeriod"/>
            </a:pPr>
            <a:r>
              <a:rPr lang="en-US" sz="2800" dirty="0"/>
              <a:t>Designation </a:t>
            </a:r>
            <a:r>
              <a:rPr lang="en-US" sz="2800" dirty="0"/>
              <a:t>and clearly defined </a:t>
            </a:r>
            <a:r>
              <a:rPr lang="en-US" sz="2800" dirty="0"/>
              <a:t>roles</a:t>
            </a:r>
          </a:p>
          <a:p>
            <a:pPr marL="457200" indent="-457200">
              <a:spcBef>
                <a:spcPts val="1300"/>
              </a:spcBef>
              <a:buFont typeface="+mj-lt"/>
              <a:buAutoNum type="arabicPeriod"/>
            </a:pPr>
            <a:r>
              <a:rPr lang="en-US" sz="2800" dirty="0"/>
              <a:t>Presence </a:t>
            </a:r>
          </a:p>
          <a:p>
            <a:pPr marL="457200" indent="-457200">
              <a:spcBef>
                <a:spcPts val="1300"/>
              </a:spcBef>
              <a:buFont typeface="+mj-lt"/>
              <a:buAutoNum type="arabicPeriod"/>
            </a:pPr>
            <a:r>
              <a:rPr lang="en-US" sz="2800" dirty="0"/>
              <a:t>Common </a:t>
            </a:r>
            <a:r>
              <a:rPr lang="en-US" sz="2800" dirty="0"/>
              <a:t>language for handoffs </a:t>
            </a:r>
            <a:endParaRPr lang="en-US" sz="2800" dirty="0"/>
          </a:p>
          <a:p>
            <a:pPr marL="457200" indent="-457200">
              <a:spcBef>
                <a:spcPts val="1300"/>
              </a:spcBef>
              <a:buFont typeface="+mj-lt"/>
              <a:buAutoNum type="arabicPeriod"/>
            </a:pPr>
            <a:r>
              <a:rPr lang="en-US" sz="2800" dirty="0"/>
              <a:t>Practice </a:t>
            </a:r>
          </a:p>
          <a:p>
            <a:pPr marL="457200" indent="-457200">
              <a:spcBef>
                <a:spcPts val="1300"/>
              </a:spcBef>
              <a:buFont typeface="+mj-lt"/>
              <a:buAutoNum type="arabicPeriod"/>
            </a:pPr>
            <a:r>
              <a:rPr lang="en-US" sz="2800" dirty="0"/>
              <a:t>Monitoring</a:t>
            </a:r>
            <a:r>
              <a:rPr lang="en-US" sz="2800" dirty="0"/>
              <a:t>, evaluation and </a:t>
            </a:r>
            <a:r>
              <a:rPr lang="en-US" sz="2800" dirty="0"/>
              <a:t>improvement</a:t>
            </a:r>
            <a:endParaRPr lang="en-US" sz="2800" dirty="0"/>
          </a:p>
        </p:txBody>
      </p:sp>
    </p:spTree>
    <p:extLst>
      <p:ext uri="{BB962C8B-B14F-4D97-AF65-F5344CB8AC3E}">
        <p14:creationId xmlns:p14="http://schemas.microsoft.com/office/powerpoint/2010/main" val="20368461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5">
      <a:dk1>
        <a:sysClr val="windowText" lastClr="000000"/>
      </a:dk1>
      <a:lt1>
        <a:sysClr val="window" lastClr="FFFFFF"/>
      </a:lt1>
      <a:dk2>
        <a:srgbClr val="073E87"/>
      </a:dk2>
      <a:lt2>
        <a:srgbClr val="C6E7FC"/>
      </a:lt2>
      <a:accent1>
        <a:srgbClr val="102645"/>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5 SBIRT Webinar Series PPT Template.potx" id="{B4FB123C-CA04-41EB-ACEB-C2DBA3FDC4A0}" vid="{914CF544-27F4-45A8-A442-B06ECDC2E12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9780</Words>
  <Application>Microsoft Office PowerPoint</Application>
  <PresentationFormat>Widescreen</PresentationFormat>
  <Paragraphs>546</Paragraphs>
  <Slides>76</Slides>
  <Notes>76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76</vt:i4>
      </vt:variant>
    </vt:vector>
  </HeadingPairs>
  <TitlesOfParts>
    <vt:vector size="82" baseType="lpstr">
      <vt:lpstr>ＭＳ Ｐゴシック</vt:lpstr>
      <vt:lpstr>Calibri</vt:lpstr>
      <vt:lpstr>Tw Cen MT</vt:lpstr>
      <vt:lpstr>Wingdings</vt:lpstr>
      <vt:lpstr>Wingdings 2</vt:lpstr>
      <vt:lpstr>Median</vt:lpstr>
      <vt:lpstr>Module 4</vt:lpstr>
      <vt:lpstr>Presenters &amp; Acknowledgements</vt:lpstr>
      <vt:lpstr>  Learning Objectives  </vt:lpstr>
      <vt:lpstr>Suggested Readings</vt:lpstr>
      <vt:lpstr>When to Refer Adolescents to Substance Use Treatment</vt:lpstr>
      <vt:lpstr>Number of Adolescents Admitted to Substance Abuse Treatment</vt:lpstr>
      <vt:lpstr>When Working with Adolescents</vt:lpstr>
      <vt:lpstr>Benefits of Early Referral to Treatment</vt:lpstr>
      <vt:lpstr>Eight Principles To Help with Handoffs Between Levels Of Care11</vt:lpstr>
      <vt:lpstr>Commitment &amp; Responsibility</vt:lpstr>
      <vt:lpstr>Understanding the Client and Designation and Clearly Defined Roles</vt:lpstr>
      <vt:lpstr>Presence and Common Language for Handoffs</vt:lpstr>
      <vt:lpstr>Practice and Monitoring, Evaluation and Improvement</vt:lpstr>
      <vt:lpstr>Other Associated Risky Behaviors</vt:lpstr>
      <vt:lpstr>Screening for Co-occurring Mental Health and Substance Use Problems</vt:lpstr>
      <vt:lpstr>Discussing Treatment Options</vt:lpstr>
      <vt:lpstr>Guidelines for Determining Appropriate Intensity and Length of Treatment</vt:lpstr>
      <vt:lpstr>Types of Treatment Settings</vt:lpstr>
      <vt:lpstr>Types of Treatment Approaches</vt:lpstr>
      <vt:lpstr>Behavioral Approaches</vt:lpstr>
      <vt:lpstr>Family-based Approaches</vt:lpstr>
      <vt:lpstr>Addiction Medications</vt:lpstr>
      <vt:lpstr>Recovery Support Services</vt:lpstr>
      <vt:lpstr>Additional Resources </vt:lpstr>
      <vt:lpstr>Starting the Referral Conversation</vt:lpstr>
      <vt:lpstr>Referral Conversation Continued</vt:lpstr>
      <vt:lpstr>Referral Conversation Continued</vt:lpstr>
      <vt:lpstr>Starting the Conversation Continued</vt:lpstr>
      <vt:lpstr>Confidentiality </vt:lpstr>
      <vt:lpstr>Confidentiality Continued</vt:lpstr>
      <vt:lpstr>Confidentiality Continued</vt:lpstr>
      <vt:lpstr>Effective Treatment Approaches</vt:lpstr>
      <vt:lpstr>Effective Treatment Approaches</vt:lpstr>
      <vt:lpstr>Self-assessment Exercise</vt:lpstr>
      <vt:lpstr>Treatment Referral Resources</vt:lpstr>
      <vt:lpstr>Considerations for Referral Process</vt:lpstr>
      <vt:lpstr>Considerations for Determining Needs</vt:lpstr>
      <vt:lpstr>Considerations for Referral Process</vt:lpstr>
      <vt:lpstr>Considerations for Referral Process (continued) </vt:lpstr>
      <vt:lpstr>Considerations for Referral Process (continued)</vt:lpstr>
      <vt:lpstr>Motivation and Referral</vt:lpstr>
      <vt:lpstr>Motivation and Referral Continued</vt:lpstr>
      <vt:lpstr>Motivation and Referral Continued</vt:lpstr>
      <vt:lpstr>Motivation and Referral Continued</vt:lpstr>
      <vt:lpstr>Motivation and Referral Continued</vt:lpstr>
      <vt:lpstr>Motivation and Referral Continued</vt:lpstr>
      <vt:lpstr>Motivation and Referral Continued</vt:lpstr>
      <vt:lpstr>Motivation and Referral Continued</vt:lpstr>
      <vt:lpstr>Motivation and Referral Continued</vt:lpstr>
      <vt:lpstr>Motivation and Referral Continued</vt:lpstr>
      <vt:lpstr>Barriers to Treatment</vt:lpstr>
      <vt:lpstr>SAMHSA’s Online Treatment Locator</vt:lpstr>
      <vt:lpstr>Scheduling Treatment Appointments</vt:lpstr>
      <vt:lpstr>Scheduling Treatment Appointments</vt:lpstr>
      <vt:lpstr>Video Resources</vt:lpstr>
      <vt:lpstr>Communicating with Referral Sources</vt:lpstr>
      <vt:lpstr>Application Exercise</vt:lpstr>
      <vt:lpstr>Application Exercise</vt:lpstr>
      <vt:lpstr>Let’s Give It a Try!</vt:lpstr>
      <vt:lpstr>Working with Physicians in Ongoing Care Coordination </vt:lpstr>
      <vt:lpstr>Maintaining Communication with the Physician </vt:lpstr>
      <vt:lpstr>Locating a Knowledgeable Provider</vt:lpstr>
      <vt:lpstr>Send a Written Report</vt:lpstr>
      <vt:lpstr>Make It Look Like A Report …and Be Brief</vt:lpstr>
      <vt:lpstr>Keep the Tone Neutral</vt:lpstr>
      <vt:lpstr>Follow-Up and Support</vt:lpstr>
      <vt:lpstr>Follow-Up and Support Continued</vt:lpstr>
      <vt:lpstr>Types of Follow-Up</vt:lpstr>
      <vt:lpstr>Types of Follow-Up Continued</vt:lpstr>
      <vt:lpstr>Making Phone Contact</vt:lpstr>
      <vt:lpstr>Making Phone Contact</vt:lpstr>
      <vt:lpstr>Making Phone Contact Continued</vt:lpstr>
      <vt:lpstr>Making Phone Contact Continued</vt:lpstr>
      <vt:lpstr>Making Phone Contact Continued</vt:lpstr>
      <vt:lpstr>Extracted from CRAFFT Provider Guide Recommendations for Screening at Follow-up</vt:lpstr>
      <vt:lpstr>Let’s Give It a Try!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Howard Padwa</dc:creator>
  <cp:lastModifiedBy>Howard Padwa</cp:lastModifiedBy>
  <cp:revision>2</cp:revision>
  <dcterms:created xsi:type="dcterms:W3CDTF">2017-09-16T01:22:37Z</dcterms:created>
  <dcterms:modified xsi:type="dcterms:W3CDTF">2017-09-16T01:24:54Z</dcterms:modified>
</cp:coreProperties>
</file>