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AFFDFF"/>
    <a:srgbClr val="93DBFF"/>
    <a:srgbClr val="FFFF99"/>
    <a:srgbClr val="85E2FF"/>
    <a:srgbClr val="66FFFF"/>
    <a:srgbClr val="66CCFF"/>
    <a:srgbClr val="FFFF66"/>
    <a:srgbClr val="4F81BD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3443" autoAdjust="0"/>
  </p:normalViewPr>
  <p:slideViewPr>
    <p:cSldViewPr>
      <p:cViewPr varScale="1">
        <p:scale>
          <a:sx n="114" d="100"/>
          <a:sy n="114" d="100"/>
        </p:scale>
        <p:origin x="15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82880" cy="18288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6D686-FB16-4429-97CB-7B86AE13A2AB}" type="doc">
      <dgm:prSet loTypeId="urn:microsoft.com/office/officeart/2005/8/layout/matrix3" loCatId="matrix" qsTypeId="urn:microsoft.com/office/officeart/2005/8/quickstyle/simple1#6" qsCatId="simple" csTypeId="urn:microsoft.com/office/officeart/2005/8/colors/accent1_2#3" csCatId="accent1" phldr="1"/>
      <dgm:spPr/>
      <dgm:t>
        <a:bodyPr/>
        <a:lstStyle/>
        <a:p>
          <a:endParaRPr lang="en-US"/>
        </a:p>
      </dgm:t>
    </dgm:pt>
    <dgm:pt modelId="{FF2BA89A-CC73-4C44-A530-69BD6180B797}">
      <dgm:prSet phldrT="[Text]"/>
      <dgm:spPr>
        <a:solidFill>
          <a:srgbClr val="FFFF00"/>
        </a:solidFill>
        <a:ln>
          <a:solidFill>
            <a:schemeClr val="bg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The good things about </a:t>
          </a:r>
          <a:r>
            <a:rPr lang="en-US" dirty="0" smtClean="0">
              <a:solidFill>
                <a:schemeClr val="bg1"/>
              </a:solidFill>
            </a:rPr>
            <a:t>______</a:t>
          </a:r>
          <a:endParaRPr lang="en-US" dirty="0">
            <a:solidFill>
              <a:schemeClr val="bg1"/>
            </a:solidFill>
          </a:endParaRPr>
        </a:p>
      </dgm:t>
    </dgm:pt>
    <dgm:pt modelId="{E5B6C4D3-6177-4F6E-AC56-33DDD49D7421}" type="parTrans" cxnId="{773E69ED-EB33-4AA2-A4ED-93EBF3ABB57F}">
      <dgm:prSet/>
      <dgm:spPr/>
      <dgm:t>
        <a:bodyPr/>
        <a:lstStyle/>
        <a:p>
          <a:endParaRPr lang="en-US"/>
        </a:p>
      </dgm:t>
    </dgm:pt>
    <dgm:pt modelId="{86A18636-6D43-4CBB-845D-BEA1B54B5417}" type="sibTrans" cxnId="{773E69ED-EB33-4AA2-A4ED-93EBF3ABB57F}">
      <dgm:prSet/>
      <dgm:spPr/>
      <dgm:t>
        <a:bodyPr/>
        <a:lstStyle/>
        <a:p>
          <a:endParaRPr lang="en-US"/>
        </a:p>
      </dgm:t>
    </dgm:pt>
    <dgm:pt modelId="{9966AC15-93D3-4BBB-9E0E-0B3B2CE55340}">
      <dgm:prSet phldrT="[Text]"/>
      <dgm:spPr>
        <a:solidFill>
          <a:srgbClr val="FFFF00"/>
        </a:solidFill>
        <a:ln>
          <a:solidFill>
            <a:schemeClr val="bg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The not- so-good things about ____</a:t>
          </a:r>
          <a:endParaRPr lang="en-US" b="1" dirty="0">
            <a:solidFill>
              <a:schemeClr val="bg1"/>
            </a:solidFill>
          </a:endParaRPr>
        </a:p>
      </dgm:t>
    </dgm:pt>
    <dgm:pt modelId="{EC3A94EF-B46A-4C5C-854D-810FB9B22849}" type="parTrans" cxnId="{5D133DBC-BA3B-4C1E-AE66-6C536FB81A2F}">
      <dgm:prSet/>
      <dgm:spPr/>
      <dgm:t>
        <a:bodyPr/>
        <a:lstStyle/>
        <a:p>
          <a:endParaRPr lang="en-US"/>
        </a:p>
      </dgm:t>
    </dgm:pt>
    <dgm:pt modelId="{147B850F-5C2B-49DD-B7BD-28F6F41C5698}" type="sibTrans" cxnId="{5D133DBC-BA3B-4C1E-AE66-6C536FB81A2F}">
      <dgm:prSet/>
      <dgm:spPr/>
      <dgm:t>
        <a:bodyPr/>
        <a:lstStyle/>
        <a:p>
          <a:endParaRPr lang="en-US"/>
        </a:p>
      </dgm:t>
    </dgm:pt>
    <dgm:pt modelId="{BEE7B49F-E5B7-41C8-BC1E-442AFACB4FE5}">
      <dgm:prSet phldrT="[Text]"/>
      <dgm:spPr>
        <a:solidFill>
          <a:srgbClr val="FFFF00"/>
        </a:solidFill>
        <a:ln>
          <a:solidFill>
            <a:schemeClr val="bg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The good things about changing</a:t>
          </a:r>
          <a:endParaRPr lang="en-US" b="1" dirty="0">
            <a:solidFill>
              <a:schemeClr val="bg1"/>
            </a:solidFill>
          </a:endParaRPr>
        </a:p>
      </dgm:t>
    </dgm:pt>
    <dgm:pt modelId="{76A08194-7ED8-40FB-9B4E-36CF4B3685B3}" type="parTrans" cxnId="{EE78F628-032A-446A-80E3-2EE29A01A05D}">
      <dgm:prSet/>
      <dgm:spPr/>
      <dgm:t>
        <a:bodyPr/>
        <a:lstStyle/>
        <a:p>
          <a:endParaRPr lang="en-US"/>
        </a:p>
      </dgm:t>
    </dgm:pt>
    <dgm:pt modelId="{5E59CCB6-05C8-4D4A-8C3D-D5B2E923C446}" type="sibTrans" cxnId="{EE78F628-032A-446A-80E3-2EE29A01A05D}">
      <dgm:prSet/>
      <dgm:spPr/>
      <dgm:t>
        <a:bodyPr/>
        <a:lstStyle/>
        <a:p>
          <a:endParaRPr lang="en-US"/>
        </a:p>
      </dgm:t>
    </dgm:pt>
    <dgm:pt modelId="{4A7EABD7-B399-4520-8E62-DA050AB5BBF3}">
      <dgm:prSet phldrT="[Text]"/>
      <dgm:spPr>
        <a:solidFill>
          <a:srgbClr val="FFFF00"/>
        </a:solidFill>
        <a:ln>
          <a:solidFill>
            <a:schemeClr val="bg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The not-so-good things about changing</a:t>
          </a:r>
          <a:endParaRPr lang="en-US" b="1" dirty="0">
            <a:solidFill>
              <a:schemeClr val="bg1"/>
            </a:solidFill>
          </a:endParaRPr>
        </a:p>
      </dgm:t>
    </dgm:pt>
    <dgm:pt modelId="{F7F929BD-FE0B-4342-95AA-EE71E1FEFE80}" type="parTrans" cxnId="{F826C2E7-6609-4D2D-A5A6-96A340497A46}">
      <dgm:prSet/>
      <dgm:spPr/>
      <dgm:t>
        <a:bodyPr/>
        <a:lstStyle/>
        <a:p>
          <a:endParaRPr lang="en-US"/>
        </a:p>
      </dgm:t>
    </dgm:pt>
    <dgm:pt modelId="{EA6A5973-CFB0-4199-BBEA-9B9BA00E3FFC}" type="sibTrans" cxnId="{F826C2E7-6609-4D2D-A5A6-96A340497A46}">
      <dgm:prSet/>
      <dgm:spPr/>
      <dgm:t>
        <a:bodyPr/>
        <a:lstStyle/>
        <a:p>
          <a:endParaRPr lang="en-US"/>
        </a:p>
      </dgm:t>
    </dgm:pt>
    <dgm:pt modelId="{A0C61541-D99C-429B-BFCB-CCC18A297F57}" type="pres">
      <dgm:prSet presAssocID="{1966D686-FB16-4429-97CB-7B86AE13A2A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5381FF-441E-4365-B4E8-B30D7E4DC3DE}" type="pres">
      <dgm:prSet presAssocID="{1966D686-FB16-4429-97CB-7B86AE13A2AB}" presName="diamond" presStyleLbl="bgShp" presStyleIdx="0" presStyleCnt="1"/>
      <dgm:spPr>
        <a:solidFill>
          <a:schemeClr val="tx1">
            <a:lumMod val="95000"/>
          </a:schemeClr>
        </a:solidFill>
      </dgm:spPr>
      <dgm:t>
        <a:bodyPr/>
        <a:lstStyle/>
        <a:p>
          <a:endParaRPr lang="en-US"/>
        </a:p>
      </dgm:t>
    </dgm:pt>
    <dgm:pt modelId="{35E7A1CB-0369-4F0C-A001-1F39324E326E}" type="pres">
      <dgm:prSet presAssocID="{1966D686-FB16-4429-97CB-7B86AE13A2A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A5C037-4504-4025-ADDD-74E8E31BAF9F}" type="pres">
      <dgm:prSet presAssocID="{1966D686-FB16-4429-97CB-7B86AE13A2A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7B0F65-079B-41F6-B38F-044E57E5407E}" type="pres">
      <dgm:prSet presAssocID="{1966D686-FB16-4429-97CB-7B86AE13A2A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C153EF-DAD4-4828-A088-7D60A08C4D99}" type="pres">
      <dgm:prSet presAssocID="{1966D686-FB16-4429-97CB-7B86AE13A2A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2887A8-145E-4495-AEA2-1091BA5C240C}" type="presOf" srcId="{9966AC15-93D3-4BBB-9E0E-0B3B2CE55340}" destId="{77A5C037-4504-4025-ADDD-74E8E31BAF9F}" srcOrd="0" destOrd="0" presId="urn:microsoft.com/office/officeart/2005/8/layout/matrix3"/>
    <dgm:cxn modelId="{2AE90E4E-E36D-4974-A7F8-D500955EE884}" type="presOf" srcId="{1966D686-FB16-4429-97CB-7B86AE13A2AB}" destId="{A0C61541-D99C-429B-BFCB-CCC18A297F57}" srcOrd="0" destOrd="0" presId="urn:microsoft.com/office/officeart/2005/8/layout/matrix3"/>
    <dgm:cxn modelId="{C004A533-A45F-4209-A8B8-42A3EB72DCDC}" type="presOf" srcId="{BEE7B49F-E5B7-41C8-BC1E-442AFACB4FE5}" destId="{007B0F65-079B-41F6-B38F-044E57E5407E}" srcOrd="0" destOrd="0" presId="urn:microsoft.com/office/officeart/2005/8/layout/matrix3"/>
    <dgm:cxn modelId="{F826C2E7-6609-4D2D-A5A6-96A340497A46}" srcId="{1966D686-FB16-4429-97CB-7B86AE13A2AB}" destId="{4A7EABD7-B399-4520-8E62-DA050AB5BBF3}" srcOrd="3" destOrd="0" parTransId="{F7F929BD-FE0B-4342-95AA-EE71E1FEFE80}" sibTransId="{EA6A5973-CFB0-4199-BBEA-9B9BA00E3FFC}"/>
    <dgm:cxn modelId="{0E7B0FD2-3466-41AA-AF49-06176492A418}" type="presOf" srcId="{4A7EABD7-B399-4520-8E62-DA050AB5BBF3}" destId="{AEC153EF-DAD4-4828-A088-7D60A08C4D99}" srcOrd="0" destOrd="0" presId="urn:microsoft.com/office/officeart/2005/8/layout/matrix3"/>
    <dgm:cxn modelId="{5D133DBC-BA3B-4C1E-AE66-6C536FB81A2F}" srcId="{1966D686-FB16-4429-97CB-7B86AE13A2AB}" destId="{9966AC15-93D3-4BBB-9E0E-0B3B2CE55340}" srcOrd="1" destOrd="0" parTransId="{EC3A94EF-B46A-4C5C-854D-810FB9B22849}" sibTransId="{147B850F-5C2B-49DD-B7BD-28F6F41C5698}"/>
    <dgm:cxn modelId="{EE78F628-032A-446A-80E3-2EE29A01A05D}" srcId="{1966D686-FB16-4429-97CB-7B86AE13A2AB}" destId="{BEE7B49F-E5B7-41C8-BC1E-442AFACB4FE5}" srcOrd="2" destOrd="0" parTransId="{76A08194-7ED8-40FB-9B4E-36CF4B3685B3}" sibTransId="{5E59CCB6-05C8-4D4A-8C3D-D5B2E923C446}"/>
    <dgm:cxn modelId="{773E69ED-EB33-4AA2-A4ED-93EBF3ABB57F}" srcId="{1966D686-FB16-4429-97CB-7B86AE13A2AB}" destId="{FF2BA89A-CC73-4C44-A530-69BD6180B797}" srcOrd="0" destOrd="0" parTransId="{E5B6C4D3-6177-4F6E-AC56-33DDD49D7421}" sibTransId="{86A18636-6D43-4CBB-845D-BEA1B54B5417}"/>
    <dgm:cxn modelId="{75F6ADC6-C4AA-45BF-8759-2C01E09C6792}" type="presOf" srcId="{FF2BA89A-CC73-4C44-A530-69BD6180B797}" destId="{35E7A1CB-0369-4F0C-A001-1F39324E326E}" srcOrd="0" destOrd="0" presId="urn:microsoft.com/office/officeart/2005/8/layout/matrix3"/>
    <dgm:cxn modelId="{66243629-76CA-430E-8ED3-691E36E16871}" type="presParOf" srcId="{A0C61541-D99C-429B-BFCB-CCC18A297F57}" destId="{F45381FF-441E-4365-B4E8-B30D7E4DC3DE}" srcOrd="0" destOrd="0" presId="urn:microsoft.com/office/officeart/2005/8/layout/matrix3"/>
    <dgm:cxn modelId="{261E98F9-6855-4F73-B7B5-FFA6F933E1B8}" type="presParOf" srcId="{A0C61541-D99C-429B-BFCB-CCC18A297F57}" destId="{35E7A1CB-0369-4F0C-A001-1F39324E326E}" srcOrd="1" destOrd="0" presId="urn:microsoft.com/office/officeart/2005/8/layout/matrix3"/>
    <dgm:cxn modelId="{DF3701B7-B197-43AC-8AF6-716B5BEDDBFB}" type="presParOf" srcId="{A0C61541-D99C-429B-BFCB-CCC18A297F57}" destId="{77A5C037-4504-4025-ADDD-74E8E31BAF9F}" srcOrd="2" destOrd="0" presId="urn:microsoft.com/office/officeart/2005/8/layout/matrix3"/>
    <dgm:cxn modelId="{009D9742-4701-4D66-9603-F5E76DE53848}" type="presParOf" srcId="{A0C61541-D99C-429B-BFCB-CCC18A297F57}" destId="{007B0F65-079B-41F6-B38F-044E57E5407E}" srcOrd="3" destOrd="0" presId="urn:microsoft.com/office/officeart/2005/8/layout/matrix3"/>
    <dgm:cxn modelId="{4E4A66BD-5547-45FE-B944-8D7D116464E0}" type="presParOf" srcId="{A0C61541-D99C-429B-BFCB-CCC18A297F57}" destId="{AEC153EF-DAD4-4828-A088-7D60A08C4D9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381FF-441E-4365-B4E8-B30D7E4DC3DE}">
      <dsp:nvSpPr>
        <dsp:cNvPr id="0" name=""/>
        <dsp:cNvSpPr/>
      </dsp:nvSpPr>
      <dsp:spPr>
        <a:xfrm>
          <a:off x="457200" y="0"/>
          <a:ext cx="1828800" cy="1828800"/>
        </a:xfrm>
        <a:prstGeom prst="diamond">
          <a:avLst/>
        </a:prstGeom>
        <a:solidFill>
          <a:schemeClr val="tx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E7A1CB-0369-4F0C-A001-1F39324E326E}">
      <dsp:nvSpPr>
        <dsp:cNvPr id="0" name=""/>
        <dsp:cNvSpPr/>
      </dsp:nvSpPr>
      <dsp:spPr>
        <a:xfrm>
          <a:off x="630936" y="173736"/>
          <a:ext cx="713232" cy="71323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bg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</a:rPr>
            <a:t>The good things about </a:t>
          </a:r>
          <a:r>
            <a:rPr lang="en-US" sz="900" kern="1200" dirty="0" smtClean="0">
              <a:solidFill>
                <a:schemeClr val="bg1"/>
              </a:solidFill>
            </a:rPr>
            <a:t>______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665753" y="208553"/>
        <a:ext cx="643598" cy="643598"/>
      </dsp:txXfrm>
    </dsp:sp>
    <dsp:sp modelId="{77A5C037-4504-4025-ADDD-74E8E31BAF9F}">
      <dsp:nvSpPr>
        <dsp:cNvPr id="0" name=""/>
        <dsp:cNvSpPr/>
      </dsp:nvSpPr>
      <dsp:spPr>
        <a:xfrm>
          <a:off x="1399032" y="173736"/>
          <a:ext cx="713232" cy="71323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bg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</a:rPr>
            <a:t>The not- so-good things about ____</a:t>
          </a:r>
          <a:endParaRPr lang="en-US" sz="900" b="1" kern="1200" dirty="0">
            <a:solidFill>
              <a:schemeClr val="bg1"/>
            </a:solidFill>
          </a:endParaRPr>
        </a:p>
      </dsp:txBody>
      <dsp:txXfrm>
        <a:off x="1433849" y="208553"/>
        <a:ext cx="643598" cy="643598"/>
      </dsp:txXfrm>
    </dsp:sp>
    <dsp:sp modelId="{007B0F65-079B-41F6-B38F-044E57E5407E}">
      <dsp:nvSpPr>
        <dsp:cNvPr id="0" name=""/>
        <dsp:cNvSpPr/>
      </dsp:nvSpPr>
      <dsp:spPr>
        <a:xfrm>
          <a:off x="630936" y="941832"/>
          <a:ext cx="713232" cy="71323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bg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</a:rPr>
            <a:t>The good things about changing</a:t>
          </a:r>
          <a:endParaRPr lang="en-US" sz="900" b="1" kern="1200" dirty="0">
            <a:solidFill>
              <a:schemeClr val="bg1"/>
            </a:solidFill>
          </a:endParaRPr>
        </a:p>
      </dsp:txBody>
      <dsp:txXfrm>
        <a:off x="665753" y="976649"/>
        <a:ext cx="643598" cy="643598"/>
      </dsp:txXfrm>
    </dsp:sp>
    <dsp:sp modelId="{AEC153EF-DAD4-4828-A088-7D60A08C4D99}">
      <dsp:nvSpPr>
        <dsp:cNvPr id="0" name=""/>
        <dsp:cNvSpPr/>
      </dsp:nvSpPr>
      <dsp:spPr>
        <a:xfrm>
          <a:off x="1399032" y="941832"/>
          <a:ext cx="713232" cy="71323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bg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</a:rPr>
            <a:t>The not-so-good things about changing</a:t>
          </a:r>
          <a:endParaRPr lang="en-US" sz="900" b="1" kern="1200" dirty="0">
            <a:solidFill>
              <a:schemeClr val="bg1"/>
            </a:solidFill>
          </a:endParaRPr>
        </a:p>
      </dsp:txBody>
      <dsp:txXfrm>
        <a:off x="1433849" y="976649"/>
        <a:ext cx="643598" cy="643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EF09-1342-4335-A203-6A5F26184ADA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99E61-8388-4C42-9559-499236ADB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A0CD5-0A74-43AA-BBC2-58505FE13E66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3E94-D00B-4D58-A3DB-A597F96B7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279FD-B49F-46AE-8DBF-BA81E2B8F783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FECB8-08E7-4C10-B5CB-E7A834C9F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185C7-0BCA-4511-8DA2-BE0DCC971E4A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A36A8-7A3E-4565-90D1-10AD8A09B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3FD24-7031-42C9-A203-C2412D770576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24E41-0D70-4825-8B71-7FC1E1A80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7933-BFAA-426A-8565-1AFDE090A61B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CE464-B357-43EF-8BD0-2BEE0B30A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574A1-522A-4D29-A3C8-D0974FC38B25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D81DB-D650-495F-87B2-7C40F6AD3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B7ECC-00F7-43A6-BF57-420B21AA44F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CC624-AB89-40A3-AF06-5E2EF43FE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168CD-7DB9-47FE-8BEB-EAFB19F7DB02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7B82F-F571-47A2-B2AB-8E18A8770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A4E8A-533A-4B3C-8901-2A76985FC617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85EB1-43FB-4B7C-814D-BD506FE9F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4544-B1F0-4000-B776-CF40060FD2D5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9B15A-6D8E-4B04-8860-E5EF74EFD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E5AAA5-5A70-4F78-97C7-F92C87E9D9F0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038756-3CEA-459C-8E19-680A8A739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ounded Rectangle 75"/>
          <p:cNvSpPr/>
          <p:nvPr/>
        </p:nvSpPr>
        <p:spPr>
          <a:xfrm>
            <a:off x="1714491" y="3520440"/>
            <a:ext cx="5715000" cy="3200400"/>
          </a:xfrm>
          <a:prstGeom prst="roundRect">
            <a:avLst>
              <a:gd name="adj" fmla="val 8334"/>
            </a:avLst>
          </a:prstGeom>
          <a:solidFill>
            <a:srgbClr val="66CCFF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74"/>
          <p:cNvSpPr/>
          <p:nvPr/>
        </p:nvSpPr>
        <p:spPr>
          <a:xfrm>
            <a:off x="1714488" y="133350"/>
            <a:ext cx="5715000" cy="3200400"/>
          </a:xfrm>
          <a:prstGeom prst="roundRect">
            <a:avLst>
              <a:gd name="adj" fmla="val 8334"/>
            </a:avLst>
          </a:prstGeom>
          <a:solidFill>
            <a:srgbClr val="FFFF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2024472" y="1055681"/>
          <a:ext cx="1876508" cy="136854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9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66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Drinks Per week</a:t>
                      </a:r>
                      <a:endParaRPr lang="en-US" sz="1000" b="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Drinks</a:t>
                      </a:r>
                    </a:p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Per day</a:t>
                      </a:r>
                      <a:endParaRPr lang="en-US" sz="1000" b="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Men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14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4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Women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7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3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All age &gt;65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7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3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4675891" y="607070"/>
            <a:ext cx="18256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Exploring Ambivalence </a:t>
            </a:r>
            <a:endParaRPr lang="en-US" sz="1100" b="1" dirty="0">
              <a:solidFill>
                <a:schemeClr val="bg1"/>
              </a:solidFill>
            </a:endParaRPr>
          </a:p>
        </p:txBody>
      </p:sp>
      <p:grpSp>
        <p:nvGrpSpPr>
          <p:cNvPr id="3" name="Group 160"/>
          <p:cNvGrpSpPr/>
          <p:nvPr/>
        </p:nvGrpSpPr>
        <p:grpSpPr>
          <a:xfrm>
            <a:off x="2767152" y="3124269"/>
            <a:ext cx="3587760" cy="180182"/>
            <a:chOff x="2778120" y="379404"/>
            <a:chExt cx="3587760" cy="180182"/>
          </a:xfrm>
          <a:effectLst/>
        </p:grpSpPr>
        <p:cxnSp>
          <p:nvCxnSpPr>
            <p:cNvPr id="133" name="Straight Connector 132"/>
            <p:cNvCxnSpPr/>
            <p:nvPr/>
          </p:nvCxnSpPr>
          <p:spPr>
            <a:xfrm rot="5400000">
              <a:off x="3047202" y="469098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2689220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>
              <a:off x="3405184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3763960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5400000">
              <a:off x="4122735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4481512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5400000">
              <a:off x="4840288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>
              <a:off x="5200652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557840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5400000">
              <a:off x="5916616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>
              <a:off x="6275392" y="468304"/>
              <a:ext cx="179388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>
              <a:off x="2890010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5400000">
              <a:off x="3251962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5400000">
              <a:off x="3612326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>
              <a:off x="3974277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>
              <a:off x="4336230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>
              <a:off x="4699770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>
              <a:off x="5061722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5422086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5400000">
              <a:off x="5784038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5400000">
              <a:off x="6147578" y="496102"/>
              <a:ext cx="108000" cy="1588"/>
            </a:xfrm>
            <a:prstGeom prst="line">
              <a:avLst/>
            </a:prstGeom>
            <a:ln cmpd="sng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2" name="TextBox 161"/>
          <p:cNvSpPr txBox="1"/>
          <p:nvPr/>
        </p:nvSpPr>
        <p:spPr>
          <a:xfrm>
            <a:off x="2585719" y="2748934"/>
            <a:ext cx="590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0</a:t>
            </a:r>
            <a:r>
              <a:rPr lang="en-US" sz="1050" dirty="0" smtClean="0">
                <a:solidFill>
                  <a:schemeClr val="bg1"/>
                </a:solidFill>
                <a:latin typeface="+mj-lt"/>
              </a:rPr>
              <a:t>cm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022736" y="2748934"/>
            <a:ext cx="18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1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384688" y="2748934"/>
            <a:ext cx="18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2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746640" y="2748934"/>
            <a:ext cx="18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3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4108592" y="2748934"/>
            <a:ext cx="18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4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4470544" y="2748934"/>
            <a:ext cx="18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5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832496" y="2748934"/>
            <a:ext cx="18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6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5194448" y="2748934"/>
            <a:ext cx="18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7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5556400" y="2748934"/>
            <a:ext cx="18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8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5918352" y="2748934"/>
            <a:ext cx="18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9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6078062" y="2748934"/>
            <a:ext cx="620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10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155814" y="617176"/>
            <a:ext cx="16430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Low-risk 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drinking limits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2931199" y="5846172"/>
            <a:ext cx="4369712" cy="731520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217488" lvl="0" indent="-114300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1808472" y="5869840"/>
            <a:ext cx="1152525" cy="69448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ts val="1700"/>
              </a:lnSpc>
            </a:pPr>
            <a:r>
              <a:rPr lang="en-US" sz="1200" b="1" dirty="0" smtClean="0"/>
              <a:t>Explore </a:t>
            </a:r>
          </a:p>
          <a:p>
            <a:pPr lvl="0" algn="ctr">
              <a:lnSpc>
                <a:spcPts val="17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O</a:t>
            </a:r>
            <a:r>
              <a:rPr lang="en-US" sz="1200" b="1" dirty="0" smtClean="0"/>
              <a:t>ptions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996928" y="2749196"/>
            <a:ext cx="657437" cy="48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500"/>
              </a:lnSpc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Not </a:t>
            </a:r>
          </a:p>
          <a:p>
            <a:pPr algn="r">
              <a:lnSpc>
                <a:spcPts val="1500"/>
              </a:lnSpc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at all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545202" y="2886456"/>
            <a:ext cx="655821" cy="29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Very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63" name="Diagram 62"/>
          <p:cNvGraphicFramePr/>
          <p:nvPr/>
        </p:nvGraphicFramePr>
        <p:xfrm>
          <a:off x="4191951" y="868680"/>
          <a:ext cx="2743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603053" y="188595"/>
            <a:ext cx="585216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Screening and Brief Intervention Tools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2911791" y="4262165"/>
            <a:ext cx="4369712" cy="731520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1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1789064" y="4285833"/>
            <a:ext cx="1152525" cy="69448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ts val="17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F</a:t>
            </a:r>
            <a:r>
              <a:rPr lang="en-US" sz="1200" b="1" dirty="0" smtClean="0"/>
              <a:t>eedback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2911791" y="5049882"/>
            <a:ext cx="4369712" cy="731520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1">
              <a:buFont typeface="Arial" pitchFamily="34" charset="0"/>
              <a:buChar char="•"/>
            </a:pP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1789064" y="5073550"/>
            <a:ext cx="1152525" cy="69448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ts val="17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L</a:t>
            </a:r>
            <a:r>
              <a:rPr lang="en-US" sz="1200" b="1" dirty="0" smtClean="0"/>
              <a:t>isten and Understand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948621" y="4305345"/>
            <a:ext cx="4023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Set the context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Provide feedback from screener and interpret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Elicit client reaction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948303" y="5092746"/>
            <a:ext cx="4023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Explore Pros and Cons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Use Readiness/Importance/Confidence Ruler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Summarize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968941" y="5890622"/>
            <a:ext cx="4023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Create a menu of options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Elicit agreement on selected option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Schedule follow-up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400800" y="1234440"/>
            <a:ext cx="1097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en-US" sz="1000" spc="-50" dirty="0" smtClean="0">
                <a:solidFill>
                  <a:schemeClr val="bg1"/>
                </a:solidFill>
                <a:latin typeface="+mn-lt"/>
              </a:rPr>
              <a:t> Summarize pros   </a:t>
            </a:r>
          </a:p>
          <a:p>
            <a:r>
              <a:rPr lang="en-US" altLang="en-US" sz="1000" spc="-50" dirty="0" smtClean="0">
                <a:solidFill>
                  <a:schemeClr val="bg1"/>
                </a:solidFill>
                <a:latin typeface="+mn-lt"/>
              </a:rPr>
              <a:t>  and cons</a:t>
            </a:r>
            <a:br>
              <a:rPr lang="en-US" altLang="en-US" sz="1000" spc="-50" dirty="0" smtClean="0">
                <a:solidFill>
                  <a:schemeClr val="bg1"/>
                </a:solidFill>
                <a:latin typeface="+mn-lt"/>
              </a:rPr>
            </a:br>
            <a:r>
              <a:rPr lang="en-US" altLang="en-US" sz="1000" spc="-5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altLang="en-US" sz="1000" spc="-50" dirty="0" smtClean="0">
                <a:solidFill>
                  <a:schemeClr val="bg1"/>
                </a:solidFill>
                <a:latin typeface="+mn-lt"/>
              </a:rPr>
            </a:br>
            <a:endParaRPr lang="en-US" altLang="en-US" sz="1000" spc="-50" dirty="0" smtClean="0">
              <a:solidFill>
                <a:schemeClr val="bg1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altLang="en-US" sz="1000" spc="-50" dirty="0" smtClean="0">
                <a:solidFill>
                  <a:schemeClr val="bg1"/>
                </a:solidFill>
                <a:latin typeface="+mn-lt"/>
              </a:rPr>
              <a:t> Use open-ended </a:t>
            </a:r>
          </a:p>
          <a:p>
            <a:r>
              <a:rPr lang="en-US" altLang="en-US" sz="1000" spc="-50" dirty="0" smtClean="0">
                <a:solidFill>
                  <a:schemeClr val="bg1"/>
                </a:solidFill>
                <a:latin typeface="+mn-lt"/>
              </a:rPr>
              <a:t>  questions</a:t>
            </a:r>
          </a:p>
          <a:p>
            <a:pPr>
              <a:buFont typeface="Arial" pitchFamily="34" charset="0"/>
              <a:buChar char="•"/>
            </a:pPr>
            <a:endParaRPr lang="en-US" sz="1000" spc="-50" dirty="0">
              <a:latin typeface="+mn-lt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713492" y="137160"/>
            <a:ext cx="5715000" cy="3200400"/>
          </a:xfrm>
          <a:prstGeom prst="roundRect">
            <a:avLst>
              <a:gd name="adj" fmla="val 8334"/>
            </a:avLst>
          </a:prstGeom>
          <a:solidFill>
            <a:srgbClr val="66CCFF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2930200" y="2462892"/>
            <a:ext cx="4369712" cy="731520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217488" lvl="0" indent="-114300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1807473" y="2486560"/>
            <a:ext cx="1152525" cy="69448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ts val="1700"/>
              </a:lnSpc>
            </a:pPr>
            <a:r>
              <a:rPr lang="en-US" sz="1200" b="1" dirty="0" smtClean="0"/>
              <a:t>Explore </a:t>
            </a:r>
          </a:p>
          <a:p>
            <a:pPr lvl="0" algn="ctr">
              <a:lnSpc>
                <a:spcPts val="17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O</a:t>
            </a:r>
            <a:r>
              <a:rPr lang="en-US" sz="1200" b="1" dirty="0" smtClean="0"/>
              <a:t>ptions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2910792" y="878885"/>
            <a:ext cx="4369712" cy="731520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1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788065" y="902553"/>
            <a:ext cx="1152525" cy="69448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ts val="17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F</a:t>
            </a:r>
            <a:r>
              <a:rPr lang="en-US" sz="1200" b="1" dirty="0" smtClean="0"/>
              <a:t>eedback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2910792" y="1666602"/>
            <a:ext cx="4369712" cy="731520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1">
              <a:buFont typeface="Arial" pitchFamily="34" charset="0"/>
              <a:buChar char="•"/>
            </a:pP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788065" y="1690270"/>
            <a:ext cx="1152525" cy="69448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ts val="17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L</a:t>
            </a:r>
            <a:r>
              <a:rPr lang="en-US" sz="1200" b="1" dirty="0" smtClean="0"/>
              <a:t>isten and Understand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001792" y="893645"/>
            <a:ext cx="4023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Set the context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Provide feedback from screener and interpret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Elicit client reaction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47304" y="1709466"/>
            <a:ext cx="4023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Explore Pros and Cons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Use Readiness/Importance/Confidence Ruler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Summarize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967942" y="2507342"/>
            <a:ext cx="4023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Create a menu of options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Elicit agreement on selected option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+mn-lt"/>
              </a:rPr>
              <a:t> Schedule follow-up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1820104" y="171557"/>
            <a:ext cx="5460400" cy="59893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1"/>
            <a:r>
              <a:rPr lang="en-US" sz="2800" dirty="0" smtClean="0">
                <a:solidFill>
                  <a:schemeClr val="bg1"/>
                </a:solidFill>
              </a:rPr>
              <a:t>Making a Brief Intervention </a:t>
            </a:r>
            <a:r>
              <a:rPr lang="en-US" sz="2800" i="1" dirty="0" smtClean="0">
                <a:solidFill>
                  <a:schemeClr val="bg1"/>
                </a:solidFill>
              </a:rPr>
              <a:t>FLO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1844851" y="3602196"/>
            <a:ext cx="5460400" cy="59893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1"/>
            <a:r>
              <a:rPr lang="en-US" sz="2800" dirty="0" smtClean="0">
                <a:solidFill>
                  <a:schemeClr val="bg1"/>
                </a:solidFill>
              </a:rPr>
              <a:t>Making a Brief Intervention </a:t>
            </a:r>
            <a:r>
              <a:rPr lang="en-US" sz="2800" i="1" dirty="0" smtClean="0">
                <a:solidFill>
                  <a:schemeClr val="bg1"/>
                </a:solidFill>
              </a:rPr>
              <a:t>FLO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174</Words>
  <Application>Microsoft Office PowerPoint</Application>
  <PresentationFormat>On-screen Show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OHSU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ITG</dc:creator>
  <cp:lastModifiedBy>Howard Padwa</cp:lastModifiedBy>
  <cp:revision>156</cp:revision>
  <dcterms:created xsi:type="dcterms:W3CDTF">2009-06-09T18:42:32Z</dcterms:created>
  <dcterms:modified xsi:type="dcterms:W3CDTF">2017-09-16T02:57:10Z</dcterms:modified>
</cp:coreProperties>
</file>