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699" r:id="rId2"/>
    <p:sldId id="320" r:id="rId3"/>
    <p:sldId id="376" r:id="rId4"/>
    <p:sldId id="378" r:id="rId5"/>
    <p:sldId id="381" r:id="rId6"/>
    <p:sldId id="615" r:id="rId7"/>
    <p:sldId id="457" r:id="rId8"/>
    <p:sldId id="700" r:id="rId9"/>
    <p:sldId id="459" r:id="rId10"/>
    <p:sldId id="460" r:id="rId11"/>
    <p:sldId id="461" r:id="rId12"/>
    <p:sldId id="462" r:id="rId13"/>
    <p:sldId id="485" r:id="rId14"/>
    <p:sldId id="701" r:id="rId15"/>
    <p:sldId id="603" r:id="rId16"/>
    <p:sldId id="604" r:id="rId17"/>
    <p:sldId id="55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462" autoAdjust="0"/>
  </p:normalViewPr>
  <p:slideViewPr>
    <p:cSldViewPr>
      <p:cViewPr varScale="1">
        <p:scale>
          <a:sx n="59" d="100"/>
          <a:sy n="59" d="100"/>
        </p:scale>
        <p:origin x="942" y="60"/>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680"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8CD216-D656-46D9-B681-16087A7D51E2}" type="doc">
      <dgm:prSet loTypeId="urn:microsoft.com/office/officeart/2005/8/layout/pyramid1" loCatId="pyramid" qsTypeId="urn:microsoft.com/office/officeart/2005/8/quickstyle/simple1" qsCatId="simple" csTypeId="urn:microsoft.com/office/officeart/2005/8/colors/accent1_2" csCatId="accent1" phldr="1"/>
      <dgm:spPr/>
    </dgm:pt>
    <dgm:pt modelId="{5FC6BE72-081B-4F07-A4EC-4111C08FD0A3}">
      <dgm:prSet phldrT="[Text]" custT="1"/>
      <dgm:spPr>
        <a:solidFill>
          <a:srgbClr val="C00000"/>
        </a:solidFill>
      </dgm:spPr>
      <dgm:t>
        <a:bodyPr/>
        <a:lstStyle/>
        <a:p>
          <a:endParaRPr lang="en-US" sz="2000" dirty="0" smtClean="0"/>
        </a:p>
        <a:p>
          <a:endParaRPr lang="en-US" sz="1500" dirty="0" smtClean="0"/>
        </a:p>
        <a:p>
          <a:r>
            <a:rPr lang="en-US" sz="2000" dirty="0" smtClean="0">
              <a:latin typeface="Microsoft Sans Serif" pitchFamily="34" charset="0"/>
              <a:cs typeface="Microsoft Sans Serif" pitchFamily="34" charset="0"/>
            </a:rPr>
            <a:t>Severe</a:t>
          </a:r>
          <a:endParaRPr lang="en-US" sz="2000" dirty="0">
            <a:latin typeface="Microsoft Sans Serif" pitchFamily="34" charset="0"/>
            <a:cs typeface="Microsoft Sans Serif" pitchFamily="34" charset="0"/>
          </a:endParaRPr>
        </a:p>
      </dgm:t>
    </dgm:pt>
    <dgm:pt modelId="{D2718813-B36A-4B6E-8DAD-59BEFC85C4A9}" type="parTrans" cxnId="{640D238A-0466-4B90-8BF4-C6AFC73E3413}">
      <dgm:prSet/>
      <dgm:spPr/>
      <dgm:t>
        <a:bodyPr/>
        <a:lstStyle/>
        <a:p>
          <a:endParaRPr lang="en-US"/>
        </a:p>
      </dgm:t>
    </dgm:pt>
    <dgm:pt modelId="{2AC514D9-E7A3-40B2-9E2E-A55226511FC2}" type="sibTrans" cxnId="{640D238A-0466-4B90-8BF4-C6AFC73E3413}">
      <dgm:prSet/>
      <dgm:spPr/>
      <dgm:t>
        <a:bodyPr/>
        <a:lstStyle/>
        <a:p>
          <a:endParaRPr lang="en-US"/>
        </a:p>
      </dgm:t>
    </dgm:pt>
    <dgm:pt modelId="{5B3901C5-F220-4653-B07E-3E2DB10DFAC5}">
      <dgm:prSet phldrT="[Text]"/>
      <dgm:spPr>
        <a:solidFill>
          <a:srgbClr val="92D050"/>
        </a:solidFill>
      </dgm:spPr>
      <dgm:t>
        <a:bodyPr/>
        <a:lstStyle/>
        <a:p>
          <a:r>
            <a:rPr lang="en-US" dirty="0" smtClean="0">
              <a:latin typeface="Microsoft Sans Serif" pitchFamily="34" charset="0"/>
              <a:cs typeface="Microsoft Sans Serif" pitchFamily="34" charset="0"/>
            </a:rPr>
            <a:t>Mild</a:t>
          </a:r>
          <a:endParaRPr lang="en-US" dirty="0">
            <a:latin typeface="Microsoft Sans Serif" pitchFamily="34" charset="0"/>
            <a:cs typeface="Microsoft Sans Serif" pitchFamily="34" charset="0"/>
          </a:endParaRPr>
        </a:p>
      </dgm:t>
    </dgm:pt>
    <dgm:pt modelId="{AA949C93-3A45-4F53-8D2C-2A5E9F3E900B}" type="parTrans" cxnId="{1F65A2EA-2460-4A0D-89DA-844CD50A91C8}">
      <dgm:prSet/>
      <dgm:spPr/>
      <dgm:t>
        <a:bodyPr/>
        <a:lstStyle/>
        <a:p>
          <a:endParaRPr lang="en-US"/>
        </a:p>
      </dgm:t>
    </dgm:pt>
    <dgm:pt modelId="{C9840B94-31D5-4AFE-AFFE-34A5E59AC7C3}" type="sibTrans" cxnId="{1F65A2EA-2460-4A0D-89DA-844CD50A91C8}">
      <dgm:prSet/>
      <dgm:spPr/>
      <dgm:t>
        <a:bodyPr/>
        <a:lstStyle/>
        <a:p>
          <a:endParaRPr lang="en-US"/>
        </a:p>
      </dgm:t>
    </dgm:pt>
    <dgm:pt modelId="{95107182-618A-4278-B125-6A6597813B09}">
      <dgm:prSet phldrT="[Text]"/>
      <dgm:spPr>
        <a:solidFill>
          <a:srgbClr val="002060"/>
        </a:solidFill>
      </dgm:spPr>
      <dgm:t>
        <a:bodyPr/>
        <a:lstStyle/>
        <a:p>
          <a:r>
            <a:rPr lang="en-US" dirty="0" smtClean="0">
              <a:latin typeface="Microsoft Sans Serif" pitchFamily="34" charset="0"/>
              <a:cs typeface="Microsoft Sans Serif" pitchFamily="34" charset="0"/>
            </a:rPr>
            <a:t>None</a:t>
          </a:r>
          <a:endParaRPr lang="en-US" dirty="0">
            <a:latin typeface="Microsoft Sans Serif" pitchFamily="34" charset="0"/>
            <a:cs typeface="Microsoft Sans Serif" pitchFamily="34" charset="0"/>
          </a:endParaRPr>
        </a:p>
      </dgm:t>
    </dgm:pt>
    <dgm:pt modelId="{0062202B-8666-43E7-B017-2C42AECC3C25}" type="parTrans" cxnId="{25C71CE7-24FE-445F-A45C-A4276D32DF53}">
      <dgm:prSet/>
      <dgm:spPr/>
      <dgm:t>
        <a:bodyPr/>
        <a:lstStyle/>
        <a:p>
          <a:endParaRPr lang="en-US"/>
        </a:p>
      </dgm:t>
    </dgm:pt>
    <dgm:pt modelId="{FD7DB1C5-4992-4D00-88A6-5F755BD37598}" type="sibTrans" cxnId="{25C71CE7-24FE-445F-A45C-A4276D32DF53}">
      <dgm:prSet/>
      <dgm:spPr/>
      <dgm:t>
        <a:bodyPr/>
        <a:lstStyle/>
        <a:p>
          <a:endParaRPr lang="en-US"/>
        </a:p>
      </dgm:t>
    </dgm:pt>
    <dgm:pt modelId="{FFE2C0FD-5505-4CF7-9E6D-FE9A92BC0407}">
      <dgm:prSet phldrT="[Text]"/>
      <dgm:spPr>
        <a:solidFill>
          <a:srgbClr val="FF9933"/>
        </a:solidFill>
      </dgm:spPr>
      <dgm:t>
        <a:bodyPr/>
        <a:lstStyle/>
        <a:p>
          <a:r>
            <a:rPr lang="en-US" dirty="0" smtClean="0">
              <a:latin typeface="Microsoft Sans Serif" pitchFamily="34" charset="0"/>
              <a:cs typeface="Microsoft Sans Serif" pitchFamily="34" charset="0"/>
            </a:rPr>
            <a:t>Substantial</a:t>
          </a:r>
          <a:endParaRPr lang="en-US" dirty="0">
            <a:latin typeface="Microsoft Sans Serif" pitchFamily="34" charset="0"/>
            <a:cs typeface="Microsoft Sans Serif" pitchFamily="34" charset="0"/>
          </a:endParaRPr>
        </a:p>
      </dgm:t>
    </dgm:pt>
    <dgm:pt modelId="{921F90B4-A696-48E8-AB06-AFE520F94EE8}" type="parTrans" cxnId="{A92C4A3E-208D-4117-AA18-83B573966F73}">
      <dgm:prSet/>
      <dgm:spPr/>
      <dgm:t>
        <a:bodyPr/>
        <a:lstStyle/>
        <a:p>
          <a:endParaRPr lang="en-US"/>
        </a:p>
      </dgm:t>
    </dgm:pt>
    <dgm:pt modelId="{A70F5864-5E7D-49E1-8C3D-76784D7F3B77}" type="sibTrans" cxnId="{A92C4A3E-208D-4117-AA18-83B573966F73}">
      <dgm:prSet/>
      <dgm:spPr/>
      <dgm:t>
        <a:bodyPr/>
        <a:lstStyle/>
        <a:p>
          <a:endParaRPr lang="en-US"/>
        </a:p>
      </dgm:t>
    </dgm:pt>
    <dgm:pt modelId="{A51D2599-B239-4F74-BEDB-2F4FB0671874}">
      <dgm:prSet phldrT="[Text]"/>
      <dgm:spPr>
        <a:solidFill>
          <a:schemeClr val="tx2">
            <a:lumMod val="60000"/>
            <a:lumOff val="40000"/>
          </a:schemeClr>
        </a:solidFill>
      </dgm:spPr>
      <dgm:t>
        <a:bodyPr/>
        <a:lstStyle/>
        <a:p>
          <a:r>
            <a:rPr lang="en-US" dirty="0" smtClean="0">
              <a:solidFill>
                <a:schemeClr val="bg1"/>
              </a:solidFill>
              <a:latin typeface="Microsoft Sans Serif" pitchFamily="34" charset="0"/>
              <a:cs typeface="Microsoft Sans Serif" pitchFamily="34" charset="0"/>
            </a:rPr>
            <a:t>Moderate</a:t>
          </a:r>
          <a:endParaRPr lang="en-US" dirty="0">
            <a:solidFill>
              <a:schemeClr val="bg1"/>
            </a:solidFill>
            <a:latin typeface="Microsoft Sans Serif" pitchFamily="34" charset="0"/>
            <a:cs typeface="Microsoft Sans Serif" pitchFamily="34" charset="0"/>
          </a:endParaRPr>
        </a:p>
      </dgm:t>
    </dgm:pt>
    <dgm:pt modelId="{8E469883-8FC3-41F1-8BFB-7E8E533DBF4D}" type="parTrans" cxnId="{1B34C962-C897-469B-9179-56096157E4C2}">
      <dgm:prSet/>
      <dgm:spPr/>
      <dgm:t>
        <a:bodyPr/>
        <a:lstStyle/>
        <a:p>
          <a:endParaRPr lang="en-US"/>
        </a:p>
      </dgm:t>
    </dgm:pt>
    <dgm:pt modelId="{1FDF85C3-CFE2-42B5-8610-78E023977E5D}" type="sibTrans" cxnId="{1B34C962-C897-469B-9179-56096157E4C2}">
      <dgm:prSet/>
      <dgm:spPr/>
      <dgm:t>
        <a:bodyPr/>
        <a:lstStyle/>
        <a:p>
          <a:endParaRPr lang="en-US"/>
        </a:p>
      </dgm:t>
    </dgm:pt>
    <dgm:pt modelId="{BCBD12EA-D834-424A-AF3A-9C3D27E5D504}" type="pres">
      <dgm:prSet presAssocID="{418CD216-D656-46D9-B681-16087A7D51E2}" presName="Name0" presStyleCnt="0">
        <dgm:presLayoutVars>
          <dgm:dir/>
          <dgm:animLvl val="lvl"/>
          <dgm:resizeHandles val="exact"/>
        </dgm:presLayoutVars>
      </dgm:prSet>
      <dgm:spPr/>
    </dgm:pt>
    <dgm:pt modelId="{451FA1EB-E920-4787-B113-28F6681F5A75}" type="pres">
      <dgm:prSet presAssocID="{5FC6BE72-081B-4F07-A4EC-4111C08FD0A3}" presName="Name8" presStyleCnt="0"/>
      <dgm:spPr/>
    </dgm:pt>
    <dgm:pt modelId="{C13E1170-5ACA-4FD2-9DFC-2BF4710A47B3}" type="pres">
      <dgm:prSet presAssocID="{5FC6BE72-081B-4F07-A4EC-4111C08FD0A3}" presName="level" presStyleLbl="node1" presStyleIdx="0" presStyleCnt="5">
        <dgm:presLayoutVars>
          <dgm:chMax val="1"/>
          <dgm:bulletEnabled val="1"/>
        </dgm:presLayoutVars>
      </dgm:prSet>
      <dgm:spPr/>
      <dgm:t>
        <a:bodyPr/>
        <a:lstStyle/>
        <a:p>
          <a:endParaRPr lang="en-US"/>
        </a:p>
      </dgm:t>
    </dgm:pt>
    <dgm:pt modelId="{AAC08915-5A5C-4E11-BB70-2F2898DA4163}" type="pres">
      <dgm:prSet presAssocID="{5FC6BE72-081B-4F07-A4EC-4111C08FD0A3}" presName="levelTx" presStyleLbl="revTx" presStyleIdx="0" presStyleCnt="0">
        <dgm:presLayoutVars>
          <dgm:chMax val="1"/>
          <dgm:bulletEnabled val="1"/>
        </dgm:presLayoutVars>
      </dgm:prSet>
      <dgm:spPr/>
      <dgm:t>
        <a:bodyPr/>
        <a:lstStyle/>
        <a:p>
          <a:endParaRPr lang="en-US"/>
        </a:p>
      </dgm:t>
    </dgm:pt>
    <dgm:pt modelId="{CFE07317-83BA-4565-A87A-302509AA3F0D}" type="pres">
      <dgm:prSet presAssocID="{FFE2C0FD-5505-4CF7-9E6D-FE9A92BC0407}" presName="Name8" presStyleCnt="0"/>
      <dgm:spPr/>
    </dgm:pt>
    <dgm:pt modelId="{500E366E-BF70-48D7-B386-E15EB6EB829D}" type="pres">
      <dgm:prSet presAssocID="{FFE2C0FD-5505-4CF7-9E6D-FE9A92BC0407}" presName="level" presStyleLbl="node1" presStyleIdx="1" presStyleCnt="5">
        <dgm:presLayoutVars>
          <dgm:chMax val="1"/>
          <dgm:bulletEnabled val="1"/>
        </dgm:presLayoutVars>
      </dgm:prSet>
      <dgm:spPr/>
      <dgm:t>
        <a:bodyPr/>
        <a:lstStyle/>
        <a:p>
          <a:endParaRPr lang="en-US"/>
        </a:p>
      </dgm:t>
    </dgm:pt>
    <dgm:pt modelId="{5A647E42-2DA5-4C31-9611-0F5FFEADE6DB}" type="pres">
      <dgm:prSet presAssocID="{FFE2C0FD-5505-4CF7-9E6D-FE9A92BC0407}" presName="levelTx" presStyleLbl="revTx" presStyleIdx="0" presStyleCnt="0">
        <dgm:presLayoutVars>
          <dgm:chMax val="1"/>
          <dgm:bulletEnabled val="1"/>
        </dgm:presLayoutVars>
      </dgm:prSet>
      <dgm:spPr/>
      <dgm:t>
        <a:bodyPr/>
        <a:lstStyle/>
        <a:p>
          <a:endParaRPr lang="en-US"/>
        </a:p>
      </dgm:t>
    </dgm:pt>
    <dgm:pt modelId="{B95D2DA3-F2BB-4D76-BAB5-FA974E0BDDF7}" type="pres">
      <dgm:prSet presAssocID="{A51D2599-B239-4F74-BEDB-2F4FB0671874}" presName="Name8" presStyleCnt="0"/>
      <dgm:spPr/>
    </dgm:pt>
    <dgm:pt modelId="{03FEE843-A9E2-4586-AA27-2C749FCA5C1F}" type="pres">
      <dgm:prSet presAssocID="{A51D2599-B239-4F74-BEDB-2F4FB0671874}" presName="level" presStyleLbl="node1" presStyleIdx="2" presStyleCnt="5">
        <dgm:presLayoutVars>
          <dgm:chMax val="1"/>
          <dgm:bulletEnabled val="1"/>
        </dgm:presLayoutVars>
      </dgm:prSet>
      <dgm:spPr/>
      <dgm:t>
        <a:bodyPr/>
        <a:lstStyle/>
        <a:p>
          <a:endParaRPr lang="en-US"/>
        </a:p>
      </dgm:t>
    </dgm:pt>
    <dgm:pt modelId="{8CA2FCF9-2C04-410C-9700-DFEDED31259A}" type="pres">
      <dgm:prSet presAssocID="{A51D2599-B239-4F74-BEDB-2F4FB0671874}" presName="levelTx" presStyleLbl="revTx" presStyleIdx="0" presStyleCnt="0">
        <dgm:presLayoutVars>
          <dgm:chMax val="1"/>
          <dgm:bulletEnabled val="1"/>
        </dgm:presLayoutVars>
      </dgm:prSet>
      <dgm:spPr/>
      <dgm:t>
        <a:bodyPr/>
        <a:lstStyle/>
        <a:p>
          <a:endParaRPr lang="en-US"/>
        </a:p>
      </dgm:t>
    </dgm:pt>
    <dgm:pt modelId="{DC9B9685-3D4F-4CB6-B8A5-C385E24F1BDB}" type="pres">
      <dgm:prSet presAssocID="{5B3901C5-F220-4653-B07E-3E2DB10DFAC5}" presName="Name8" presStyleCnt="0"/>
      <dgm:spPr/>
    </dgm:pt>
    <dgm:pt modelId="{1358E091-BD69-4B92-9592-4046EE5CEDD0}" type="pres">
      <dgm:prSet presAssocID="{5B3901C5-F220-4653-B07E-3E2DB10DFAC5}" presName="level" presStyleLbl="node1" presStyleIdx="3" presStyleCnt="5">
        <dgm:presLayoutVars>
          <dgm:chMax val="1"/>
          <dgm:bulletEnabled val="1"/>
        </dgm:presLayoutVars>
      </dgm:prSet>
      <dgm:spPr/>
      <dgm:t>
        <a:bodyPr/>
        <a:lstStyle/>
        <a:p>
          <a:endParaRPr lang="en-US"/>
        </a:p>
      </dgm:t>
    </dgm:pt>
    <dgm:pt modelId="{C301A2BF-97A7-4615-A301-59F5E33903F2}" type="pres">
      <dgm:prSet presAssocID="{5B3901C5-F220-4653-B07E-3E2DB10DFAC5}" presName="levelTx" presStyleLbl="revTx" presStyleIdx="0" presStyleCnt="0">
        <dgm:presLayoutVars>
          <dgm:chMax val="1"/>
          <dgm:bulletEnabled val="1"/>
        </dgm:presLayoutVars>
      </dgm:prSet>
      <dgm:spPr/>
      <dgm:t>
        <a:bodyPr/>
        <a:lstStyle/>
        <a:p>
          <a:endParaRPr lang="en-US"/>
        </a:p>
      </dgm:t>
    </dgm:pt>
    <dgm:pt modelId="{2729D747-2CA0-4045-A942-A4CFAD08581E}" type="pres">
      <dgm:prSet presAssocID="{95107182-618A-4278-B125-6A6597813B09}" presName="Name8" presStyleCnt="0"/>
      <dgm:spPr/>
    </dgm:pt>
    <dgm:pt modelId="{F3F35541-1FFF-4D02-8874-A81026F6CC52}" type="pres">
      <dgm:prSet presAssocID="{95107182-618A-4278-B125-6A6597813B09}" presName="level" presStyleLbl="node1" presStyleIdx="4" presStyleCnt="5">
        <dgm:presLayoutVars>
          <dgm:chMax val="1"/>
          <dgm:bulletEnabled val="1"/>
        </dgm:presLayoutVars>
      </dgm:prSet>
      <dgm:spPr/>
      <dgm:t>
        <a:bodyPr/>
        <a:lstStyle/>
        <a:p>
          <a:endParaRPr lang="en-US"/>
        </a:p>
      </dgm:t>
    </dgm:pt>
    <dgm:pt modelId="{2F7D3306-B855-441A-BFFC-907F7C06E505}" type="pres">
      <dgm:prSet presAssocID="{95107182-618A-4278-B125-6A6597813B09}" presName="levelTx" presStyleLbl="revTx" presStyleIdx="0" presStyleCnt="0">
        <dgm:presLayoutVars>
          <dgm:chMax val="1"/>
          <dgm:bulletEnabled val="1"/>
        </dgm:presLayoutVars>
      </dgm:prSet>
      <dgm:spPr/>
      <dgm:t>
        <a:bodyPr/>
        <a:lstStyle/>
        <a:p>
          <a:endParaRPr lang="en-US"/>
        </a:p>
      </dgm:t>
    </dgm:pt>
  </dgm:ptLst>
  <dgm:cxnLst>
    <dgm:cxn modelId="{3E3B85B8-D0C5-4067-B432-5F0525DA40E2}" type="presOf" srcId="{5B3901C5-F220-4653-B07E-3E2DB10DFAC5}" destId="{C301A2BF-97A7-4615-A301-59F5E33903F2}" srcOrd="1" destOrd="0" presId="urn:microsoft.com/office/officeart/2005/8/layout/pyramid1"/>
    <dgm:cxn modelId="{4DA4EB59-2DDB-4612-A00A-0D10FBAEB19C}" type="presOf" srcId="{5FC6BE72-081B-4F07-A4EC-4111C08FD0A3}" destId="{C13E1170-5ACA-4FD2-9DFC-2BF4710A47B3}" srcOrd="0" destOrd="0" presId="urn:microsoft.com/office/officeart/2005/8/layout/pyramid1"/>
    <dgm:cxn modelId="{96104117-7971-4653-8DFB-14BE56D27097}" type="presOf" srcId="{FFE2C0FD-5505-4CF7-9E6D-FE9A92BC0407}" destId="{5A647E42-2DA5-4C31-9611-0F5FFEADE6DB}" srcOrd="1" destOrd="0" presId="urn:microsoft.com/office/officeart/2005/8/layout/pyramid1"/>
    <dgm:cxn modelId="{640D238A-0466-4B90-8BF4-C6AFC73E3413}" srcId="{418CD216-D656-46D9-B681-16087A7D51E2}" destId="{5FC6BE72-081B-4F07-A4EC-4111C08FD0A3}" srcOrd="0" destOrd="0" parTransId="{D2718813-B36A-4B6E-8DAD-59BEFC85C4A9}" sibTransId="{2AC514D9-E7A3-40B2-9E2E-A55226511FC2}"/>
    <dgm:cxn modelId="{D21EB5AD-44FE-4C71-9BC0-169F59A62DEA}" type="presOf" srcId="{A51D2599-B239-4F74-BEDB-2F4FB0671874}" destId="{8CA2FCF9-2C04-410C-9700-DFEDED31259A}" srcOrd="1" destOrd="0" presId="urn:microsoft.com/office/officeart/2005/8/layout/pyramid1"/>
    <dgm:cxn modelId="{F4DE3C53-36DD-4081-B4A8-11D3B5831146}" type="presOf" srcId="{95107182-618A-4278-B125-6A6597813B09}" destId="{2F7D3306-B855-441A-BFFC-907F7C06E505}" srcOrd="1" destOrd="0" presId="urn:microsoft.com/office/officeart/2005/8/layout/pyramid1"/>
    <dgm:cxn modelId="{7E79D2BE-2B75-4A7E-90E0-308E8A340106}" type="presOf" srcId="{418CD216-D656-46D9-B681-16087A7D51E2}" destId="{BCBD12EA-D834-424A-AF3A-9C3D27E5D504}" srcOrd="0" destOrd="0" presId="urn:microsoft.com/office/officeart/2005/8/layout/pyramid1"/>
    <dgm:cxn modelId="{9881722D-29A9-4140-B748-0A19F8345DB4}" type="presOf" srcId="{95107182-618A-4278-B125-6A6597813B09}" destId="{F3F35541-1FFF-4D02-8874-A81026F6CC52}" srcOrd="0" destOrd="0" presId="urn:microsoft.com/office/officeart/2005/8/layout/pyramid1"/>
    <dgm:cxn modelId="{4358862C-5970-4C49-9ADD-F2412340115C}" type="presOf" srcId="{5FC6BE72-081B-4F07-A4EC-4111C08FD0A3}" destId="{AAC08915-5A5C-4E11-BB70-2F2898DA4163}" srcOrd="1" destOrd="0" presId="urn:microsoft.com/office/officeart/2005/8/layout/pyramid1"/>
    <dgm:cxn modelId="{1F65A2EA-2460-4A0D-89DA-844CD50A91C8}" srcId="{418CD216-D656-46D9-B681-16087A7D51E2}" destId="{5B3901C5-F220-4653-B07E-3E2DB10DFAC5}" srcOrd="3" destOrd="0" parTransId="{AA949C93-3A45-4F53-8D2C-2A5E9F3E900B}" sibTransId="{C9840B94-31D5-4AFE-AFFE-34A5E59AC7C3}"/>
    <dgm:cxn modelId="{2308AEEB-40B3-4BC6-A684-759A82AA3FFA}" type="presOf" srcId="{FFE2C0FD-5505-4CF7-9E6D-FE9A92BC0407}" destId="{500E366E-BF70-48D7-B386-E15EB6EB829D}" srcOrd="0" destOrd="0" presId="urn:microsoft.com/office/officeart/2005/8/layout/pyramid1"/>
    <dgm:cxn modelId="{A92C4A3E-208D-4117-AA18-83B573966F73}" srcId="{418CD216-D656-46D9-B681-16087A7D51E2}" destId="{FFE2C0FD-5505-4CF7-9E6D-FE9A92BC0407}" srcOrd="1" destOrd="0" parTransId="{921F90B4-A696-48E8-AB06-AFE520F94EE8}" sibTransId="{A70F5864-5E7D-49E1-8C3D-76784D7F3B77}"/>
    <dgm:cxn modelId="{25C71CE7-24FE-445F-A45C-A4276D32DF53}" srcId="{418CD216-D656-46D9-B681-16087A7D51E2}" destId="{95107182-618A-4278-B125-6A6597813B09}" srcOrd="4" destOrd="0" parTransId="{0062202B-8666-43E7-B017-2C42AECC3C25}" sibTransId="{FD7DB1C5-4992-4D00-88A6-5F755BD37598}"/>
    <dgm:cxn modelId="{1B34C962-C897-469B-9179-56096157E4C2}" srcId="{418CD216-D656-46D9-B681-16087A7D51E2}" destId="{A51D2599-B239-4F74-BEDB-2F4FB0671874}" srcOrd="2" destOrd="0" parTransId="{8E469883-8FC3-41F1-8BFB-7E8E533DBF4D}" sibTransId="{1FDF85C3-CFE2-42B5-8610-78E023977E5D}"/>
    <dgm:cxn modelId="{C9CCC796-87E7-4D8D-8EA4-CDE69059AB75}" type="presOf" srcId="{A51D2599-B239-4F74-BEDB-2F4FB0671874}" destId="{03FEE843-A9E2-4586-AA27-2C749FCA5C1F}" srcOrd="0" destOrd="0" presId="urn:microsoft.com/office/officeart/2005/8/layout/pyramid1"/>
    <dgm:cxn modelId="{88A10F00-6CB3-401A-AF15-62974807A2B2}" type="presOf" srcId="{5B3901C5-F220-4653-B07E-3E2DB10DFAC5}" destId="{1358E091-BD69-4B92-9592-4046EE5CEDD0}" srcOrd="0" destOrd="0" presId="urn:microsoft.com/office/officeart/2005/8/layout/pyramid1"/>
    <dgm:cxn modelId="{D7092298-E88D-422B-97C3-AA62B2DDB342}" type="presParOf" srcId="{BCBD12EA-D834-424A-AF3A-9C3D27E5D504}" destId="{451FA1EB-E920-4787-B113-28F6681F5A75}" srcOrd="0" destOrd="0" presId="urn:microsoft.com/office/officeart/2005/8/layout/pyramid1"/>
    <dgm:cxn modelId="{CDF5E322-0F3F-4A30-BD55-3036060ACC1B}" type="presParOf" srcId="{451FA1EB-E920-4787-B113-28F6681F5A75}" destId="{C13E1170-5ACA-4FD2-9DFC-2BF4710A47B3}" srcOrd="0" destOrd="0" presId="urn:microsoft.com/office/officeart/2005/8/layout/pyramid1"/>
    <dgm:cxn modelId="{7683A6C6-88EB-4F01-B3E4-0710713DBA88}" type="presParOf" srcId="{451FA1EB-E920-4787-B113-28F6681F5A75}" destId="{AAC08915-5A5C-4E11-BB70-2F2898DA4163}" srcOrd="1" destOrd="0" presId="urn:microsoft.com/office/officeart/2005/8/layout/pyramid1"/>
    <dgm:cxn modelId="{D1240147-4EE1-4FD5-80C8-4A693064EEB1}" type="presParOf" srcId="{BCBD12EA-D834-424A-AF3A-9C3D27E5D504}" destId="{CFE07317-83BA-4565-A87A-302509AA3F0D}" srcOrd="1" destOrd="0" presId="urn:microsoft.com/office/officeart/2005/8/layout/pyramid1"/>
    <dgm:cxn modelId="{178D7249-ED8E-4430-B3FA-E95DA7A9FDB3}" type="presParOf" srcId="{CFE07317-83BA-4565-A87A-302509AA3F0D}" destId="{500E366E-BF70-48D7-B386-E15EB6EB829D}" srcOrd="0" destOrd="0" presId="urn:microsoft.com/office/officeart/2005/8/layout/pyramid1"/>
    <dgm:cxn modelId="{EB814D44-739C-404B-AE6E-622798AF7F58}" type="presParOf" srcId="{CFE07317-83BA-4565-A87A-302509AA3F0D}" destId="{5A647E42-2DA5-4C31-9611-0F5FFEADE6DB}" srcOrd="1" destOrd="0" presId="urn:microsoft.com/office/officeart/2005/8/layout/pyramid1"/>
    <dgm:cxn modelId="{4F73144C-72EA-4DC0-B7B7-250EE1CF809C}" type="presParOf" srcId="{BCBD12EA-D834-424A-AF3A-9C3D27E5D504}" destId="{B95D2DA3-F2BB-4D76-BAB5-FA974E0BDDF7}" srcOrd="2" destOrd="0" presId="urn:microsoft.com/office/officeart/2005/8/layout/pyramid1"/>
    <dgm:cxn modelId="{3ADAA7D3-DA60-4F22-9D8D-79B8200B68B9}" type="presParOf" srcId="{B95D2DA3-F2BB-4D76-BAB5-FA974E0BDDF7}" destId="{03FEE843-A9E2-4586-AA27-2C749FCA5C1F}" srcOrd="0" destOrd="0" presId="urn:microsoft.com/office/officeart/2005/8/layout/pyramid1"/>
    <dgm:cxn modelId="{D4015B86-8979-4F6C-B689-EFE3E2B4A101}" type="presParOf" srcId="{B95D2DA3-F2BB-4D76-BAB5-FA974E0BDDF7}" destId="{8CA2FCF9-2C04-410C-9700-DFEDED31259A}" srcOrd="1" destOrd="0" presId="urn:microsoft.com/office/officeart/2005/8/layout/pyramid1"/>
    <dgm:cxn modelId="{BD3A5E25-E208-45F8-AEE8-4E0058893BB6}" type="presParOf" srcId="{BCBD12EA-D834-424A-AF3A-9C3D27E5D504}" destId="{DC9B9685-3D4F-4CB6-B8A5-C385E24F1BDB}" srcOrd="3" destOrd="0" presId="urn:microsoft.com/office/officeart/2005/8/layout/pyramid1"/>
    <dgm:cxn modelId="{B95A64D8-D516-4DF4-8AFC-2099A6058CFB}" type="presParOf" srcId="{DC9B9685-3D4F-4CB6-B8A5-C385E24F1BDB}" destId="{1358E091-BD69-4B92-9592-4046EE5CEDD0}" srcOrd="0" destOrd="0" presId="urn:microsoft.com/office/officeart/2005/8/layout/pyramid1"/>
    <dgm:cxn modelId="{65E6ADEE-DFF1-4D32-AE8D-90B193D4F230}" type="presParOf" srcId="{DC9B9685-3D4F-4CB6-B8A5-C385E24F1BDB}" destId="{C301A2BF-97A7-4615-A301-59F5E33903F2}" srcOrd="1" destOrd="0" presId="urn:microsoft.com/office/officeart/2005/8/layout/pyramid1"/>
    <dgm:cxn modelId="{6F5D161B-CC5B-4B88-A598-3A6C5511FF71}" type="presParOf" srcId="{BCBD12EA-D834-424A-AF3A-9C3D27E5D504}" destId="{2729D747-2CA0-4045-A942-A4CFAD08581E}" srcOrd="4" destOrd="0" presId="urn:microsoft.com/office/officeart/2005/8/layout/pyramid1"/>
    <dgm:cxn modelId="{7181861A-809E-43B6-98E9-C6AD73CEB24E}" type="presParOf" srcId="{2729D747-2CA0-4045-A942-A4CFAD08581E}" destId="{F3F35541-1FFF-4D02-8874-A81026F6CC52}" srcOrd="0" destOrd="0" presId="urn:microsoft.com/office/officeart/2005/8/layout/pyramid1"/>
    <dgm:cxn modelId="{89EFCAF4-22E4-49EB-A503-AC1CD8627AF0}" type="presParOf" srcId="{2729D747-2CA0-4045-A942-A4CFAD08581E}" destId="{2F7D3306-B855-441A-BFFC-907F7C06E505}"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3E1170-5ACA-4FD2-9DFC-2BF4710A47B3}">
      <dsp:nvSpPr>
        <dsp:cNvPr id="0" name=""/>
        <dsp:cNvSpPr/>
      </dsp:nvSpPr>
      <dsp:spPr>
        <a:xfrm>
          <a:off x="2133600" y="0"/>
          <a:ext cx="1066800" cy="1051560"/>
        </a:xfrm>
        <a:prstGeom prst="trapezoid">
          <a:avLst>
            <a:gd name="adj" fmla="val 50725"/>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kern="1200" dirty="0" smtClean="0"/>
        </a:p>
        <a:p>
          <a:pPr lvl="0" algn="ctr" defTabSz="889000">
            <a:lnSpc>
              <a:spcPct val="90000"/>
            </a:lnSpc>
            <a:spcBef>
              <a:spcPct val="0"/>
            </a:spcBef>
            <a:spcAft>
              <a:spcPct val="35000"/>
            </a:spcAft>
          </a:pPr>
          <a:endParaRPr lang="en-US" sz="1500" kern="1200" dirty="0" smtClean="0"/>
        </a:p>
        <a:p>
          <a:pPr lvl="0" algn="ctr" defTabSz="889000">
            <a:lnSpc>
              <a:spcPct val="90000"/>
            </a:lnSpc>
            <a:spcBef>
              <a:spcPct val="0"/>
            </a:spcBef>
            <a:spcAft>
              <a:spcPct val="35000"/>
            </a:spcAft>
          </a:pPr>
          <a:r>
            <a:rPr lang="en-US" sz="2000" kern="1200" dirty="0" smtClean="0">
              <a:latin typeface="Microsoft Sans Serif" pitchFamily="34" charset="0"/>
              <a:cs typeface="Microsoft Sans Serif" pitchFamily="34" charset="0"/>
            </a:rPr>
            <a:t>Severe</a:t>
          </a:r>
          <a:endParaRPr lang="en-US" sz="2000" kern="1200" dirty="0">
            <a:latin typeface="Microsoft Sans Serif" pitchFamily="34" charset="0"/>
            <a:cs typeface="Microsoft Sans Serif" pitchFamily="34" charset="0"/>
          </a:endParaRPr>
        </a:p>
      </dsp:txBody>
      <dsp:txXfrm>
        <a:off x="2133600" y="0"/>
        <a:ext cx="1066800" cy="1051560"/>
      </dsp:txXfrm>
    </dsp:sp>
    <dsp:sp modelId="{500E366E-BF70-48D7-B386-E15EB6EB829D}">
      <dsp:nvSpPr>
        <dsp:cNvPr id="0" name=""/>
        <dsp:cNvSpPr/>
      </dsp:nvSpPr>
      <dsp:spPr>
        <a:xfrm>
          <a:off x="1600199" y="1051560"/>
          <a:ext cx="2133600" cy="1051560"/>
        </a:xfrm>
        <a:prstGeom prst="trapezoid">
          <a:avLst>
            <a:gd name="adj" fmla="val 50725"/>
          </a:avLst>
        </a:prstGeom>
        <a:solidFill>
          <a:srgbClr val="FF993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latin typeface="Microsoft Sans Serif" pitchFamily="34" charset="0"/>
              <a:cs typeface="Microsoft Sans Serif" pitchFamily="34" charset="0"/>
            </a:rPr>
            <a:t>Substantial</a:t>
          </a:r>
          <a:endParaRPr lang="en-US" sz="2100" kern="1200" dirty="0">
            <a:latin typeface="Microsoft Sans Serif" pitchFamily="34" charset="0"/>
            <a:cs typeface="Microsoft Sans Serif" pitchFamily="34" charset="0"/>
          </a:endParaRPr>
        </a:p>
      </dsp:txBody>
      <dsp:txXfrm>
        <a:off x="1973579" y="1051560"/>
        <a:ext cx="1386840" cy="1051560"/>
      </dsp:txXfrm>
    </dsp:sp>
    <dsp:sp modelId="{03FEE843-A9E2-4586-AA27-2C749FCA5C1F}">
      <dsp:nvSpPr>
        <dsp:cNvPr id="0" name=""/>
        <dsp:cNvSpPr/>
      </dsp:nvSpPr>
      <dsp:spPr>
        <a:xfrm>
          <a:off x="1066800" y="2103120"/>
          <a:ext cx="3200399" cy="1051560"/>
        </a:xfrm>
        <a:prstGeom prst="trapezoid">
          <a:avLst>
            <a:gd name="adj" fmla="val 50725"/>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bg1"/>
              </a:solidFill>
              <a:latin typeface="Microsoft Sans Serif" pitchFamily="34" charset="0"/>
              <a:cs typeface="Microsoft Sans Serif" pitchFamily="34" charset="0"/>
            </a:rPr>
            <a:t>Moderate</a:t>
          </a:r>
          <a:endParaRPr lang="en-US" sz="2100" kern="1200" dirty="0">
            <a:solidFill>
              <a:schemeClr val="bg1"/>
            </a:solidFill>
            <a:latin typeface="Microsoft Sans Serif" pitchFamily="34" charset="0"/>
            <a:cs typeface="Microsoft Sans Serif" pitchFamily="34" charset="0"/>
          </a:endParaRPr>
        </a:p>
      </dsp:txBody>
      <dsp:txXfrm>
        <a:off x="1626869" y="2103120"/>
        <a:ext cx="2080260" cy="1051560"/>
      </dsp:txXfrm>
    </dsp:sp>
    <dsp:sp modelId="{1358E091-BD69-4B92-9592-4046EE5CEDD0}">
      <dsp:nvSpPr>
        <dsp:cNvPr id="0" name=""/>
        <dsp:cNvSpPr/>
      </dsp:nvSpPr>
      <dsp:spPr>
        <a:xfrm>
          <a:off x="533399" y="3154680"/>
          <a:ext cx="4267200" cy="1051560"/>
        </a:xfrm>
        <a:prstGeom prst="trapezoid">
          <a:avLst>
            <a:gd name="adj" fmla="val 50725"/>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latin typeface="Microsoft Sans Serif" pitchFamily="34" charset="0"/>
              <a:cs typeface="Microsoft Sans Serif" pitchFamily="34" charset="0"/>
            </a:rPr>
            <a:t>Mild</a:t>
          </a:r>
          <a:endParaRPr lang="en-US" sz="2100" kern="1200" dirty="0">
            <a:latin typeface="Microsoft Sans Serif" pitchFamily="34" charset="0"/>
            <a:cs typeface="Microsoft Sans Serif" pitchFamily="34" charset="0"/>
          </a:endParaRPr>
        </a:p>
      </dsp:txBody>
      <dsp:txXfrm>
        <a:off x="1280159" y="3154680"/>
        <a:ext cx="2773680" cy="1051560"/>
      </dsp:txXfrm>
    </dsp:sp>
    <dsp:sp modelId="{F3F35541-1FFF-4D02-8874-A81026F6CC52}">
      <dsp:nvSpPr>
        <dsp:cNvPr id="0" name=""/>
        <dsp:cNvSpPr/>
      </dsp:nvSpPr>
      <dsp:spPr>
        <a:xfrm>
          <a:off x="0" y="4206240"/>
          <a:ext cx="5334000" cy="1051560"/>
        </a:xfrm>
        <a:prstGeom prst="trapezoid">
          <a:avLst>
            <a:gd name="adj" fmla="val 50725"/>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latin typeface="Microsoft Sans Serif" pitchFamily="34" charset="0"/>
              <a:cs typeface="Microsoft Sans Serif" pitchFamily="34" charset="0"/>
            </a:rPr>
            <a:t>None</a:t>
          </a:r>
          <a:endParaRPr lang="en-US" sz="2100" kern="1200" dirty="0">
            <a:latin typeface="Microsoft Sans Serif" pitchFamily="34" charset="0"/>
            <a:cs typeface="Microsoft Sans Serif" pitchFamily="34" charset="0"/>
          </a:endParaRPr>
        </a:p>
      </dsp:txBody>
      <dsp:txXfrm>
        <a:off x="933449" y="4206240"/>
        <a:ext cx="3467100" cy="1051560"/>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6519BE3-0907-457F-A438-7119F287F1EC}" type="datetimeFigureOut">
              <a:rPr lang="en-US" smtClean="0"/>
              <a:pPr/>
              <a:t>10/25/2017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4C52B1-D281-4576-B352-A25898F1648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21E5A5-242A-4305-80DE-D2EE22EBC2F4}" type="datetimeFigureOut">
              <a:rPr lang="en-US" smtClean="0"/>
              <a:pPr/>
              <a:t>10/25/2017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3E137A-253E-4BB0-AB83-1C166B8FDEA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teensubstancescreening.org/"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teensubstancescreening.or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TRAINER NOTES: </a:t>
            </a:r>
            <a:r>
              <a:rPr lang="en-US" i="0" dirty="0" smtClean="0"/>
              <a:t>The</a:t>
            </a:r>
            <a:r>
              <a:rPr lang="en-US" i="0" baseline="0" dirty="0" smtClean="0"/>
              <a:t> purpose of this training module is to provide trainees with knowledge of how to screen adolescent populations for substance use using the S2BI instrument. This module was created by researchers from UCLA’s Integrated Substance Abuse Programs’ Training Center, with generous support from the Conrad N. Hilton Foundation. These materials were created for use by Conrad N. Hilton grantees as they plan and implement their substance use prevention and early intervention programs for adolescents. </a:t>
            </a:r>
            <a:endParaRPr lang="en-US" i="0"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a:t>
            </a:fld>
            <a:endParaRPr lang="en-US"/>
          </a:p>
        </p:txBody>
      </p:sp>
    </p:spTree>
    <p:extLst>
      <p:ext uri="{BB962C8B-B14F-4D97-AF65-F5344CB8AC3E}">
        <p14:creationId xmlns:p14="http://schemas.microsoft.com/office/powerpoint/2010/main" val="2446346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effectLst/>
                <a:latin typeface="+mn-lt"/>
                <a:ea typeface="+mn-ea"/>
                <a:cs typeface="+mn-cs"/>
              </a:rPr>
              <a:t>TRAINER NOTES: </a:t>
            </a:r>
            <a:r>
              <a:rPr lang="en-US" dirty="0" smtClean="0"/>
              <a:t>This slide has animations, so practice before presenting.</a:t>
            </a:r>
            <a:r>
              <a:rPr lang="en-US" baseline="0" dirty="0" smtClean="0"/>
              <a:t> </a:t>
            </a:r>
          </a:p>
          <a:p>
            <a:r>
              <a:rPr lang="en-US" baseline="0" dirty="0" smtClean="0"/>
              <a:t>First click: Will give introduction and first three questions</a:t>
            </a:r>
          </a:p>
          <a:p>
            <a:r>
              <a:rPr lang="en-US" baseline="0" dirty="0" smtClean="0"/>
              <a:t>Second click: If Never, tell the audience the screening is done, and they should provide positive reinforcement</a:t>
            </a:r>
          </a:p>
          <a:p>
            <a:r>
              <a:rPr lang="en-US" baseline="0" dirty="0" smtClean="0"/>
              <a:t>Third Click: If Once Twice or Weekly, for any of the first three questions, proceed to the next four questions. </a:t>
            </a:r>
          </a:p>
          <a:p>
            <a:r>
              <a:rPr lang="en-US" baseline="0" dirty="0" smtClean="0"/>
              <a:t>Fourth Click: If all answers are never, once, or twice, they should provide brief advice</a:t>
            </a:r>
          </a:p>
          <a:p>
            <a:r>
              <a:rPr lang="en-US" baseline="0" dirty="0" smtClean="0"/>
              <a:t>Fifth Click: If any answers are monthly, they should provide a motivational intervention to reduce use and risky behavior</a:t>
            </a:r>
          </a:p>
          <a:p>
            <a:r>
              <a:rPr lang="en-US" baseline="0" dirty="0" smtClean="0"/>
              <a:t>Sixth click: If any answers are weekly, they should provide a motivational intervention to reduce use and risky behavior, and consider referral to treatment. </a:t>
            </a:r>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TRAINER NOTES: </a:t>
            </a:r>
            <a:r>
              <a:rPr lang="en-US" baseline="0" dirty="0" smtClean="0"/>
              <a:t>Review the slide, which provides a more detailed overview of each course of action described on the previous slide</a:t>
            </a:r>
            <a:r>
              <a:rPr lang="en-US" baseline="0" dirty="0" smtClean="0"/>
              <a:t>.</a:t>
            </a:r>
          </a:p>
          <a:p>
            <a:endParaRPr lang="en-US" baseline="0" dirty="0" smtClean="0"/>
          </a:p>
          <a:p>
            <a:r>
              <a:rPr lang="en-US" baseline="0" dirty="0" smtClean="0"/>
              <a:t>Emphasize that these are general guidelines based on initial results, and the type of intervention needed may shift depending on information providers learn during their conversations with adolescents. </a:t>
            </a:r>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12</a:t>
            </a:fld>
            <a:endParaRPr lang="en-US"/>
          </a:p>
        </p:txBody>
      </p:sp>
    </p:spTree>
    <p:extLst>
      <p:ext uri="{BB962C8B-B14F-4D97-AF65-F5344CB8AC3E}">
        <p14:creationId xmlns:p14="http://schemas.microsoft.com/office/powerpoint/2010/main" val="35531080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TRAINER NOTES: </a:t>
            </a:r>
            <a:r>
              <a:rPr lang="en-US" dirty="0" smtClean="0"/>
              <a:t>Read</a:t>
            </a:r>
            <a:r>
              <a:rPr lang="en-US" baseline="0" dirty="0" smtClean="0"/>
              <a:t> the slide, which instructs them on things that they may need to do if adolescents disclose extremely high risk behaviors. </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If there is acute danger, stop screening and get the appropriate help and services</a:t>
            </a:r>
            <a:r>
              <a:rPr lang="en-US"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IMAGE SOURCE: http://emergency.louisiana.gov/</a:t>
            </a:r>
          </a:p>
          <a:p>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TRAINER NOTES: </a:t>
            </a:r>
            <a:r>
              <a:rPr lang="en-US" dirty="0" smtClean="0"/>
              <a:t>Read this slide, which provides an example of something providers can say in cases</a:t>
            </a:r>
            <a:r>
              <a:rPr lang="en-US" baseline="0" dirty="0" smtClean="0"/>
              <a:t> of acute danger. Highlight that at the end of this script, the provider empowers the adolescent by giving them a say in how to proceed with notifying others of the situation. </a:t>
            </a:r>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14</a:t>
            </a:fld>
            <a:endParaRPr lang="en-US"/>
          </a:p>
        </p:txBody>
      </p:sp>
    </p:spTree>
    <p:extLst>
      <p:ext uri="{BB962C8B-B14F-4D97-AF65-F5344CB8AC3E}">
        <p14:creationId xmlns:p14="http://schemas.microsoft.com/office/powerpoint/2010/main" val="14774243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TRAINER NOTES: </a:t>
            </a:r>
            <a:r>
              <a:rPr lang="en-US" i="0" dirty="0" smtClean="0"/>
              <a:t>To get acquainted with the questions included on the S2BI, break into pairs. One person will play the role of a clinician and the other person will play the adolescent. Refer to the blank S2BI form in the materials packet. The clinician should introduce the S2BI as described above, and then run through the questions of the S2BI. For the person playing the clinician, make sure the questions are asked exactly as they are written and read the response options to the adolescent. For those playing the adolescent, make up your own answers; just don’t make them too tricky or hard, and refrain from role playing the most difficult kid ever! After three</a:t>
            </a:r>
            <a:r>
              <a:rPr lang="en-US" i="0" baseline="0" dirty="0" smtClean="0"/>
              <a:t> minutes, have participants. switch roles.</a:t>
            </a:r>
            <a:endParaRPr lang="en-US" i="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15</a:t>
            </a:fld>
            <a:endParaRPr lang="en-US"/>
          </a:p>
        </p:txBody>
      </p:sp>
    </p:spTree>
    <p:extLst>
      <p:ext uri="{BB962C8B-B14F-4D97-AF65-F5344CB8AC3E}">
        <p14:creationId xmlns:p14="http://schemas.microsoft.com/office/powerpoint/2010/main" val="4692695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TRAINER NOTES: </a:t>
            </a:r>
            <a:r>
              <a:rPr lang="en-US" dirty="0" smtClean="0"/>
              <a:t>This</a:t>
            </a:r>
            <a:r>
              <a:rPr lang="en-US" baseline="0" dirty="0" smtClean="0"/>
              <a:t> slide has animations, so practice before presenting. </a:t>
            </a:r>
            <a:endParaRPr lang="en-US" dirty="0" smtClean="0"/>
          </a:p>
          <a:p>
            <a:r>
              <a:rPr lang="en-US" dirty="0" smtClean="0"/>
              <a:t>Following the role play, facilitate a discussion</a:t>
            </a:r>
            <a:r>
              <a:rPr lang="en-US" baseline="0" dirty="0" smtClean="0"/>
              <a:t> using the questions on the slide. </a:t>
            </a:r>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16</a:t>
            </a:fld>
            <a:endParaRPr lang="en-US"/>
          </a:p>
        </p:txBody>
      </p:sp>
    </p:spTree>
    <p:extLst>
      <p:ext uri="{BB962C8B-B14F-4D97-AF65-F5344CB8AC3E}">
        <p14:creationId xmlns:p14="http://schemas.microsoft.com/office/powerpoint/2010/main" val="4143547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TRAINER NOTES: </a:t>
            </a:r>
          </a:p>
          <a:p>
            <a:r>
              <a:rPr lang="en-US" sz="1200" b="1" i="0" kern="1200" dirty="0" smtClean="0">
                <a:solidFill>
                  <a:schemeClr val="tx1"/>
                </a:solidFill>
                <a:effectLst/>
                <a:latin typeface="+mn-lt"/>
                <a:ea typeface="+mn-ea"/>
                <a:cs typeface="+mn-cs"/>
              </a:rPr>
              <a:t>More Information,</a:t>
            </a:r>
            <a:r>
              <a:rPr lang="en-US" sz="1200" b="0" i="0" kern="1200" dirty="0" smtClean="0">
                <a:solidFill>
                  <a:schemeClr val="tx1"/>
                </a:solidFill>
                <a:effectLst/>
                <a:latin typeface="+mn-lt"/>
                <a:ea typeface="+mn-ea"/>
                <a:cs typeface="+mn-cs"/>
              </a:rPr>
              <a:t> free on-line training modules and S2BI information are available through  </a:t>
            </a:r>
            <a:r>
              <a:rPr lang="en-US" sz="1200" b="0" i="0" kern="1200" dirty="0" smtClean="0">
                <a:solidFill>
                  <a:schemeClr val="tx1"/>
                </a:solidFill>
                <a:effectLst/>
                <a:latin typeface="+mn-lt"/>
                <a:ea typeface="+mn-ea"/>
                <a:cs typeface="+mn-cs"/>
                <a:hlinkClick r:id="rId3" tooltip="Teen Substance Abuse Screening"/>
              </a:rPr>
              <a:t>www.teensubstancescreening.org</a:t>
            </a:r>
            <a:r>
              <a:rPr lang="en-US" sz="1200" b="0" i="0" kern="1200" dirty="0" smtClean="0">
                <a:solidFill>
                  <a:schemeClr val="tx1"/>
                </a:solidFill>
                <a:effectLst/>
                <a:latin typeface="+mn-lt"/>
                <a:ea typeface="+mn-ea"/>
                <a:cs typeface="+mn-cs"/>
              </a:rPr>
              <a:t>.</a:t>
            </a:r>
          </a:p>
          <a:p>
            <a:r>
              <a:rPr lang="en-US" dirty="0" smtClean="0"/>
              <a:t>Also at the SBIRT Oregon</a:t>
            </a:r>
            <a:r>
              <a:rPr lang="en-US" baseline="0" dirty="0" smtClean="0"/>
              <a:t> project webpage:</a:t>
            </a:r>
          </a:p>
          <a:p>
            <a:r>
              <a:rPr lang="en-US" dirty="0" smtClean="0"/>
              <a:t>https://www.sbirtoregon.org/</a:t>
            </a:r>
          </a:p>
          <a:p>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2</a:t>
            </a:fld>
            <a:endParaRPr lang="en-US"/>
          </a:p>
        </p:txBody>
      </p:sp>
    </p:spTree>
    <p:extLst>
      <p:ext uri="{BB962C8B-B14F-4D97-AF65-F5344CB8AC3E}">
        <p14:creationId xmlns:p14="http://schemas.microsoft.com/office/powerpoint/2010/main" val="2256267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8"/>
          <p:cNvSpPr>
            <a:spLocks noGrp="1" noChangeArrowheads="1"/>
          </p:cNvSpPr>
          <p:nvPr>
            <p:ph type="sldNum" sz="quarter" idx="5"/>
          </p:nvPr>
        </p:nvSpPr>
        <p:spPr>
          <a:noFill/>
        </p:spPr>
        <p:txBody>
          <a:bodyPr/>
          <a:lstStyle/>
          <a:p>
            <a:fld id="{55D02501-D1C6-4063-A40F-BE7CECBB5E37}" type="slidenum">
              <a:rPr lang="en-US" smtClean="0">
                <a:solidFill>
                  <a:prstClr val="black"/>
                </a:solidFill>
              </a:rPr>
              <a:pPr/>
              <a:t>4</a:t>
            </a:fld>
            <a:endParaRPr lang="en-US" smtClean="0">
              <a:solidFill>
                <a:prstClr val="black"/>
              </a:solidFill>
            </a:endParaRPr>
          </a:p>
        </p:txBody>
      </p:sp>
      <p:sp>
        <p:nvSpPr>
          <p:cNvPr id="306179" name="Rectangle 2"/>
          <p:cNvSpPr>
            <a:spLocks noGrp="1" noRot="1" noChangeAspect="1" noChangeArrowheads="1" noTextEdit="1"/>
          </p:cNvSpPr>
          <p:nvPr>
            <p:ph type="sldImg"/>
          </p:nvPr>
        </p:nvSpPr>
        <p:spPr>
          <a:xfrm>
            <a:off x="2155825" y="158750"/>
            <a:ext cx="2586038" cy="1939925"/>
          </a:xfrm>
          <a:ln/>
        </p:spPr>
      </p:sp>
      <p:sp>
        <p:nvSpPr>
          <p:cNvPr id="306180" name="Rectangle 3"/>
          <p:cNvSpPr>
            <a:spLocks noGrp="1" noChangeArrowheads="1"/>
          </p:cNvSpPr>
          <p:nvPr>
            <p:ph type="body" idx="1"/>
          </p:nvPr>
        </p:nvSpPr>
        <p:spPr>
          <a:xfrm>
            <a:off x="298174" y="2248526"/>
            <a:ext cx="6261653" cy="6519160"/>
          </a:xfrm>
          <a:noFill/>
          <a:ln/>
        </p:spPr>
        <p:txBody>
          <a:bodyPr/>
          <a:lstStyle/>
          <a:p>
            <a:r>
              <a:rPr lang="en-US" sz="1200" b="1" kern="1200" dirty="0" smtClean="0">
                <a:solidFill>
                  <a:schemeClr val="tx1"/>
                </a:solidFill>
                <a:effectLst/>
                <a:latin typeface="+mn-lt"/>
                <a:ea typeface="+mn-ea"/>
                <a:cs typeface="+mn-cs"/>
              </a:rPr>
              <a:t>TRAINER NOTES: </a:t>
            </a:r>
            <a:r>
              <a:rPr lang="en-US" sz="1200" b="0" kern="1200" dirty="0" smtClean="0">
                <a:solidFill>
                  <a:schemeClr val="tx1"/>
                </a:solidFill>
                <a:effectLst/>
                <a:latin typeface="+mn-lt"/>
                <a:ea typeface="+mn-ea"/>
                <a:cs typeface="+mn-cs"/>
              </a:rPr>
              <a:t>The</a:t>
            </a:r>
            <a:r>
              <a:rPr lang="en-US" sz="1200" b="0" kern="1200" baseline="0" dirty="0" smtClean="0">
                <a:solidFill>
                  <a:schemeClr val="tx1"/>
                </a:solidFill>
                <a:effectLst/>
                <a:latin typeface="+mn-lt"/>
                <a:ea typeface="+mn-ea"/>
                <a:cs typeface="+mn-cs"/>
              </a:rPr>
              <a:t> statistic that </a:t>
            </a:r>
            <a:r>
              <a:rPr lang="en-GB" dirty="0" smtClean="0">
                <a:latin typeface="Arial" pitchFamily="34" charset="0"/>
                <a:cs typeface="Arial" pitchFamily="34" charset="0"/>
              </a:rPr>
              <a:t>5%</a:t>
            </a:r>
            <a:r>
              <a:rPr lang="en-GB" baseline="0" dirty="0" smtClean="0">
                <a:latin typeface="Arial" pitchFamily="34" charset="0"/>
                <a:cs typeface="Arial" pitchFamily="34" charset="0"/>
              </a:rPr>
              <a:t> of adolescents screened will have an SUD comes from the 2013 </a:t>
            </a:r>
            <a:r>
              <a:rPr lang="en-US" dirty="0" smtClean="0"/>
              <a:t>National Survey on Drug Use and Health: Summary of National Findings http://www.samhsa.gov/data/sites/default/files/NSDUHresultsPDFWHTML2013/Web/NSDUHresults2013.htm#7.3</a:t>
            </a:r>
          </a:p>
          <a:p>
            <a:endParaRPr lang="en-GB" dirty="0"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a:ln/>
        </p:spPr>
      </p:sp>
      <p:sp>
        <p:nvSpPr>
          <p:cNvPr id="45058" name="Notes Placeholder 2"/>
          <p:cNvSpPr>
            <a:spLocks noGrp="1"/>
          </p:cNvSpPr>
          <p:nvPr>
            <p:ph type="body" idx="1"/>
          </p:nvPr>
        </p:nvSpPr>
        <p:spPr>
          <a:noFill/>
          <a:ln/>
        </p:spPr>
        <p:txBody>
          <a:bodyPr/>
          <a:lstStyle/>
          <a:p>
            <a:r>
              <a:rPr lang="en-US" sz="1200" b="1" kern="1200" dirty="0" smtClean="0">
                <a:solidFill>
                  <a:schemeClr val="tx1"/>
                </a:solidFill>
                <a:effectLst/>
                <a:latin typeface="+mn-lt"/>
                <a:ea typeface="+mn-ea"/>
                <a:cs typeface="+mn-cs"/>
              </a:rPr>
              <a:t>TRAINER NOTES: </a:t>
            </a:r>
          </a:p>
          <a:p>
            <a:r>
              <a:rPr lang="en-US" b="1" i="1" dirty="0" smtClean="0">
                <a:latin typeface="Arial" charset="0"/>
                <a:cs typeface="Arial" charset="0"/>
              </a:rPr>
              <a:t>Click</a:t>
            </a:r>
            <a:r>
              <a:rPr lang="en-US" i="1" dirty="0" smtClean="0">
                <a:latin typeface="Arial" charset="0"/>
                <a:cs typeface="Arial" charset="0"/>
              </a:rPr>
              <a:t> to animate in first picture</a:t>
            </a:r>
          </a:p>
          <a:p>
            <a:r>
              <a:rPr lang="en-US" dirty="0" smtClean="0">
                <a:latin typeface="Arial" charset="0"/>
                <a:cs typeface="Arial" charset="0"/>
              </a:rPr>
              <a:t>What’s going on in this picture? </a:t>
            </a:r>
          </a:p>
          <a:p>
            <a:r>
              <a:rPr lang="en-US" dirty="0" smtClean="0">
                <a:latin typeface="Arial" charset="0"/>
                <a:cs typeface="Arial" charset="0"/>
              </a:rPr>
              <a:t> </a:t>
            </a:r>
          </a:p>
          <a:p>
            <a:r>
              <a:rPr lang="en-US" b="1" i="1" dirty="0" smtClean="0">
                <a:latin typeface="Arial" charset="0"/>
                <a:cs typeface="Arial" charset="0"/>
              </a:rPr>
              <a:t>Allow</a:t>
            </a:r>
            <a:r>
              <a:rPr lang="en-US" i="1" dirty="0" smtClean="0">
                <a:latin typeface="Arial" charset="0"/>
                <a:cs typeface="Arial" charset="0"/>
              </a:rPr>
              <a:t> audience to make comments.</a:t>
            </a:r>
          </a:p>
          <a:p>
            <a:endParaRPr lang="en-US" i="1" dirty="0" smtClean="0">
              <a:latin typeface="Arial" charset="0"/>
              <a:cs typeface="Arial" charset="0"/>
            </a:endParaRPr>
          </a:p>
          <a:p>
            <a:r>
              <a:rPr lang="en-US" b="1" i="1" dirty="0" smtClean="0">
                <a:latin typeface="Arial" charset="0"/>
                <a:cs typeface="Arial" charset="0"/>
              </a:rPr>
              <a:t>Click</a:t>
            </a:r>
            <a:r>
              <a:rPr lang="en-US" i="1" dirty="0" smtClean="0">
                <a:latin typeface="Arial" charset="0"/>
                <a:cs typeface="Arial" charset="0"/>
              </a:rPr>
              <a:t> to animate the word “screening”</a:t>
            </a:r>
            <a:endParaRPr lang="en-US" dirty="0" smtClean="0">
              <a:latin typeface="Arial" charset="0"/>
              <a:cs typeface="Arial" charset="0"/>
            </a:endParaRPr>
          </a:p>
          <a:p>
            <a:r>
              <a:rPr lang="en-US" dirty="0" smtClean="0">
                <a:latin typeface="Arial" charset="0"/>
                <a:cs typeface="Arial" charset="0"/>
              </a:rPr>
              <a:t>Like screening at the airport, our goal with substance use screening is safety. To make a difference at a population level, substance use screening needs to be universal or given to everyone. </a:t>
            </a:r>
          </a:p>
          <a:p>
            <a:r>
              <a:rPr lang="en-US" dirty="0" smtClean="0">
                <a:latin typeface="Arial" charset="0"/>
                <a:cs typeface="Arial" charset="0"/>
              </a:rPr>
              <a:t> </a:t>
            </a:r>
          </a:p>
          <a:p>
            <a:r>
              <a:rPr lang="en-US" b="1" i="1" dirty="0" smtClean="0">
                <a:latin typeface="Arial" charset="0"/>
                <a:cs typeface="Arial" charset="0"/>
              </a:rPr>
              <a:t>Click</a:t>
            </a:r>
            <a:r>
              <a:rPr lang="en-US" i="1" dirty="0" smtClean="0">
                <a:latin typeface="Arial" charset="0"/>
                <a:cs typeface="Arial" charset="0"/>
              </a:rPr>
              <a:t> to animate in second picture</a:t>
            </a:r>
          </a:p>
          <a:p>
            <a:r>
              <a:rPr lang="en-US" dirty="0" smtClean="0">
                <a:latin typeface="Arial" charset="0"/>
                <a:cs typeface="Arial" charset="0"/>
              </a:rPr>
              <a:t>So, why do we have to pat down this guy? </a:t>
            </a:r>
          </a:p>
          <a:p>
            <a:endParaRPr lang="en-US" dirty="0" smtClean="0">
              <a:latin typeface="Arial" charset="0"/>
              <a:cs typeface="Arial" charset="0"/>
            </a:endParaRPr>
          </a:p>
          <a:p>
            <a:r>
              <a:rPr lang="en-US" b="1" i="1" dirty="0" smtClean="0">
                <a:latin typeface="Arial" charset="0"/>
                <a:cs typeface="Arial" charset="0"/>
              </a:rPr>
              <a:t>Allow</a:t>
            </a:r>
            <a:r>
              <a:rPr lang="en-US" i="1" dirty="0" smtClean="0">
                <a:latin typeface="Arial" charset="0"/>
                <a:cs typeface="Arial" charset="0"/>
              </a:rPr>
              <a:t> audience to make comments.</a:t>
            </a:r>
          </a:p>
          <a:p>
            <a:endParaRPr lang="en-US" dirty="0" smtClean="0">
              <a:latin typeface="Arial" charset="0"/>
              <a:cs typeface="Arial" charset="0"/>
            </a:endParaRPr>
          </a:p>
          <a:p>
            <a:r>
              <a:rPr lang="en-US" b="1" dirty="0" smtClean="0">
                <a:latin typeface="Arial" charset="0"/>
                <a:cs typeface="Arial" charset="0"/>
              </a:rPr>
              <a:t>Click</a:t>
            </a:r>
            <a:r>
              <a:rPr lang="en-US" dirty="0" smtClean="0">
                <a:latin typeface="Arial" charset="0"/>
                <a:cs typeface="Arial" charset="0"/>
              </a:rPr>
              <a:t> to animate the word “assessment” </a:t>
            </a:r>
          </a:p>
          <a:p>
            <a:r>
              <a:rPr lang="en-US" dirty="0" smtClean="0">
                <a:latin typeface="Arial" charset="0"/>
                <a:cs typeface="Arial" charset="0"/>
              </a:rPr>
              <a:t>One reason could be that an alarm went off. When screening indicates the possibility of a problem, a provider must follow up by assessing for a potential threat to safety. In the airport, we want to know if he has a bomb; in our program, we want to know if his substance use is risky or if he could have severe problems. </a:t>
            </a:r>
          </a:p>
        </p:txBody>
      </p:sp>
      <p:sp>
        <p:nvSpPr>
          <p:cNvPr id="4" name="Slide Number Placeholder 3"/>
          <p:cNvSpPr>
            <a:spLocks noGrp="1"/>
          </p:cNvSpPr>
          <p:nvPr>
            <p:ph type="sldNum" sz="quarter" idx="5"/>
          </p:nvPr>
        </p:nvSpPr>
        <p:spPr/>
        <p:txBody>
          <a:bodyPr/>
          <a:lstStyle/>
          <a:p>
            <a:pPr>
              <a:defRPr/>
            </a:pPr>
            <a:fld id="{C55BD2CE-6BCA-431A-9536-162E114E4B04}"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xfrm>
            <a:off x="1708150" y="449263"/>
            <a:ext cx="3443288" cy="2584450"/>
          </a:xfrm>
          <a:ln/>
        </p:spPr>
      </p:sp>
      <p:sp>
        <p:nvSpPr>
          <p:cNvPr id="49154" name="Rectangle 3"/>
          <p:cNvSpPr>
            <a:spLocks noGrp="1" noChangeArrowheads="1"/>
          </p:cNvSpPr>
          <p:nvPr>
            <p:ph type="body" idx="1"/>
          </p:nvPr>
        </p:nvSpPr>
        <p:spPr>
          <a:xfrm>
            <a:off x="686421" y="3447739"/>
            <a:ext cx="5485158" cy="5010775"/>
          </a:xfrm>
          <a:noFill/>
          <a:ln/>
        </p:spPr>
        <p:txBody>
          <a:bodyPr/>
          <a:lstStyle/>
          <a:p>
            <a:r>
              <a:rPr lang="en-US" sz="1200" b="1" kern="1200" dirty="0" smtClean="0">
                <a:solidFill>
                  <a:schemeClr val="tx1"/>
                </a:solidFill>
                <a:effectLst/>
                <a:latin typeface="+mn-lt"/>
                <a:ea typeface="+mn-ea"/>
                <a:cs typeface="+mn-cs"/>
              </a:rPr>
              <a:t>TRAINER NOTES: </a:t>
            </a:r>
            <a:r>
              <a:rPr lang="en-GB" dirty="0" smtClean="0">
                <a:latin typeface="Arial" charset="0"/>
                <a:cs typeface="Arial" charset="0"/>
              </a:rPr>
              <a:t>The best screening tools are those that are very brief, easy to use, address alcohol, illicit drugs, and prescription medications, tell us whether further assessment is needed, and have good sensitivity and specificity. </a:t>
            </a:r>
            <a:r>
              <a:rPr lang="en-US" dirty="0" smtClean="0">
                <a:latin typeface="Arial" charset="0"/>
                <a:cs typeface="Arial" charset="0"/>
              </a:rPr>
              <a:t>Sensitivity refers to the ability of a test to correctly identify those people who actually have a problem, in other words, “true positives.” Specificity is a test’s ability to identify people who do not have a problem—“true negatives.” Good screening tools maximize sensitivity and reduce “false positives.”</a:t>
            </a:r>
            <a:r>
              <a:rPr lang="en-GB" dirty="0" smtClean="0">
                <a:latin typeface="Arial" charset="0"/>
                <a:cs typeface="Arial" charset="0"/>
              </a:rPr>
              <a:t> Self-report screens allow for more contextual information about the frequency and quantity of use. They are inexpensive, non-invasive, and highly sensitive for detecting substance use related problems.</a:t>
            </a:r>
            <a:endParaRPr lang="en-US" dirty="0" smtClean="0">
              <a:latin typeface="Arial" charset="0"/>
              <a:cs typeface="Arial" charset="0"/>
            </a:endParaRPr>
          </a:p>
          <a:p>
            <a:endParaRPr lang="en-US" dirty="0" smtClean="0"/>
          </a:p>
        </p:txBody>
      </p:sp>
    </p:spTree>
    <p:extLst>
      <p:ext uri="{BB962C8B-B14F-4D97-AF65-F5344CB8AC3E}">
        <p14:creationId xmlns:p14="http://schemas.microsoft.com/office/powerpoint/2010/main" val="277623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xfrm>
            <a:off x="1708150" y="449263"/>
            <a:ext cx="3443288" cy="2584450"/>
          </a:xfrm>
          <a:ln/>
        </p:spPr>
      </p:sp>
      <p:sp>
        <p:nvSpPr>
          <p:cNvPr id="49154" name="Rectangle 3"/>
          <p:cNvSpPr>
            <a:spLocks noGrp="1" noChangeArrowheads="1"/>
          </p:cNvSpPr>
          <p:nvPr>
            <p:ph type="body" idx="1"/>
          </p:nvPr>
        </p:nvSpPr>
        <p:spPr>
          <a:xfrm>
            <a:off x="686421" y="3447739"/>
            <a:ext cx="5485158" cy="5010775"/>
          </a:xfrm>
          <a:noFill/>
          <a:ln/>
        </p:spPr>
        <p:txBody>
          <a:bodyPr/>
          <a:lstStyle/>
          <a:p>
            <a:r>
              <a:rPr lang="en-US" sz="1200" b="1" kern="1200" dirty="0" smtClean="0">
                <a:solidFill>
                  <a:schemeClr val="tx1"/>
                </a:solidFill>
                <a:effectLst/>
                <a:latin typeface="+mn-lt"/>
                <a:ea typeface="+mn-ea"/>
                <a:cs typeface="+mn-cs"/>
              </a:rPr>
              <a:t>TRAINER NOTES: </a:t>
            </a:r>
            <a:r>
              <a:rPr lang="en-US" dirty="0" smtClean="0"/>
              <a:t>Provide an overview of the S2BI by reviewing the slide. </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More information</a:t>
            </a:r>
            <a:r>
              <a:rPr lang="en-US" sz="1200" kern="1200" dirty="0" smtClean="0">
                <a:solidFill>
                  <a:schemeClr val="tx1"/>
                </a:solidFill>
                <a:effectLst/>
                <a:latin typeface="+mn-lt"/>
                <a:ea typeface="+mn-ea"/>
                <a:cs typeface="+mn-cs"/>
              </a:rPr>
              <a:t>, resources and training materials on the S2BI can be found at  </a:t>
            </a:r>
            <a:r>
              <a:rPr lang="en-US" sz="1200" u="sng" kern="1200" dirty="0" smtClean="0">
                <a:solidFill>
                  <a:schemeClr val="tx1"/>
                </a:solidFill>
                <a:effectLst/>
                <a:latin typeface="+mn-lt"/>
                <a:ea typeface="+mn-ea"/>
                <a:cs typeface="+mn-cs"/>
                <a:hlinkClick r:id="rId3" tooltip="Teen Substance Abuse Screening"/>
              </a:rPr>
              <a:t>www.teensubstancescreening.org</a:t>
            </a:r>
            <a:r>
              <a:rPr lang="en-US" sz="1200" kern="1200" dirty="0" smtClean="0">
                <a:solidFill>
                  <a:schemeClr val="tx1"/>
                </a:solidFill>
                <a:effectLst/>
                <a:latin typeface="+mn-lt"/>
                <a:ea typeface="+mn-ea"/>
                <a:cs typeface="+mn-cs"/>
              </a:rPr>
              <a:t>.</a:t>
            </a:r>
          </a:p>
          <a:p>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xfrm>
            <a:off x="1754188" y="457200"/>
            <a:ext cx="3503612" cy="2627313"/>
          </a:xfrm>
          <a:ln/>
        </p:spPr>
      </p:sp>
      <p:sp>
        <p:nvSpPr>
          <p:cNvPr id="49154" name="Rectangle 3"/>
          <p:cNvSpPr>
            <a:spLocks noGrp="1" noChangeArrowheads="1"/>
          </p:cNvSpPr>
          <p:nvPr>
            <p:ph type="body" idx="1"/>
          </p:nvPr>
        </p:nvSpPr>
        <p:spPr>
          <a:xfrm>
            <a:off x="701675" y="3505202"/>
            <a:ext cx="5607050" cy="5094288"/>
          </a:xfrm>
          <a:noFill/>
          <a:ln/>
        </p:spPr>
        <p:txBody>
          <a:bodyPr/>
          <a:lstStyle/>
          <a:p>
            <a:pPr defTabSz="931774">
              <a:defRPr/>
            </a:pPr>
            <a:r>
              <a:rPr lang="en-US" sz="1200" b="1" kern="1200" dirty="0" smtClean="0">
                <a:solidFill>
                  <a:schemeClr val="tx1"/>
                </a:solidFill>
                <a:effectLst/>
                <a:latin typeface="+mn-lt"/>
                <a:ea typeface="+mn-ea"/>
                <a:cs typeface="+mn-cs"/>
              </a:rPr>
              <a:t>TRAINER NOTES: </a:t>
            </a:r>
            <a:r>
              <a:rPr lang="en-US" i="0" dirty="0" smtClean="0"/>
              <a:t>To get acquainted with the questions included on the S2BI, break into pairs. One person will play the role of a clinician and the other person will play the adolescent. Refer to the blank S2BI form in the materials packet. The clinician should practice</a:t>
            </a:r>
            <a:r>
              <a:rPr lang="en-US" i="0" baseline="0" dirty="0" smtClean="0"/>
              <a:t> </a:t>
            </a:r>
            <a:r>
              <a:rPr lang="en-US" i="0" dirty="0" smtClean="0"/>
              <a:t>introducing the S2BI as described above. For those playing the adolescent, make up your own answers; just don’t make them too tricky or hard, and refrain from role playing the most difficult kid ever!</a:t>
            </a:r>
          </a:p>
          <a:p>
            <a:endParaRPr lang="en-US" dirty="0" smtClean="0"/>
          </a:p>
        </p:txBody>
      </p:sp>
    </p:spTree>
    <p:extLst>
      <p:ext uri="{BB962C8B-B14F-4D97-AF65-F5344CB8AC3E}">
        <p14:creationId xmlns:p14="http://schemas.microsoft.com/office/powerpoint/2010/main" val="2735079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xfrm>
            <a:off x="1708150" y="449263"/>
            <a:ext cx="3443288" cy="2584450"/>
          </a:xfrm>
          <a:ln/>
        </p:spPr>
      </p:sp>
      <p:sp>
        <p:nvSpPr>
          <p:cNvPr id="49154" name="Rectangle 3"/>
          <p:cNvSpPr>
            <a:spLocks noGrp="1" noChangeArrowheads="1"/>
          </p:cNvSpPr>
          <p:nvPr>
            <p:ph type="body" idx="1"/>
          </p:nvPr>
        </p:nvSpPr>
        <p:spPr>
          <a:xfrm>
            <a:off x="686421" y="3447739"/>
            <a:ext cx="5485158" cy="5010775"/>
          </a:xfrm>
          <a:noFill/>
          <a:ln/>
        </p:spPr>
        <p:txBody>
          <a:bodyPr/>
          <a:lstStyle/>
          <a:p>
            <a:r>
              <a:rPr lang="en-US" sz="1200" b="1" kern="1200" dirty="0" smtClean="0">
                <a:solidFill>
                  <a:schemeClr val="tx1"/>
                </a:solidFill>
                <a:effectLst/>
                <a:latin typeface="+mn-lt"/>
                <a:ea typeface="+mn-ea"/>
                <a:cs typeface="+mn-cs"/>
              </a:rPr>
              <a:t>TRAINER NOTES: </a:t>
            </a:r>
            <a:r>
              <a:rPr lang="en-US" dirty="0" smtClean="0"/>
              <a:t>Describe the first three questions of the S2BI and the four choices for each, as indicated on the slide. </a:t>
            </a:r>
            <a:endParaRPr lang="en-US" dirty="0" smtClean="0">
              <a:latin typeface="Arial" charset="0"/>
              <a:cs typeface="Arial" charset="0"/>
            </a:endParaRPr>
          </a:p>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xfrm>
            <a:off x="1708150" y="449263"/>
            <a:ext cx="3443288" cy="2584450"/>
          </a:xfrm>
          <a:ln/>
        </p:spPr>
      </p:sp>
      <p:sp>
        <p:nvSpPr>
          <p:cNvPr id="49154" name="Rectangle 3"/>
          <p:cNvSpPr>
            <a:spLocks noGrp="1" noChangeArrowheads="1"/>
          </p:cNvSpPr>
          <p:nvPr>
            <p:ph type="body" idx="1"/>
          </p:nvPr>
        </p:nvSpPr>
        <p:spPr>
          <a:xfrm>
            <a:off x="686421" y="3447739"/>
            <a:ext cx="5485158" cy="5010775"/>
          </a:xfrm>
          <a:noFill/>
          <a:ln/>
        </p:spPr>
        <p:txBody>
          <a:bodyPr/>
          <a:lstStyle/>
          <a:p>
            <a:r>
              <a:rPr lang="en-US" sz="1200" b="1" kern="1200" dirty="0" smtClean="0">
                <a:solidFill>
                  <a:schemeClr val="tx1"/>
                </a:solidFill>
                <a:effectLst/>
                <a:latin typeface="+mn-lt"/>
                <a:ea typeface="+mn-ea"/>
                <a:cs typeface="+mn-cs"/>
              </a:rPr>
              <a:t>TRAINER NOTES: </a:t>
            </a:r>
            <a:r>
              <a:rPr lang="en-US" dirty="0" smtClean="0"/>
              <a:t>Explain </a:t>
            </a:r>
            <a:r>
              <a:rPr lang="en-US" dirty="0" smtClean="0"/>
              <a:t>that:</a:t>
            </a:r>
          </a:p>
          <a:p>
            <a:pPr marL="228600" indent="-228600">
              <a:buAutoNum type="arabicPeriod"/>
            </a:pPr>
            <a:r>
              <a:rPr lang="en-US" dirty="0" smtClean="0"/>
              <a:t>If respondents respond “never” to the first three questions,  stop the screening.</a:t>
            </a:r>
          </a:p>
          <a:p>
            <a:pPr marL="228600" indent="-228600">
              <a:buAutoNum type="arabicPeriod"/>
            </a:pPr>
            <a:r>
              <a:rPr lang="en-US" dirty="0" smtClean="0"/>
              <a:t>If they respond anything other than “never” to the first three questions, proceed with the next four questions, to which they can respond “never,” “once or twice”, “weekly” or “monthly.”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3D88A6-3936-4EBE-B51B-F0ABB7C74747}" type="datetime1">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5A2EF-62F9-45CE-8C6D-66544759C5AD}" type="datetime1">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AEA6C-18B2-430E-ABA2-B197FDB3563D}" type="datetime1">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4CBA60-68F9-471E-8D9B-2C127FD164A5}" type="datetime1">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B9E261-285B-46B0-9146-F24744292419}" type="datetime1">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248316-7D4B-4819-B0C0-9F3D39E33CDD}" type="datetime1">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E8A1E6-046F-407A-8644-DDF62A4F0F30}" type="datetime1">
              <a:rPr lang="en-US" smtClean="0"/>
              <a:pPr/>
              <a:t>10/25/2017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1F6AFC-9E9F-4469-B4C2-0AD525D98EDE}" type="datetime1">
              <a:rPr lang="en-US" smtClean="0"/>
              <a:pPr/>
              <a:t>10/25/2017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740760-36D5-420D-98E2-947C5668EF18}" type="datetime1">
              <a:rPr lang="en-US" smtClean="0"/>
              <a:pPr/>
              <a:t>10/25/2017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F5FF1F-8922-43CF-8255-1AE2AED222D9}" type="datetime1">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19EC3F-CC8C-4634-B94C-0012380BC280}" type="datetime1">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3E465A-9C4C-42A7-8489-9B620412AFCA}" type="datetime1">
              <a:rPr lang="en-US" smtClean="0"/>
              <a:pPr/>
              <a:t>10/25/2017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B5887B-BB3E-4BA5-8A1E-2508AB54A26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51341"/>
            <a:ext cx="9144000" cy="838200"/>
          </a:xfrm>
        </p:spPr>
        <p:txBody>
          <a:bodyPr>
            <a:noAutofit/>
          </a:bodyPr>
          <a:lstStyle/>
          <a:p>
            <a:r>
              <a:rPr lang="en-US" sz="3600" dirty="0" smtClean="0">
                <a:latin typeface="Microsoft Sans Serif" pitchFamily="34" charset="0"/>
                <a:cs typeface="Microsoft Sans Serif" pitchFamily="34" charset="0"/>
              </a:rPr>
              <a:t/>
            </a:r>
            <a:br>
              <a:rPr lang="en-US" sz="3600" dirty="0" smtClean="0">
                <a:latin typeface="Microsoft Sans Serif" pitchFamily="34" charset="0"/>
                <a:cs typeface="Microsoft Sans Serif" pitchFamily="34" charset="0"/>
              </a:rPr>
            </a:br>
            <a:r>
              <a:rPr lang="en-US" b="1" dirty="0" smtClean="0">
                <a:latin typeface="Microsoft Sans Serif" pitchFamily="34" charset="0"/>
                <a:cs typeface="Microsoft Sans Serif" pitchFamily="34" charset="0"/>
              </a:rPr>
              <a:t/>
            </a:r>
            <a:br>
              <a:rPr lang="en-US" b="1" dirty="0" smtClean="0">
                <a:latin typeface="Microsoft Sans Serif" pitchFamily="34" charset="0"/>
                <a:cs typeface="Microsoft Sans Serif" pitchFamily="34" charset="0"/>
              </a:rPr>
            </a:br>
            <a:r>
              <a:rPr lang="en-US" sz="4000" b="1" dirty="0" smtClean="0">
                <a:solidFill>
                  <a:srgbClr val="FFFF00"/>
                </a:solidFill>
                <a:latin typeface="Microsoft Sans Serif" pitchFamily="34" charset="0"/>
                <a:cs typeface="Microsoft Sans Serif" pitchFamily="34" charset="0"/>
              </a:rPr>
              <a:t>Training Module:</a:t>
            </a:r>
            <a:r>
              <a:rPr lang="en-US" dirty="0" smtClean="0">
                <a:latin typeface="Microsoft Sans Serif" pitchFamily="34" charset="0"/>
                <a:cs typeface="Microsoft Sans Serif" pitchFamily="34" charset="0"/>
              </a:rPr>
              <a:t/>
            </a:r>
            <a:br>
              <a:rPr lang="en-US" dirty="0" smtClean="0">
                <a:latin typeface="Microsoft Sans Serif" pitchFamily="34" charset="0"/>
                <a:cs typeface="Microsoft Sans Serif" pitchFamily="34" charset="0"/>
              </a:rPr>
            </a:br>
            <a:r>
              <a:rPr lang="en-US" dirty="0" smtClean="0">
                <a:latin typeface="Microsoft Sans Serif" pitchFamily="34" charset="0"/>
                <a:cs typeface="Microsoft Sans Serif" pitchFamily="34" charset="0"/>
              </a:rPr>
              <a:t/>
            </a:r>
            <a:br>
              <a:rPr lang="en-US" dirty="0" smtClean="0">
                <a:latin typeface="Microsoft Sans Serif" pitchFamily="34" charset="0"/>
                <a:cs typeface="Microsoft Sans Serif" pitchFamily="34" charset="0"/>
              </a:rPr>
            </a:br>
            <a:endParaRPr lang="en-US" dirty="0">
              <a:latin typeface="Microsoft Sans Serif" pitchFamily="34" charset="0"/>
              <a:cs typeface="Microsoft Sans Serif" pitchFamily="34" charset="0"/>
            </a:endParaRPr>
          </a:p>
        </p:txBody>
      </p:sp>
      <p:sp>
        <p:nvSpPr>
          <p:cNvPr id="4" name="TextBox 3"/>
          <p:cNvSpPr txBox="1"/>
          <p:nvPr/>
        </p:nvSpPr>
        <p:spPr>
          <a:xfrm>
            <a:off x="0" y="0"/>
            <a:ext cx="9144000" cy="1154162"/>
          </a:xfrm>
          <a:prstGeom prst="rect">
            <a:avLst/>
          </a:prstGeom>
          <a:noFill/>
        </p:spPr>
        <p:txBody>
          <a:bodyPr wrap="square" rtlCol="0">
            <a:spAutoFit/>
          </a:bodyPr>
          <a:lstStyle/>
          <a:p>
            <a:pPr algn="ctr"/>
            <a:r>
              <a:rPr lang="en-US" sz="1700" dirty="0" smtClean="0">
                <a:latin typeface="Microsoft Sans Serif" pitchFamily="34" charset="0"/>
                <a:cs typeface="Microsoft Sans Serif" pitchFamily="34" charset="0"/>
              </a:rPr>
              <a:t>Conrad N. Hilton Foundation Substance Use Prevention Initiative</a:t>
            </a:r>
          </a:p>
          <a:p>
            <a:pPr algn="ctr"/>
            <a:r>
              <a:rPr lang="en-US" sz="1700" dirty="0" smtClean="0">
                <a:latin typeface="Microsoft Sans Serif" pitchFamily="34" charset="0"/>
                <a:cs typeface="Microsoft Sans Serif" pitchFamily="34" charset="0"/>
              </a:rPr>
              <a:t>in partnership with</a:t>
            </a:r>
          </a:p>
          <a:p>
            <a:pPr algn="ctr"/>
            <a:r>
              <a:rPr lang="en-US" sz="1700" dirty="0" smtClean="0">
                <a:latin typeface="Microsoft Sans Serif" pitchFamily="34" charset="0"/>
                <a:cs typeface="Microsoft Sans Serif" pitchFamily="34" charset="0"/>
              </a:rPr>
              <a:t>University of California, Los Angeles Integrated Substance Abuse Programs</a:t>
            </a:r>
          </a:p>
          <a:p>
            <a:pPr algn="ctr"/>
            <a:endParaRPr lang="en-US" dirty="0">
              <a:latin typeface="Microsoft Sans Serif" pitchFamily="34" charset="0"/>
              <a:cs typeface="Microsoft Sans Serif" pitchFamily="34" charset="0"/>
            </a:endParaRPr>
          </a:p>
        </p:txBody>
      </p:sp>
      <p:pic>
        <p:nvPicPr>
          <p:cNvPr id="1028" name="Picture 4" descr="http://photos.prnewswire.com/prnvar/20150916/267339LOGO"/>
          <p:cNvPicPr>
            <a:picLocks noChangeAspect="1" noChangeArrowheads="1"/>
          </p:cNvPicPr>
          <p:nvPr/>
        </p:nvPicPr>
        <p:blipFill>
          <a:blip r:embed="rId3" cstate="print"/>
          <a:srcRect/>
          <a:stretch>
            <a:fillRect/>
          </a:stretch>
        </p:blipFill>
        <p:spPr bwMode="auto">
          <a:xfrm>
            <a:off x="0" y="5562600"/>
            <a:ext cx="1162621" cy="1295400"/>
          </a:xfrm>
          <a:prstGeom prst="rect">
            <a:avLst/>
          </a:prstGeom>
          <a:noFill/>
        </p:spPr>
      </p:pic>
      <p:pic>
        <p:nvPicPr>
          <p:cNvPr id="1030" name="Picture 6" descr="http://innovate.ee.ucla.edu/wp-content/img/welcome/ucla_logo.png"/>
          <p:cNvPicPr>
            <a:picLocks noChangeAspect="1" noChangeArrowheads="1"/>
          </p:cNvPicPr>
          <p:nvPr/>
        </p:nvPicPr>
        <p:blipFill>
          <a:blip r:embed="rId4" cstate="print"/>
          <a:srcRect/>
          <a:stretch>
            <a:fillRect/>
          </a:stretch>
        </p:blipFill>
        <p:spPr bwMode="auto">
          <a:xfrm>
            <a:off x="7696200" y="5410200"/>
            <a:ext cx="1447800" cy="1447800"/>
          </a:xfrm>
          <a:prstGeom prst="rect">
            <a:avLst/>
          </a:prstGeom>
          <a:noFill/>
        </p:spPr>
      </p:pic>
      <p:sp>
        <p:nvSpPr>
          <p:cNvPr id="62466" name="AutoShape 2" descr="Image result for interact for healt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0" y="4683841"/>
            <a:ext cx="9144000" cy="707886"/>
          </a:xfrm>
          <a:prstGeom prst="rect">
            <a:avLst/>
          </a:prstGeom>
          <a:noFill/>
        </p:spPr>
        <p:txBody>
          <a:bodyPr wrap="square" rtlCol="0">
            <a:spAutoFit/>
          </a:bodyPr>
          <a:lstStyle/>
          <a:p>
            <a:pPr algn="ctr"/>
            <a:r>
              <a:rPr lang="en-US" sz="4000" dirty="0" smtClean="0">
                <a:solidFill>
                  <a:srgbClr val="FFFF00"/>
                </a:solidFill>
                <a:latin typeface="Microsoft Sans Serif" pitchFamily="34" charset="0"/>
                <a:cs typeface="Microsoft Sans Serif" pitchFamily="34" charset="0"/>
              </a:rPr>
              <a:t>Screening with the S2BI Instrument</a:t>
            </a:r>
            <a:endParaRPr lang="en-US" sz="4000" dirty="0">
              <a:solidFill>
                <a:srgbClr val="FFFF00"/>
              </a:solidFill>
              <a:latin typeface="Microsoft Sans Serif" pitchFamily="34" charset="0"/>
              <a:cs typeface="Microsoft Sans Serif" pitchFamily="34" charset="0"/>
            </a:endParaRPr>
          </a:p>
        </p:txBody>
      </p:sp>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62200" y="1699373"/>
            <a:ext cx="4419600" cy="2946400"/>
          </a:xfrm>
          <a:prstGeom prst="rect">
            <a:avLst/>
          </a:prstGeom>
        </p:spPr>
      </p:pic>
    </p:spTree>
    <p:extLst>
      <p:ext uri="{BB962C8B-B14F-4D97-AF65-F5344CB8AC3E}">
        <p14:creationId xmlns:p14="http://schemas.microsoft.com/office/powerpoint/2010/main" val="4260309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0" y="1219200"/>
            <a:ext cx="9144000" cy="5257800"/>
          </a:xfrm>
        </p:spPr>
        <p:txBody>
          <a:bodyPr>
            <a:noAutofit/>
          </a:bodyPr>
          <a:lstStyle/>
          <a:p>
            <a:pPr marL="514350" lvl="1" indent="-514350" fontAlgn="auto">
              <a:spcBef>
                <a:spcPts val="0"/>
              </a:spcBef>
              <a:spcAft>
                <a:spcPts val="0"/>
              </a:spcAft>
              <a:buClr>
                <a:srgbClr val="FFFF00"/>
              </a:buClr>
              <a:buFont typeface="Arial" pitchFamily="34" charset="0"/>
              <a:buChar char="•"/>
              <a:defRPr/>
            </a:pPr>
            <a:r>
              <a:rPr lang="en-US" sz="2200" dirty="0" smtClean="0">
                <a:solidFill>
                  <a:schemeClr val="tx1"/>
                </a:solidFill>
                <a:latin typeface="Microsoft Sans Serif" pitchFamily="34" charset="0"/>
                <a:cs typeface="Microsoft Sans Serif" pitchFamily="34" charset="0"/>
              </a:rPr>
              <a:t>If answer to first three questions is “Never” then stop.</a:t>
            </a:r>
          </a:p>
          <a:p>
            <a:pPr marL="514350" lvl="1" indent="-514350" fontAlgn="auto">
              <a:spcBef>
                <a:spcPts val="0"/>
              </a:spcBef>
              <a:spcAft>
                <a:spcPts val="0"/>
              </a:spcAft>
              <a:buClr>
                <a:srgbClr val="FFFF00"/>
              </a:buClr>
              <a:buFont typeface="Arial" pitchFamily="34" charset="0"/>
              <a:buChar char="•"/>
              <a:defRPr/>
            </a:pPr>
            <a:endParaRPr lang="en-US" sz="22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buFont typeface="Arial" pitchFamily="34" charset="0"/>
              <a:buChar char="•"/>
              <a:defRPr/>
            </a:pPr>
            <a:r>
              <a:rPr lang="en-US" sz="2200" dirty="0" smtClean="0">
                <a:solidFill>
                  <a:schemeClr val="tx1"/>
                </a:solidFill>
                <a:latin typeface="Microsoft Sans Serif" pitchFamily="34" charset="0"/>
                <a:cs typeface="Microsoft Sans Serif" pitchFamily="34" charset="0"/>
              </a:rPr>
              <a:t>Otherwise, ask the following four questions:</a:t>
            </a:r>
          </a:p>
          <a:p>
            <a:pPr marL="971550" lvl="2" indent="-514350">
              <a:spcBef>
                <a:spcPts val="0"/>
              </a:spcBef>
              <a:buClr>
                <a:srgbClr val="FFFF00"/>
              </a:buClr>
              <a:buFont typeface="Arial" pitchFamily="34" charset="0"/>
              <a:buChar char="•"/>
              <a:defRPr/>
            </a:pPr>
            <a:r>
              <a:rPr lang="en-US" sz="2200" dirty="0" smtClean="0">
                <a:solidFill>
                  <a:schemeClr val="tx1"/>
                </a:solidFill>
                <a:latin typeface="Microsoft Sans Serif" pitchFamily="34" charset="0"/>
                <a:cs typeface="Microsoft Sans Serif" pitchFamily="34" charset="0"/>
              </a:rPr>
              <a:t>In the past year, how many times have you used prescription drugs that were not prescribed for you (such as pain medication or </a:t>
            </a:r>
            <a:r>
              <a:rPr lang="en-US" sz="2200" dirty="0" err="1" smtClean="0">
                <a:solidFill>
                  <a:schemeClr val="tx1"/>
                </a:solidFill>
                <a:latin typeface="Microsoft Sans Serif" pitchFamily="34" charset="0"/>
                <a:cs typeface="Microsoft Sans Serif" pitchFamily="34" charset="0"/>
              </a:rPr>
              <a:t>Adderall</a:t>
            </a:r>
            <a:r>
              <a:rPr lang="en-US" sz="2200" dirty="0" smtClean="0">
                <a:solidFill>
                  <a:schemeClr val="tx1"/>
                </a:solidFill>
                <a:latin typeface="Microsoft Sans Serif" pitchFamily="34" charset="0"/>
                <a:cs typeface="Microsoft Sans Serif" pitchFamily="34" charset="0"/>
              </a:rPr>
              <a:t>)?</a:t>
            </a:r>
          </a:p>
          <a:p>
            <a:pPr marL="971550" lvl="2" indent="-514350">
              <a:spcBef>
                <a:spcPts val="0"/>
              </a:spcBef>
              <a:buClr>
                <a:srgbClr val="FFFF00"/>
              </a:buClr>
              <a:buFont typeface="Arial" pitchFamily="34" charset="0"/>
              <a:buChar char="•"/>
              <a:defRPr/>
            </a:pPr>
            <a:r>
              <a:rPr lang="en-US" sz="2200" dirty="0" smtClean="0">
                <a:solidFill>
                  <a:schemeClr val="tx1"/>
                </a:solidFill>
                <a:latin typeface="Microsoft Sans Serif" pitchFamily="34" charset="0"/>
                <a:cs typeface="Microsoft Sans Serif" pitchFamily="34" charset="0"/>
              </a:rPr>
              <a:t>In the past year, how many times have you used illegal drugs (such as cocaine or Ecstasy)</a:t>
            </a:r>
          </a:p>
          <a:p>
            <a:pPr marL="971550" lvl="2" indent="-514350">
              <a:spcBef>
                <a:spcPts val="0"/>
              </a:spcBef>
              <a:buClr>
                <a:srgbClr val="FFFF00"/>
              </a:buClr>
              <a:buFont typeface="Arial" pitchFamily="34" charset="0"/>
              <a:buChar char="•"/>
              <a:defRPr/>
            </a:pPr>
            <a:r>
              <a:rPr lang="en-US" sz="2200" dirty="0" smtClean="0">
                <a:solidFill>
                  <a:schemeClr val="tx1"/>
                </a:solidFill>
                <a:latin typeface="Microsoft Sans Serif" pitchFamily="34" charset="0"/>
                <a:cs typeface="Microsoft Sans Serif" pitchFamily="34" charset="0"/>
              </a:rPr>
              <a:t>In the past year, how many times have you used inhalants (such as nitrous oxide)?</a:t>
            </a:r>
          </a:p>
          <a:p>
            <a:pPr marL="971550" lvl="2" indent="-514350">
              <a:spcBef>
                <a:spcPts val="0"/>
              </a:spcBef>
              <a:buClr>
                <a:srgbClr val="FFFF00"/>
              </a:buClr>
              <a:buFont typeface="Arial" pitchFamily="34" charset="0"/>
              <a:buChar char="•"/>
              <a:defRPr/>
            </a:pPr>
            <a:r>
              <a:rPr lang="en-US" sz="2200" dirty="0" smtClean="0">
                <a:solidFill>
                  <a:schemeClr val="tx1"/>
                </a:solidFill>
                <a:latin typeface="Microsoft Sans Serif" pitchFamily="34" charset="0"/>
                <a:cs typeface="Microsoft Sans Serif" pitchFamily="34" charset="0"/>
              </a:rPr>
              <a:t>In the past year, how many times have you used herbs or synthetic drugs (such as salvia, “K2”, or bath salts)?</a:t>
            </a:r>
          </a:p>
          <a:p>
            <a:pPr marL="514350" lvl="1" indent="-514350">
              <a:spcBef>
                <a:spcPts val="0"/>
              </a:spcBef>
              <a:buClr>
                <a:srgbClr val="FFFF00"/>
              </a:buClr>
              <a:buFont typeface="Arial" pitchFamily="34" charset="0"/>
              <a:buChar char="•"/>
              <a:defRPr/>
            </a:pPr>
            <a:endParaRPr lang="en-US" sz="2200" dirty="0" smtClean="0">
              <a:solidFill>
                <a:schemeClr val="tx1"/>
              </a:solidFill>
              <a:latin typeface="Microsoft Sans Serif" pitchFamily="34" charset="0"/>
              <a:cs typeface="Microsoft Sans Serif" pitchFamily="34" charset="0"/>
            </a:endParaRPr>
          </a:p>
          <a:p>
            <a:pPr marL="514350" lvl="1" indent="-514350">
              <a:spcBef>
                <a:spcPts val="0"/>
              </a:spcBef>
              <a:buClr>
                <a:srgbClr val="FFFF00"/>
              </a:buClr>
              <a:buFont typeface="Arial" pitchFamily="34" charset="0"/>
              <a:buChar char="•"/>
              <a:defRPr/>
            </a:pPr>
            <a:r>
              <a:rPr lang="en-US" sz="2200" dirty="0" smtClean="0">
                <a:solidFill>
                  <a:schemeClr val="tx1"/>
                </a:solidFill>
                <a:latin typeface="Microsoft Sans Serif" pitchFamily="34" charset="0"/>
                <a:cs typeface="Microsoft Sans Serif" pitchFamily="34" charset="0"/>
              </a:rPr>
              <a:t>Same four choices for each question: Never, Once or Twice, Monthly, and Weekly</a:t>
            </a:r>
          </a:p>
          <a:p>
            <a:pPr marL="971550" lvl="2" indent="-514350">
              <a:spcBef>
                <a:spcPts val="0"/>
              </a:spcBef>
              <a:buClr>
                <a:srgbClr val="FFFF00"/>
              </a:buClr>
              <a:buFont typeface="Arial" pitchFamily="34" charset="0"/>
              <a:buChar char="•"/>
              <a:defRPr/>
            </a:pPr>
            <a:endParaRPr lang="en-US" sz="2600" dirty="0" smtClean="0">
              <a:solidFill>
                <a:schemeClr val="tx1"/>
              </a:solidFill>
              <a:latin typeface="Microsoft Sans Serif" pitchFamily="34" charset="0"/>
              <a:cs typeface="Microsoft Sans Serif" pitchFamily="34" charset="0"/>
            </a:endParaRPr>
          </a:p>
        </p:txBody>
      </p:sp>
      <p:sp>
        <p:nvSpPr>
          <p:cNvPr id="5" name="TextBox 4"/>
          <p:cNvSpPr txBox="1"/>
          <p:nvPr/>
        </p:nvSpPr>
        <p:spPr>
          <a:xfrm>
            <a:off x="1" y="0"/>
            <a:ext cx="9144000" cy="707886"/>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Screening Tool: S2BI</a:t>
            </a:r>
          </a:p>
        </p:txBody>
      </p:sp>
      <p:sp>
        <p:nvSpPr>
          <p:cNvPr id="6" name="Slide Number Placeholder 5"/>
          <p:cNvSpPr>
            <a:spLocks noGrp="1"/>
          </p:cNvSpPr>
          <p:nvPr>
            <p:ph type="sldNum" sz="quarter" idx="12"/>
          </p:nvPr>
        </p:nvSpPr>
        <p:spPr/>
        <p:txBody>
          <a:bodyPr/>
          <a:lstStyle/>
          <a:p>
            <a:fld id="{7BB5887B-BB3E-4BA5-8A1E-2508AB54A26D}" type="slidenum">
              <a:rPr lang="en-US" smtClean="0"/>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07886"/>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How To Administer the S2BI</a:t>
            </a:r>
            <a:endParaRPr lang="en-US" sz="4000" b="1" dirty="0">
              <a:solidFill>
                <a:srgbClr val="FFFF00"/>
              </a:solidFill>
              <a:latin typeface="Microsoft Sans Serif" pitchFamily="34" charset="0"/>
              <a:cs typeface="Microsoft Sans Serif" pitchFamily="34" charset="0"/>
            </a:endParaRPr>
          </a:p>
        </p:txBody>
      </p:sp>
      <p:sp>
        <p:nvSpPr>
          <p:cNvPr id="5" name="Rectangle 4"/>
          <p:cNvSpPr/>
          <p:nvPr/>
        </p:nvSpPr>
        <p:spPr>
          <a:xfrm>
            <a:off x="304800" y="914400"/>
            <a:ext cx="1981200" cy="6858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icrosoft Sans Serif" pitchFamily="34" charset="0"/>
                <a:cs typeface="Microsoft Sans Serif" pitchFamily="34" charset="0"/>
              </a:rPr>
              <a:t>INTRODUCTION</a:t>
            </a:r>
          </a:p>
        </p:txBody>
      </p:sp>
      <p:sp>
        <p:nvSpPr>
          <p:cNvPr id="6" name="Right Arrow 5"/>
          <p:cNvSpPr/>
          <p:nvPr/>
        </p:nvSpPr>
        <p:spPr>
          <a:xfrm>
            <a:off x="2286000" y="990600"/>
            <a:ext cx="978408" cy="484632"/>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276600" y="685800"/>
            <a:ext cx="2286000" cy="12192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icrosoft Sans Serif" pitchFamily="34" charset="0"/>
                <a:cs typeface="Microsoft Sans Serif" pitchFamily="34" charset="0"/>
              </a:rPr>
              <a:t>First Three Questions</a:t>
            </a:r>
          </a:p>
          <a:p>
            <a:pPr algn="ctr"/>
            <a:r>
              <a:rPr lang="en-US" dirty="0" smtClean="0">
                <a:solidFill>
                  <a:schemeClr val="bg1"/>
                </a:solidFill>
                <a:latin typeface="Microsoft Sans Serif" pitchFamily="34" charset="0"/>
                <a:cs typeface="Microsoft Sans Serif" pitchFamily="34" charset="0"/>
              </a:rPr>
              <a:t>(Alcohol, Tobacco, Marijuana)</a:t>
            </a:r>
            <a:endParaRPr lang="en-US" dirty="0">
              <a:solidFill>
                <a:schemeClr val="bg1"/>
              </a:solidFill>
              <a:latin typeface="Microsoft Sans Serif" pitchFamily="34" charset="0"/>
              <a:cs typeface="Microsoft Sans Serif" pitchFamily="34" charset="0"/>
            </a:endParaRPr>
          </a:p>
        </p:txBody>
      </p:sp>
      <p:sp>
        <p:nvSpPr>
          <p:cNvPr id="12" name="Rectangle 11"/>
          <p:cNvSpPr/>
          <p:nvPr/>
        </p:nvSpPr>
        <p:spPr>
          <a:xfrm>
            <a:off x="533400" y="4267200"/>
            <a:ext cx="2286000" cy="12192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icrosoft Sans Serif" pitchFamily="34" charset="0"/>
                <a:cs typeface="Microsoft Sans Serif" pitchFamily="34" charset="0"/>
              </a:rPr>
              <a:t>All answers are NEVER or ONCE OR TWICE</a:t>
            </a:r>
            <a:endParaRPr lang="en-US" dirty="0">
              <a:solidFill>
                <a:schemeClr val="bg1"/>
              </a:solidFill>
              <a:latin typeface="Microsoft Sans Serif" pitchFamily="34" charset="0"/>
              <a:cs typeface="Microsoft Sans Serif" pitchFamily="34" charset="0"/>
            </a:endParaRPr>
          </a:p>
        </p:txBody>
      </p:sp>
      <p:sp>
        <p:nvSpPr>
          <p:cNvPr id="14" name="Right Arrow 13"/>
          <p:cNvSpPr/>
          <p:nvPr/>
        </p:nvSpPr>
        <p:spPr>
          <a:xfrm>
            <a:off x="5562600" y="990600"/>
            <a:ext cx="978408" cy="484632"/>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6553200" y="838200"/>
            <a:ext cx="2286000" cy="8382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icrosoft Sans Serif" pitchFamily="34" charset="0"/>
                <a:cs typeface="Microsoft Sans Serif" pitchFamily="34" charset="0"/>
              </a:rPr>
              <a:t>If NEVER to all three STOP screening. </a:t>
            </a:r>
            <a:endParaRPr lang="en-US" dirty="0">
              <a:solidFill>
                <a:schemeClr val="bg1"/>
              </a:solidFill>
              <a:latin typeface="Microsoft Sans Serif" pitchFamily="34" charset="0"/>
              <a:cs typeface="Microsoft Sans Serif" pitchFamily="34" charset="0"/>
            </a:endParaRPr>
          </a:p>
        </p:txBody>
      </p:sp>
      <p:sp>
        <p:nvSpPr>
          <p:cNvPr id="16" name="Right Arrow 15"/>
          <p:cNvSpPr/>
          <p:nvPr/>
        </p:nvSpPr>
        <p:spPr>
          <a:xfrm rot="5400000">
            <a:off x="7449312" y="1694688"/>
            <a:ext cx="475488" cy="438912"/>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553200" y="2209800"/>
            <a:ext cx="2286000" cy="838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icrosoft Sans Serif" pitchFamily="34" charset="0"/>
                <a:cs typeface="Microsoft Sans Serif" pitchFamily="34" charset="0"/>
              </a:rPr>
              <a:t>Provide Positive Reinforcement</a:t>
            </a:r>
            <a:endParaRPr lang="en-US" dirty="0">
              <a:solidFill>
                <a:schemeClr val="bg1"/>
              </a:solidFill>
              <a:latin typeface="Microsoft Sans Serif" pitchFamily="34" charset="0"/>
              <a:cs typeface="Microsoft Sans Serif" pitchFamily="34" charset="0"/>
            </a:endParaRPr>
          </a:p>
        </p:txBody>
      </p:sp>
      <p:sp>
        <p:nvSpPr>
          <p:cNvPr id="18" name="Rectangle 17"/>
          <p:cNvSpPr/>
          <p:nvPr/>
        </p:nvSpPr>
        <p:spPr>
          <a:xfrm>
            <a:off x="3276600" y="2362200"/>
            <a:ext cx="2286000" cy="19812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icrosoft Sans Serif" pitchFamily="34" charset="0"/>
                <a:cs typeface="Microsoft Sans Serif" pitchFamily="34" charset="0"/>
              </a:rPr>
              <a:t>If ONCE OR TWICE, MONTHLY, or WEEKLY ask next four questions (prescription drugs, illegal drugs, inhalants, herbs). </a:t>
            </a:r>
            <a:endParaRPr lang="en-US" dirty="0">
              <a:solidFill>
                <a:schemeClr val="bg1"/>
              </a:solidFill>
              <a:latin typeface="Microsoft Sans Serif" pitchFamily="34" charset="0"/>
              <a:cs typeface="Microsoft Sans Serif" pitchFamily="34" charset="0"/>
            </a:endParaRPr>
          </a:p>
        </p:txBody>
      </p:sp>
      <p:sp>
        <p:nvSpPr>
          <p:cNvPr id="19" name="Right Arrow 18"/>
          <p:cNvSpPr/>
          <p:nvPr/>
        </p:nvSpPr>
        <p:spPr>
          <a:xfrm rot="5400000">
            <a:off x="4172712" y="1923288"/>
            <a:ext cx="475488" cy="438912"/>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Bent-Up Arrow 19"/>
          <p:cNvSpPr/>
          <p:nvPr/>
        </p:nvSpPr>
        <p:spPr>
          <a:xfrm rot="10800000">
            <a:off x="1371600" y="3352800"/>
            <a:ext cx="1917192" cy="914400"/>
          </a:xfrm>
          <a:prstGeom prst="bentUp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5400000">
            <a:off x="1514856" y="5495544"/>
            <a:ext cx="304800" cy="286512"/>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533400" y="5791200"/>
            <a:ext cx="2286000" cy="838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icrosoft Sans Serif" pitchFamily="34" charset="0"/>
                <a:cs typeface="Microsoft Sans Serif" pitchFamily="34" charset="0"/>
              </a:rPr>
              <a:t>Provide Brief Advice</a:t>
            </a:r>
            <a:endParaRPr lang="en-US" dirty="0">
              <a:solidFill>
                <a:schemeClr val="bg1"/>
              </a:solidFill>
              <a:latin typeface="Microsoft Sans Serif" pitchFamily="34" charset="0"/>
              <a:cs typeface="Microsoft Sans Serif" pitchFamily="34" charset="0"/>
            </a:endParaRPr>
          </a:p>
        </p:txBody>
      </p:sp>
      <p:sp>
        <p:nvSpPr>
          <p:cNvPr id="23" name="Bent-Up Arrow 22"/>
          <p:cNvSpPr/>
          <p:nvPr/>
        </p:nvSpPr>
        <p:spPr>
          <a:xfrm rot="10800000" flipH="1">
            <a:off x="5562600" y="3276600"/>
            <a:ext cx="1981200" cy="914400"/>
          </a:xfrm>
          <a:prstGeom prst="bentUp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096000" y="4191000"/>
            <a:ext cx="2286000" cy="6858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icrosoft Sans Serif" pitchFamily="34" charset="0"/>
                <a:cs typeface="Microsoft Sans Serif" pitchFamily="34" charset="0"/>
              </a:rPr>
              <a:t>Any answers are WEEKLY</a:t>
            </a:r>
            <a:endParaRPr lang="en-US" dirty="0">
              <a:solidFill>
                <a:schemeClr val="bg1"/>
              </a:solidFill>
              <a:latin typeface="Microsoft Sans Serif" pitchFamily="34" charset="0"/>
              <a:cs typeface="Microsoft Sans Serif" pitchFamily="34" charset="0"/>
            </a:endParaRPr>
          </a:p>
        </p:txBody>
      </p:sp>
      <p:sp>
        <p:nvSpPr>
          <p:cNvPr id="25" name="Right Arrow 24"/>
          <p:cNvSpPr/>
          <p:nvPr/>
        </p:nvSpPr>
        <p:spPr>
          <a:xfrm rot="5400000">
            <a:off x="4248912" y="4361688"/>
            <a:ext cx="475488" cy="438912"/>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352800" y="4800600"/>
            <a:ext cx="2286000" cy="6858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icrosoft Sans Serif" pitchFamily="34" charset="0"/>
                <a:cs typeface="Microsoft Sans Serif" pitchFamily="34" charset="0"/>
              </a:rPr>
              <a:t>Any answers are MONTHLY</a:t>
            </a:r>
            <a:endParaRPr lang="en-US" dirty="0">
              <a:solidFill>
                <a:schemeClr val="bg1"/>
              </a:solidFill>
              <a:latin typeface="Microsoft Sans Serif" pitchFamily="34" charset="0"/>
              <a:cs typeface="Microsoft Sans Serif" pitchFamily="34" charset="0"/>
            </a:endParaRPr>
          </a:p>
        </p:txBody>
      </p:sp>
      <p:sp>
        <p:nvSpPr>
          <p:cNvPr id="27" name="Rectangle 26"/>
          <p:cNvSpPr/>
          <p:nvPr/>
        </p:nvSpPr>
        <p:spPr>
          <a:xfrm>
            <a:off x="3124200" y="5791200"/>
            <a:ext cx="2819400" cy="838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icrosoft Sans Serif" pitchFamily="34" charset="0"/>
                <a:cs typeface="Microsoft Sans Serif" pitchFamily="34" charset="0"/>
              </a:rPr>
              <a:t>Motivational Intervention to Reduce Use and Risky Behavior</a:t>
            </a:r>
            <a:endParaRPr lang="en-US" dirty="0">
              <a:solidFill>
                <a:schemeClr val="bg1"/>
              </a:solidFill>
              <a:latin typeface="Microsoft Sans Serif" pitchFamily="34" charset="0"/>
              <a:cs typeface="Microsoft Sans Serif" pitchFamily="34" charset="0"/>
            </a:endParaRPr>
          </a:p>
        </p:txBody>
      </p:sp>
      <p:sp>
        <p:nvSpPr>
          <p:cNvPr id="28" name="Right Arrow 27"/>
          <p:cNvSpPr/>
          <p:nvPr/>
        </p:nvSpPr>
        <p:spPr>
          <a:xfrm rot="5400000">
            <a:off x="4334256" y="5495544"/>
            <a:ext cx="304800" cy="286512"/>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Arrow 28"/>
          <p:cNvSpPr/>
          <p:nvPr/>
        </p:nvSpPr>
        <p:spPr>
          <a:xfrm rot="5400000">
            <a:off x="7229856" y="4885944"/>
            <a:ext cx="304800" cy="286512"/>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6096000" y="5181600"/>
            <a:ext cx="2819400" cy="1219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icrosoft Sans Serif" pitchFamily="34" charset="0"/>
                <a:cs typeface="Microsoft Sans Serif" pitchFamily="34" charset="0"/>
              </a:rPr>
              <a:t>Motivational Intervention to Reduce Use and Risky Behavior, Refer to Treatment If Necessary</a:t>
            </a:r>
            <a:endParaRPr lang="en-US" dirty="0">
              <a:solidFill>
                <a:schemeClr val="bg1"/>
              </a:solidFill>
              <a:latin typeface="Microsoft Sans Serif" pitchFamily="34" charset="0"/>
              <a:cs typeface="Microsoft Sans Serif" pitchFamily="34" charset="0"/>
            </a:endParaRPr>
          </a:p>
        </p:txBody>
      </p:sp>
      <p:sp>
        <p:nvSpPr>
          <p:cNvPr id="31" name="Slide Number Placeholder 30"/>
          <p:cNvSpPr>
            <a:spLocks noGrp="1"/>
          </p:cNvSpPr>
          <p:nvPr>
            <p:ph type="sldNum" sz="quarter" idx="12"/>
          </p:nvPr>
        </p:nvSpPr>
        <p:spPr/>
        <p:txBody>
          <a:bodyPr/>
          <a:lstStyle/>
          <a:p>
            <a:fld id="{7BB5887B-BB3E-4BA5-8A1E-2508AB54A26D}"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 calcmode="lin" valueType="num">
                                      <p:cBhvr additive="base">
                                        <p:cTn id="18" dur="500" fill="hold"/>
                                        <p:tgtEl>
                                          <p:spTgt spid="14"/>
                                        </p:tgtEl>
                                        <p:attrNameLst>
                                          <p:attrName>ppt_x</p:attrName>
                                        </p:attrNameLst>
                                      </p:cBhvr>
                                      <p:tavLst>
                                        <p:tav tm="0">
                                          <p:val>
                                            <p:strVal val="#ppt_x"/>
                                          </p:val>
                                        </p:tav>
                                        <p:tav tm="100000">
                                          <p:val>
                                            <p:strVal val="#ppt_x"/>
                                          </p:val>
                                        </p:tav>
                                      </p:tavLst>
                                    </p:anim>
                                    <p:anim calcmode="lin" valueType="num">
                                      <p:cBhvr additive="base">
                                        <p:cTn id="19" dur="500" fill="hold"/>
                                        <p:tgtEl>
                                          <p:spTgt spid="14"/>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additive="base">
                                        <p:cTn id="22" dur="500" fill="hold"/>
                                        <p:tgtEl>
                                          <p:spTgt spid="15"/>
                                        </p:tgtEl>
                                        <p:attrNameLst>
                                          <p:attrName>ppt_x</p:attrName>
                                        </p:attrNameLst>
                                      </p:cBhvr>
                                      <p:tavLst>
                                        <p:tav tm="0">
                                          <p:val>
                                            <p:strVal val="#ppt_x"/>
                                          </p:val>
                                        </p:tav>
                                        <p:tav tm="100000">
                                          <p:val>
                                            <p:strVal val="#ppt_x"/>
                                          </p:val>
                                        </p:tav>
                                      </p:tavLst>
                                    </p:anim>
                                    <p:anim calcmode="lin" valueType="num">
                                      <p:cBhvr additive="base">
                                        <p:cTn id="2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additive="base">
                                        <p:cTn id="28" dur="500" fill="hold"/>
                                        <p:tgtEl>
                                          <p:spTgt spid="16"/>
                                        </p:tgtEl>
                                        <p:attrNameLst>
                                          <p:attrName>ppt_x</p:attrName>
                                        </p:attrNameLst>
                                      </p:cBhvr>
                                      <p:tavLst>
                                        <p:tav tm="0">
                                          <p:val>
                                            <p:strVal val="#ppt_x"/>
                                          </p:val>
                                        </p:tav>
                                        <p:tav tm="100000">
                                          <p:val>
                                            <p:strVal val="#ppt_x"/>
                                          </p:val>
                                        </p:tav>
                                      </p:tavLst>
                                    </p:anim>
                                    <p:anim calcmode="lin" valueType="num">
                                      <p:cBhvr additive="base">
                                        <p:cTn id="29" dur="500" fill="hold"/>
                                        <p:tgtEl>
                                          <p:spTgt spid="16"/>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500" fill="hold"/>
                                        <p:tgtEl>
                                          <p:spTgt spid="17"/>
                                        </p:tgtEl>
                                        <p:attrNameLst>
                                          <p:attrName>ppt_x</p:attrName>
                                        </p:attrNameLst>
                                      </p:cBhvr>
                                      <p:tavLst>
                                        <p:tav tm="0">
                                          <p:val>
                                            <p:strVal val="#ppt_x"/>
                                          </p:val>
                                        </p:tav>
                                        <p:tav tm="100000">
                                          <p:val>
                                            <p:strVal val="#ppt_x"/>
                                          </p:val>
                                        </p:tav>
                                      </p:tavLst>
                                    </p:anim>
                                    <p:anim calcmode="lin" valueType="num">
                                      <p:cBhvr additive="base">
                                        <p:cTn id="3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additive="base">
                                        <p:cTn id="38" dur="500" fill="hold"/>
                                        <p:tgtEl>
                                          <p:spTgt spid="19"/>
                                        </p:tgtEl>
                                        <p:attrNameLst>
                                          <p:attrName>ppt_x</p:attrName>
                                        </p:attrNameLst>
                                      </p:cBhvr>
                                      <p:tavLst>
                                        <p:tav tm="0">
                                          <p:val>
                                            <p:strVal val="#ppt_x"/>
                                          </p:val>
                                        </p:tav>
                                        <p:tav tm="100000">
                                          <p:val>
                                            <p:strVal val="#ppt_x"/>
                                          </p:val>
                                        </p:tav>
                                      </p:tavLst>
                                    </p:anim>
                                    <p:anim calcmode="lin" valueType="num">
                                      <p:cBhvr additive="base">
                                        <p:cTn id="39" dur="500" fill="hold"/>
                                        <p:tgtEl>
                                          <p:spTgt spid="19"/>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additive="base">
                                        <p:cTn id="42" dur="500" fill="hold"/>
                                        <p:tgtEl>
                                          <p:spTgt spid="18"/>
                                        </p:tgtEl>
                                        <p:attrNameLst>
                                          <p:attrName>ppt_x</p:attrName>
                                        </p:attrNameLst>
                                      </p:cBhvr>
                                      <p:tavLst>
                                        <p:tav tm="0">
                                          <p:val>
                                            <p:strVal val="#ppt_x"/>
                                          </p:val>
                                        </p:tav>
                                        <p:tav tm="100000">
                                          <p:val>
                                            <p:strVal val="#ppt_x"/>
                                          </p:val>
                                        </p:tav>
                                      </p:tavLst>
                                    </p:anim>
                                    <p:anim calcmode="lin" valueType="num">
                                      <p:cBhvr additive="base">
                                        <p:cTn id="4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additive="base">
                                        <p:cTn id="48" dur="500" fill="hold"/>
                                        <p:tgtEl>
                                          <p:spTgt spid="20"/>
                                        </p:tgtEl>
                                        <p:attrNameLst>
                                          <p:attrName>ppt_x</p:attrName>
                                        </p:attrNameLst>
                                      </p:cBhvr>
                                      <p:tavLst>
                                        <p:tav tm="0">
                                          <p:val>
                                            <p:strVal val="#ppt_x"/>
                                          </p:val>
                                        </p:tav>
                                        <p:tav tm="100000">
                                          <p:val>
                                            <p:strVal val="#ppt_x"/>
                                          </p:val>
                                        </p:tav>
                                      </p:tavLst>
                                    </p:anim>
                                    <p:anim calcmode="lin" valueType="num">
                                      <p:cBhvr additive="base">
                                        <p:cTn id="49" dur="500" fill="hold"/>
                                        <p:tgtEl>
                                          <p:spTgt spid="20"/>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additive="base">
                                        <p:cTn id="52" dur="500" fill="hold"/>
                                        <p:tgtEl>
                                          <p:spTgt spid="12"/>
                                        </p:tgtEl>
                                        <p:attrNameLst>
                                          <p:attrName>ppt_x</p:attrName>
                                        </p:attrNameLst>
                                      </p:cBhvr>
                                      <p:tavLst>
                                        <p:tav tm="0">
                                          <p:val>
                                            <p:strVal val="#ppt_x"/>
                                          </p:val>
                                        </p:tav>
                                        <p:tav tm="100000">
                                          <p:val>
                                            <p:strVal val="#ppt_x"/>
                                          </p:val>
                                        </p:tav>
                                      </p:tavLst>
                                    </p:anim>
                                    <p:anim calcmode="lin" valueType="num">
                                      <p:cBhvr additive="base">
                                        <p:cTn id="53" dur="500" fill="hold"/>
                                        <p:tgtEl>
                                          <p:spTgt spid="12"/>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additive="base">
                                        <p:cTn id="56" dur="500" fill="hold"/>
                                        <p:tgtEl>
                                          <p:spTgt spid="21"/>
                                        </p:tgtEl>
                                        <p:attrNameLst>
                                          <p:attrName>ppt_x</p:attrName>
                                        </p:attrNameLst>
                                      </p:cBhvr>
                                      <p:tavLst>
                                        <p:tav tm="0">
                                          <p:val>
                                            <p:strVal val="#ppt_x"/>
                                          </p:val>
                                        </p:tav>
                                        <p:tav tm="100000">
                                          <p:val>
                                            <p:strVal val="#ppt_x"/>
                                          </p:val>
                                        </p:tav>
                                      </p:tavLst>
                                    </p:anim>
                                    <p:anim calcmode="lin" valueType="num">
                                      <p:cBhvr additive="base">
                                        <p:cTn id="57" dur="500" fill="hold"/>
                                        <p:tgtEl>
                                          <p:spTgt spid="21"/>
                                        </p:tgtEl>
                                        <p:attrNameLst>
                                          <p:attrName>ppt_y</p:attrName>
                                        </p:attrNameLst>
                                      </p:cBhvr>
                                      <p:tavLst>
                                        <p:tav tm="0">
                                          <p:val>
                                            <p:strVal val="1+#ppt_h/2"/>
                                          </p:val>
                                        </p:tav>
                                        <p:tav tm="100000">
                                          <p:val>
                                            <p:strVal val="#ppt_y"/>
                                          </p:val>
                                        </p:tav>
                                      </p:tavLst>
                                    </p:anim>
                                  </p:childTnLst>
                                </p:cTn>
                              </p:par>
                              <p:par>
                                <p:cTn id="58" presetID="2" presetClass="entr" presetSubtype="4" fill="hold" grpId="0" nodeType="withEffect">
                                  <p:stCondLst>
                                    <p:cond delay="0"/>
                                  </p:stCondLst>
                                  <p:childTnLst>
                                    <p:set>
                                      <p:cBhvr>
                                        <p:cTn id="59" dur="1" fill="hold">
                                          <p:stCondLst>
                                            <p:cond delay="0"/>
                                          </p:stCondLst>
                                        </p:cTn>
                                        <p:tgtEl>
                                          <p:spTgt spid="22"/>
                                        </p:tgtEl>
                                        <p:attrNameLst>
                                          <p:attrName>style.visibility</p:attrName>
                                        </p:attrNameLst>
                                      </p:cBhvr>
                                      <p:to>
                                        <p:strVal val="visible"/>
                                      </p:to>
                                    </p:set>
                                    <p:anim calcmode="lin" valueType="num">
                                      <p:cBhvr additive="base">
                                        <p:cTn id="60" dur="500" fill="hold"/>
                                        <p:tgtEl>
                                          <p:spTgt spid="22"/>
                                        </p:tgtEl>
                                        <p:attrNameLst>
                                          <p:attrName>ppt_x</p:attrName>
                                        </p:attrNameLst>
                                      </p:cBhvr>
                                      <p:tavLst>
                                        <p:tav tm="0">
                                          <p:val>
                                            <p:strVal val="#ppt_x"/>
                                          </p:val>
                                        </p:tav>
                                        <p:tav tm="100000">
                                          <p:val>
                                            <p:strVal val="#ppt_x"/>
                                          </p:val>
                                        </p:tav>
                                      </p:tavLst>
                                    </p:anim>
                                    <p:anim calcmode="lin" valueType="num">
                                      <p:cBhvr additive="base">
                                        <p:cTn id="61"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25"/>
                                        </p:tgtEl>
                                        <p:attrNameLst>
                                          <p:attrName>style.visibility</p:attrName>
                                        </p:attrNameLst>
                                      </p:cBhvr>
                                      <p:to>
                                        <p:strVal val="visible"/>
                                      </p:to>
                                    </p:set>
                                    <p:anim calcmode="lin" valueType="num">
                                      <p:cBhvr additive="base">
                                        <p:cTn id="66" dur="500" fill="hold"/>
                                        <p:tgtEl>
                                          <p:spTgt spid="25"/>
                                        </p:tgtEl>
                                        <p:attrNameLst>
                                          <p:attrName>ppt_x</p:attrName>
                                        </p:attrNameLst>
                                      </p:cBhvr>
                                      <p:tavLst>
                                        <p:tav tm="0">
                                          <p:val>
                                            <p:strVal val="#ppt_x"/>
                                          </p:val>
                                        </p:tav>
                                        <p:tav tm="100000">
                                          <p:val>
                                            <p:strVal val="#ppt_x"/>
                                          </p:val>
                                        </p:tav>
                                      </p:tavLst>
                                    </p:anim>
                                    <p:anim calcmode="lin" valueType="num">
                                      <p:cBhvr additive="base">
                                        <p:cTn id="67" dur="500" fill="hold"/>
                                        <p:tgtEl>
                                          <p:spTgt spid="25"/>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26"/>
                                        </p:tgtEl>
                                        <p:attrNameLst>
                                          <p:attrName>style.visibility</p:attrName>
                                        </p:attrNameLst>
                                      </p:cBhvr>
                                      <p:to>
                                        <p:strVal val="visible"/>
                                      </p:to>
                                    </p:set>
                                    <p:anim calcmode="lin" valueType="num">
                                      <p:cBhvr additive="base">
                                        <p:cTn id="70" dur="500" fill="hold"/>
                                        <p:tgtEl>
                                          <p:spTgt spid="26"/>
                                        </p:tgtEl>
                                        <p:attrNameLst>
                                          <p:attrName>ppt_x</p:attrName>
                                        </p:attrNameLst>
                                      </p:cBhvr>
                                      <p:tavLst>
                                        <p:tav tm="0">
                                          <p:val>
                                            <p:strVal val="#ppt_x"/>
                                          </p:val>
                                        </p:tav>
                                        <p:tav tm="100000">
                                          <p:val>
                                            <p:strVal val="#ppt_x"/>
                                          </p:val>
                                        </p:tav>
                                      </p:tavLst>
                                    </p:anim>
                                    <p:anim calcmode="lin" valueType="num">
                                      <p:cBhvr additive="base">
                                        <p:cTn id="71" dur="500" fill="hold"/>
                                        <p:tgtEl>
                                          <p:spTgt spid="26"/>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28"/>
                                        </p:tgtEl>
                                        <p:attrNameLst>
                                          <p:attrName>style.visibility</p:attrName>
                                        </p:attrNameLst>
                                      </p:cBhvr>
                                      <p:to>
                                        <p:strVal val="visible"/>
                                      </p:to>
                                    </p:set>
                                    <p:anim calcmode="lin" valueType="num">
                                      <p:cBhvr additive="base">
                                        <p:cTn id="74" dur="500" fill="hold"/>
                                        <p:tgtEl>
                                          <p:spTgt spid="28"/>
                                        </p:tgtEl>
                                        <p:attrNameLst>
                                          <p:attrName>ppt_x</p:attrName>
                                        </p:attrNameLst>
                                      </p:cBhvr>
                                      <p:tavLst>
                                        <p:tav tm="0">
                                          <p:val>
                                            <p:strVal val="#ppt_x"/>
                                          </p:val>
                                        </p:tav>
                                        <p:tav tm="100000">
                                          <p:val>
                                            <p:strVal val="#ppt_x"/>
                                          </p:val>
                                        </p:tav>
                                      </p:tavLst>
                                    </p:anim>
                                    <p:anim calcmode="lin" valueType="num">
                                      <p:cBhvr additive="base">
                                        <p:cTn id="75" dur="500" fill="hold"/>
                                        <p:tgtEl>
                                          <p:spTgt spid="28"/>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27"/>
                                        </p:tgtEl>
                                        <p:attrNameLst>
                                          <p:attrName>style.visibility</p:attrName>
                                        </p:attrNameLst>
                                      </p:cBhvr>
                                      <p:to>
                                        <p:strVal val="visible"/>
                                      </p:to>
                                    </p:set>
                                    <p:anim calcmode="lin" valueType="num">
                                      <p:cBhvr additive="base">
                                        <p:cTn id="78" dur="500" fill="hold"/>
                                        <p:tgtEl>
                                          <p:spTgt spid="27"/>
                                        </p:tgtEl>
                                        <p:attrNameLst>
                                          <p:attrName>ppt_x</p:attrName>
                                        </p:attrNameLst>
                                      </p:cBhvr>
                                      <p:tavLst>
                                        <p:tav tm="0">
                                          <p:val>
                                            <p:strVal val="#ppt_x"/>
                                          </p:val>
                                        </p:tav>
                                        <p:tav tm="100000">
                                          <p:val>
                                            <p:strVal val="#ppt_x"/>
                                          </p:val>
                                        </p:tav>
                                      </p:tavLst>
                                    </p:anim>
                                    <p:anim calcmode="lin" valueType="num">
                                      <p:cBhvr additive="base">
                                        <p:cTn id="79"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23"/>
                                        </p:tgtEl>
                                        <p:attrNameLst>
                                          <p:attrName>style.visibility</p:attrName>
                                        </p:attrNameLst>
                                      </p:cBhvr>
                                      <p:to>
                                        <p:strVal val="visible"/>
                                      </p:to>
                                    </p:set>
                                    <p:anim calcmode="lin" valueType="num">
                                      <p:cBhvr additive="base">
                                        <p:cTn id="84" dur="500" fill="hold"/>
                                        <p:tgtEl>
                                          <p:spTgt spid="23"/>
                                        </p:tgtEl>
                                        <p:attrNameLst>
                                          <p:attrName>ppt_x</p:attrName>
                                        </p:attrNameLst>
                                      </p:cBhvr>
                                      <p:tavLst>
                                        <p:tav tm="0">
                                          <p:val>
                                            <p:strVal val="#ppt_x"/>
                                          </p:val>
                                        </p:tav>
                                        <p:tav tm="100000">
                                          <p:val>
                                            <p:strVal val="#ppt_x"/>
                                          </p:val>
                                        </p:tav>
                                      </p:tavLst>
                                    </p:anim>
                                    <p:anim calcmode="lin" valueType="num">
                                      <p:cBhvr additive="base">
                                        <p:cTn id="85" dur="500" fill="hold"/>
                                        <p:tgtEl>
                                          <p:spTgt spid="23"/>
                                        </p:tgtEl>
                                        <p:attrNameLst>
                                          <p:attrName>ppt_y</p:attrName>
                                        </p:attrNameLst>
                                      </p:cBhvr>
                                      <p:tavLst>
                                        <p:tav tm="0">
                                          <p:val>
                                            <p:strVal val="1+#ppt_h/2"/>
                                          </p:val>
                                        </p:tav>
                                        <p:tav tm="100000">
                                          <p:val>
                                            <p:strVal val="#ppt_y"/>
                                          </p:val>
                                        </p:tav>
                                      </p:tavLst>
                                    </p:anim>
                                  </p:childTnLst>
                                </p:cTn>
                              </p:par>
                              <p:par>
                                <p:cTn id="86" presetID="2" presetClass="entr" presetSubtype="4" fill="hold" grpId="0" nodeType="withEffect">
                                  <p:stCondLst>
                                    <p:cond delay="0"/>
                                  </p:stCondLst>
                                  <p:childTnLst>
                                    <p:set>
                                      <p:cBhvr>
                                        <p:cTn id="87" dur="1" fill="hold">
                                          <p:stCondLst>
                                            <p:cond delay="0"/>
                                          </p:stCondLst>
                                        </p:cTn>
                                        <p:tgtEl>
                                          <p:spTgt spid="24"/>
                                        </p:tgtEl>
                                        <p:attrNameLst>
                                          <p:attrName>style.visibility</p:attrName>
                                        </p:attrNameLst>
                                      </p:cBhvr>
                                      <p:to>
                                        <p:strVal val="visible"/>
                                      </p:to>
                                    </p:set>
                                    <p:anim calcmode="lin" valueType="num">
                                      <p:cBhvr additive="base">
                                        <p:cTn id="88" dur="500" fill="hold"/>
                                        <p:tgtEl>
                                          <p:spTgt spid="24"/>
                                        </p:tgtEl>
                                        <p:attrNameLst>
                                          <p:attrName>ppt_x</p:attrName>
                                        </p:attrNameLst>
                                      </p:cBhvr>
                                      <p:tavLst>
                                        <p:tav tm="0">
                                          <p:val>
                                            <p:strVal val="#ppt_x"/>
                                          </p:val>
                                        </p:tav>
                                        <p:tav tm="100000">
                                          <p:val>
                                            <p:strVal val="#ppt_x"/>
                                          </p:val>
                                        </p:tav>
                                      </p:tavLst>
                                    </p:anim>
                                    <p:anim calcmode="lin" valueType="num">
                                      <p:cBhvr additive="base">
                                        <p:cTn id="89" dur="500" fill="hold"/>
                                        <p:tgtEl>
                                          <p:spTgt spid="24"/>
                                        </p:tgtEl>
                                        <p:attrNameLst>
                                          <p:attrName>ppt_y</p:attrName>
                                        </p:attrNameLst>
                                      </p:cBhvr>
                                      <p:tavLst>
                                        <p:tav tm="0">
                                          <p:val>
                                            <p:strVal val="1+#ppt_h/2"/>
                                          </p:val>
                                        </p:tav>
                                        <p:tav tm="100000">
                                          <p:val>
                                            <p:strVal val="#ppt_y"/>
                                          </p:val>
                                        </p:tav>
                                      </p:tavLst>
                                    </p:anim>
                                  </p:childTnLst>
                                </p:cTn>
                              </p:par>
                              <p:par>
                                <p:cTn id="90" presetID="2" presetClass="entr" presetSubtype="4" fill="hold" grpId="0" nodeType="withEffect">
                                  <p:stCondLst>
                                    <p:cond delay="0"/>
                                  </p:stCondLst>
                                  <p:childTnLst>
                                    <p:set>
                                      <p:cBhvr>
                                        <p:cTn id="91" dur="1" fill="hold">
                                          <p:stCondLst>
                                            <p:cond delay="0"/>
                                          </p:stCondLst>
                                        </p:cTn>
                                        <p:tgtEl>
                                          <p:spTgt spid="29"/>
                                        </p:tgtEl>
                                        <p:attrNameLst>
                                          <p:attrName>style.visibility</p:attrName>
                                        </p:attrNameLst>
                                      </p:cBhvr>
                                      <p:to>
                                        <p:strVal val="visible"/>
                                      </p:to>
                                    </p:set>
                                    <p:anim calcmode="lin" valueType="num">
                                      <p:cBhvr additive="base">
                                        <p:cTn id="92" dur="500" fill="hold"/>
                                        <p:tgtEl>
                                          <p:spTgt spid="29"/>
                                        </p:tgtEl>
                                        <p:attrNameLst>
                                          <p:attrName>ppt_x</p:attrName>
                                        </p:attrNameLst>
                                      </p:cBhvr>
                                      <p:tavLst>
                                        <p:tav tm="0">
                                          <p:val>
                                            <p:strVal val="#ppt_x"/>
                                          </p:val>
                                        </p:tav>
                                        <p:tav tm="100000">
                                          <p:val>
                                            <p:strVal val="#ppt_x"/>
                                          </p:val>
                                        </p:tav>
                                      </p:tavLst>
                                    </p:anim>
                                    <p:anim calcmode="lin" valueType="num">
                                      <p:cBhvr additive="base">
                                        <p:cTn id="93" dur="500" fill="hold"/>
                                        <p:tgtEl>
                                          <p:spTgt spid="29"/>
                                        </p:tgtEl>
                                        <p:attrNameLst>
                                          <p:attrName>ppt_y</p:attrName>
                                        </p:attrNameLst>
                                      </p:cBhvr>
                                      <p:tavLst>
                                        <p:tav tm="0">
                                          <p:val>
                                            <p:strVal val="1+#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30"/>
                                        </p:tgtEl>
                                        <p:attrNameLst>
                                          <p:attrName>style.visibility</p:attrName>
                                        </p:attrNameLst>
                                      </p:cBhvr>
                                      <p:to>
                                        <p:strVal val="visible"/>
                                      </p:to>
                                    </p:set>
                                    <p:anim calcmode="lin" valueType="num">
                                      <p:cBhvr additive="base">
                                        <p:cTn id="96" dur="500" fill="hold"/>
                                        <p:tgtEl>
                                          <p:spTgt spid="30"/>
                                        </p:tgtEl>
                                        <p:attrNameLst>
                                          <p:attrName>ppt_x</p:attrName>
                                        </p:attrNameLst>
                                      </p:cBhvr>
                                      <p:tavLst>
                                        <p:tav tm="0">
                                          <p:val>
                                            <p:strVal val="#ppt_x"/>
                                          </p:val>
                                        </p:tav>
                                        <p:tav tm="100000">
                                          <p:val>
                                            <p:strVal val="#ppt_x"/>
                                          </p:val>
                                        </p:tav>
                                      </p:tavLst>
                                    </p:anim>
                                    <p:anim calcmode="lin" valueType="num">
                                      <p:cBhvr additive="base">
                                        <p:cTn id="97"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2"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69441"/>
          </a:xfrm>
          <a:prstGeom prst="rect">
            <a:avLst/>
          </a:prstGeom>
          <a:noFill/>
        </p:spPr>
        <p:txBody>
          <a:bodyPr wrap="square" rtlCol="0">
            <a:spAutoFit/>
          </a:bodyPr>
          <a:lstStyle/>
          <a:p>
            <a:pPr algn="ctr"/>
            <a:r>
              <a:rPr lang="en-US" sz="4400" b="1" dirty="0" smtClean="0">
                <a:solidFill>
                  <a:srgbClr val="FFFF00"/>
                </a:solidFill>
                <a:latin typeface="Microsoft Sans Serif" pitchFamily="34" charset="0"/>
                <a:cs typeface="Microsoft Sans Serif" pitchFamily="34" charset="0"/>
              </a:rPr>
              <a:t>S2BI: What To Do With Results</a:t>
            </a:r>
            <a:endParaRPr lang="en-US" sz="4400" b="1" dirty="0">
              <a:solidFill>
                <a:srgbClr val="FFFF00"/>
              </a:solidFill>
              <a:latin typeface="Microsoft Sans Serif" pitchFamily="34" charset="0"/>
              <a:cs typeface="Microsoft Sans Serif" pitchFamily="34" charset="0"/>
            </a:endParaRPr>
          </a:p>
        </p:txBody>
      </p:sp>
      <p:sp>
        <p:nvSpPr>
          <p:cNvPr id="6" name="TextBox 5"/>
          <p:cNvSpPr txBox="1"/>
          <p:nvPr/>
        </p:nvSpPr>
        <p:spPr>
          <a:xfrm>
            <a:off x="0" y="838200"/>
            <a:ext cx="9144000" cy="6370975"/>
          </a:xfrm>
          <a:prstGeom prst="rect">
            <a:avLst/>
          </a:prstGeom>
          <a:noFill/>
        </p:spPr>
        <p:txBody>
          <a:bodyPr wrap="square" rtlCol="0">
            <a:spAutoFit/>
          </a:bodyPr>
          <a:lstStyle/>
          <a:p>
            <a:pPr>
              <a:buFont typeface="Arial" pitchFamily="34" charset="0"/>
              <a:buChar char="•"/>
            </a:pPr>
            <a:r>
              <a:rPr lang="en-US" sz="2400" dirty="0" smtClean="0">
                <a:latin typeface="Microsoft Sans Serif" pitchFamily="34" charset="0"/>
                <a:cs typeface="Microsoft Sans Serif" pitchFamily="34" charset="0"/>
              </a:rPr>
              <a:t> Positive Reinforcement</a:t>
            </a:r>
          </a:p>
          <a:p>
            <a:pPr lvl="1">
              <a:buFont typeface="Arial" pitchFamily="34" charset="0"/>
              <a:buChar char="•"/>
            </a:pPr>
            <a:r>
              <a:rPr lang="en-US" sz="2400" dirty="0" smtClean="0">
                <a:latin typeface="Microsoft Sans Serif" pitchFamily="34" charset="0"/>
                <a:cs typeface="Microsoft Sans Serif" pitchFamily="34" charset="0"/>
              </a:rPr>
              <a:t> Tell adolescents they have made good decisions/choices</a:t>
            </a:r>
          </a:p>
          <a:p>
            <a:pPr lvl="1">
              <a:buFont typeface="Arial" pitchFamily="34" charset="0"/>
              <a:buChar char="•"/>
            </a:pPr>
            <a:r>
              <a:rPr lang="en-US" sz="2400" dirty="0" smtClean="0">
                <a:latin typeface="Microsoft Sans Serif" pitchFamily="34" charset="0"/>
                <a:cs typeface="Microsoft Sans Serif" pitchFamily="34" charset="0"/>
              </a:rPr>
              <a:t> Include advice to never accept a ride from someone who has used alcohol or a drug</a:t>
            </a:r>
          </a:p>
          <a:p>
            <a:pPr>
              <a:buFont typeface="Arial" pitchFamily="34" charset="0"/>
              <a:buChar char="•"/>
            </a:pPr>
            <a:endParaRPr lang="en-US" sz="2400" dirty="0" smtClean="0">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Brief Advice</a:t>
            </a:r>
          </a:p>
          <a:p>
            <a:pPr lvl="1">
              <a:buFont typeface="Arial" pitchFamily="34" charset="0"/>
              <a:buChar char="•"/>
            </a:pPr>
            <a:r>
              <a:rPr lang="en-US" sz="2400" dirty="0" smtClean="0">
                <a:latin typeface="Microsoft Sans Serif" pitchFamily="34" charset="0"/>
                <a:cs typeface="Microsoft Sans Serif" pitchFamily="34" charset="0"/>
              </a:rPr>
              <a:t>Brief advice to reduce use</a:t>
            </a:r>
          </a:p>
          <a:p>
            <a:pPr lvl="1">
              <a:buFont typeface="Arial" pitchFamily="34" charset="0"/>
              <a:buChar char="•"/>
            </a:pPr>
            <a:r>
              <a:rPr lang="en-US" sz="2400" dirty="0" smtClean="0">
                <a:latin typeface="Microsoft Sans Serif" pitchFamily="34" charset="0"/>
                <a:cs typeface="Microsoft Sans Serif" pitchFamily="34" charset="0"/>
              </a:rPr>
              <a:t> Incorporate mention of negative impacts substance use could have on health and accomplishment of goals</a:t>
            </a:r>
          </a:p>
          <a:p>
            <a:pPr lvl="1">
              <a:buFont typeface="Arial" pitchFamily="34" charset="0"/>
              <a:buChar char="•"/>
            </a:pPr>
            <a:endParaRPr lang="en-US" sz="2400" dirty="0" smtClean="0">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 Motivational Intervention</a:t>
            </a:r>
          </a:p>
          <a:p>
            <a:pPr lvl="1">
              <a:buFont typeface="Arial" pitchFamily="34" charset="0"/>
              <a:buChar char="•"/>
            </a:pPr>
            <a:r>
              <a:rPr lang="en-US" sz="2400" dirty="0" smtClean="0">
                <a:latin typeface="Microsoft Sans Serif" pitchFamily="34" charset="0"/>
                <a:cs typeface="Microsoft Sans Serif" pitchFamily="34" charset="0"/>
              </a:rPr>
              <a:t> We’ll get to that in a few slides</a:t>
            </a:r>
          </a:p>
          <a:p>
            <a:pPr lvl="1">
              <a:buFont typeface="Arial" pitchFamily="34" charset="0"/>
              <a:buChar char="•"/>
            </a:pPr>
            <a:endParaRPr lang="en-US" sz="2400" dirty="0" smtClean="0">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 </a:t>
            </a:r>
            <a:r>
              <a:rPr lang="en-US" sz="2400" dirty="0" smtClean="0">
                <a:solidFill>
                  <a:srgbClr val="FFFF00"/>
                </a:solidFill>
                <a:latin typeface="Microsoft Sans Serif" pitchFamily="34" charset="0"/>
                <a:cs typeface="Microsoft Sans Serif" pitchFamily="34" charset="0"/>
              </a:rPr>
              <a:t>Remember</a:t>
            </a:r>
            <a:r>
              <a:rPr lang="en-US" sz="2400" dirty="0" smtClean="0">
                <a:latin typeface="Microsoft Sans Serif" pitchFamily="34" charset="0"/>
                <a:cs typeface="Microsoft Sans Serif" pitchFamily="34" charset="0"/>
              </a:rPr>
              <a:t> these are </a:t>
            </a:r>
            <a:r>
              <a:rPr lang="en-US" sz="2400" u="sng" dirty="0" smtClean="0">
                <a:solidFill>
                  <a:srgbClr val="FFFF00"/>
                </a:solidFill>
                <a:latin typeface="Microsoft Sans Serif" pitchFamily="34" charset="0"/>
                <a:cs typeface="Microsoft Sans Serif" pitchFamily="34" charset="0"/>
              </a:rPr>
              <a:t>general guidelines</a:t>
            </a:r>
            <a:r>
              <a:rPr lang="en-US" sz="2400" dirty="0" smtClean="0">
                <a:solidFill>
                  <a:srgbClr val="FFFF00"/>
                </a:solidFill>
                <a:latin typeface="Microsoft Sans Serif" pitchFamily="34" charset="0"/>
                <a:cs typeface="Microsoft Sans Serif" pitchFamily="34" charset="0"/>
              </a:rPr>
              <a:t> </a:t>
            </a:r>
            <a:r>
              <a:rPr lang="en-US" sz="2400" dirty="0" smtClean="0">
                <a:latin typeface="Microsoft Sans Serif" pitchFamily="34" charset="0"/>
                <a:cs typeface="Microsoft Sans Serif" pitchFamily="34" charset="0"/>
              </a:rPr>
              <a:t>based on </a:t>
            </a:r>
            <a:r>
              <a:rPr lang="en-US" sz="2400" u="sng" dirty="0" smtClean="0">
                <a:latin typeface="Microsoft Sans Serif" pitchFamily="34" charset="0"/>
                <a:cs typeface="Microsoft Sans Serif" pitchFamily="34" charset="0"/>
              </a:rPr>
              <a:t>initial results</a:t>
            </a:r>
            <a:r>
              <a:rPr lang="en-US" sz="2400" dirty="0" smtClean="0">
                <a:latin typeface="Microsoft Sans Serif" pitchFamily="34" charset="0"/>
                <a:cs typeface="Microsoft Sans Serif" pitchFamily="34" charset="0"/>
              </a:rPr>
              <a:t>. </a:t>
            </a:r>
            <a:r>
              <a:rPr lang="en-US" sz="2400" dirty="0" smtClean="0">
                <a:solidFill>
                  <a:srgbClr val="FFFF00"/>
                </a:solidFill>
                <a:latin typeface="Microsoft Sans Serif" pitchFamily="34" charset="0"/>
                <a:cs typeface="Microsoft Sans Serif" pitchFamily="34" charset="0"/>
              </a:rPr>
              <a:t>Always be prepared to shift approach based on what you learn in the conversation.</a:t>
            </a:r>
            <a:endParaRPr lang="en-US" sz="2400" u="sng" dirty="0" smtClean="0">
              <a:solidFill>
                <a:srgbClr val="FFFF00"/>
              </a:solidFill>
              <a:latin typeface="Microsoft Sans Serif" pitchFamily="34" charset="0"/>
              <a:cs typeface="Microsoft Sans Serif" pitchFamily="34" charset="0"/>
            </a:endParaRPr>
          </a:p>
          <a:p>
            <a:pPr lvl="1">
              <a:buFont typeface="Arial" pitchFamily="34" charset="0"/>
              <a:buChar char="•"/>
            </a:pPr>
            <a:endParaRPr lang="en-US" sz="2400" dirty="0">
              <a:latin typeface="Microsoft Sans Serif" pitchFamily="34" charset="0"/>
              <a:cs typeface="Microsoft Sans Serif" pitchFamily="34" charset="0"/>
            </a:endParaRPr>
          </a:p>
        </p:txBody>
      </p:sp>
      <p:sp>
        <p:nvSpPr>
          <p:cNvPr id="5" name="Slide Number Placeholder 4"/>
          <p:cNvSpPr>
            <a:spLocks noGrp="1"/>
          </p:cNvSpPr>
          <p:nvPr>
            <p:ph type="sldNum" sz="quarter" idx="12"/>
          </p:nvPr>
        </p:nvSpPr>
        <p:spPr/>
        <p:txBody>
          <a:bodyPr/>
          <a:lstStyle/>
          <a:p>
            <a:fld id="{7BB5887B-BB3E-4BA5-8A1E-2508AB54A26D}"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linds(horizontal)">
                                      <p:cBhvr>
                                        <p:cTn id="10" dur="500"/>
                                        <p:tgtEl>
                                          <p:spTgt spid="6">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linds(horizontal)">
                                      <p:cBhvr>
                                        <p:cTn id="13" dur="5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6">
                                            <p:txEl>
                                              <p:pRg st="4" end="4"/>
                                            </p:txEl>
                                          </p:spTgt>
                                        </p:tgtEl>
                                        <p:attrNameLst>
                                          <p:attrName>style.visibility</p:attrName>
                                        </p:attrNameLst>
                                      </p:cBhvr>
                                      <p:to>
                                        <p:strVal val="visible"/>
                                      </p:to>
                                    </p:set>
                                    <p:animEffect transition="in" filter="blinds(horizontal)">
                                      <p:cBhvr>
                                        <p:cTn id="18" dur="500"/>
                                        <p:tgtEl>
                                          <p:spTgt spid="6">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animEffect transition="in" filter="blinds(horizontal)">
                                      <p:cBhvr>
                                        <p:cTn id="21" dur="500"/>
                                        <p:tgtEl>
                                          <p:spTgt spid="6">
                                            <p:txEl>
                                              <p:pRg st="5" end="5"/>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6">
                                            <p:txEl>
                                              <p:pRg st="6" end="6"/>
                                            </p:txEl>
                                          </p:spTgt>
                                        </p:tgtEl>
                                        <p:attrNameLst>
                                          <p:attrName>style.visibility</p:attrName>
                                        </p:attrNameLst>
                                      </p:cBhvr>
                                      <p:to>
                                        <p:strVal val="visible"/>
                                      </p:to>
                                    </p:set>
                                    <p:animEffect transition="in" filter="blinds(horizontal)">
                                      <p:cBhvr>
                                        <p:cTn id="24" dur="500"/>
                                        <p:tgtEl>
                                          <p:spTgt spid="6">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6">
                                            <p:txEl>
                                              <p:pRg st="8" end="8"/>
                                            </p:txEl>
                                          </p:spTgt>
                                        </p:tgtEl>
                                        <p:attrNameLst>
                                          <p:attrName>style.visibility</p:attrName>
                                        </p:attrNameLst>
                                      </p:cBhvr>
                                      <p:to>
                                        <p:strVal val="visible"/>
                                      </p:to>
                                    </p:set>
                                    <p:animEffect transition="in" filter="blinds(horizontal)">
                                      <p:cBhvr>
                                        <p:cTn id="29" dur="500"/>
                                        <p:tgtEl>
                                          <p:spTgt spid="6">
                                            <p:txEl>
                                              <p:pRg st="8" end="8"/>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6">
                                            <p:txEl>
                                              <p:pRg st="9" end="9"/>
                                            </p:txEl>
                                          </p:spTgt>
                                        </p:tgtEl>
                                        <p:attrNameLst>
                                          <p:attrName>style.visibility</p:attrName>
                                        </p:attrNameLst>
                                      </p:cBhvr>
                                      <p:to>
                                        <p:strVal val="visible"/>
                                      </p:to>
                                    </p:set>
                                    <p:animEffect transition="in" filter="blinds(horizontal)">
                                      <p:cBhvr>
                                        <p:cTn id="32" dur="500"/>
                                        <p:tgtEl>
                                          <p:spTgt spid="6">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11" end="11"/>
                                            </p:txEl>
                                          </p:spTgt>
                                        </p:tgtEl>
                                        <p:attrNameLst>
                                          <p:attrName>style.visibility</p:attrName>
                                        </p:attrNameLst>
                                      </p:cBhvr>
                                      <p:to>
                                        <p:strVal val="visible"/>
                                      </p:to>
                                    </p:set>
                                    <p:animEffect transition="in" filter="blinds(horizontal)">
                                      <p:cBhvr>
                                        <p:cTn id="37" dur="500"/>
                                        <p:tgtEl>
                                          <p:spTgt spid="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9144000" cy="769441"/>
          </a:xfrm>
          <a:prstGeom prst="rect">
            <a:avLst/>
          </a:prstGeom>
          <a:noFill/>
        </p:spPr>
        <p:txBody>
          <a:bodyPr wrap="square" rtlCol="0">
            <a:spAutoFit/>
          </a:bodyPr>
          <a:lstStyle/>
          <a:p>
            <a:pPr algn="ctr"/>
            <a:r>
              <a:rPr lang="en-US" sz="4400" dirty="0" smtClean="0">
                <a:solidFill>
                  <a:srgbClr val="FFFF00"/>
                </a:solidFill>
                <a:latin typeface="Microsoft Sans Serif" pitchFamily="34" charset="0"/>
                <a:cs typeface="Microsoft Sans Serif" pitchFamily="34" charset="0"/>
              </a:rPr>
              <a:t>Cases of Acute Danger</a:t>
            </a:r>
            <a:endParaRPr lang="en-US" sz="4400" dirty="0">
              <a:solidFill>
                <a:srgbClr val="FFFF00"/>
              </a:solidFill>
              <a:latin typeface="Microsoft Sans Serif" pitchFamily="34" charset="0"/>
              <a:cs typeface="Microsoft Sans Serif" pitchFamily="34" charset="0"/>
            </a:endParaRPr>
          </a:p>
        </p:txBody>
      </p:sp>
      <p:sp>
        <p:nvSpPr>
          <p:cNvPr id="5" name="TextBox 4"/>
          <p:cNvSpPr txBox="1"/>
          <p:nvPr/>
        </p:nvSpPr>
        <p:spPr>
          <a:xfrm>
            <a:off x="1" y="1066800"/>
            <a:ext cx="6324599" cy="6063198"/>
          </a:xfrm>
          <a:prstGeom prst="rect">
            <a:avLst/>
          </a:prstGeom>
          <a:noFill/>
        </p:spPr>
        <p:txBody>
          <a:bodyPr wrap="square" rtlCol="0">
            <a:spAutoFit/>
          </a:bodyPr>
          <a:lstStyle/>
          <a:p>
            <a:pPr>
              <a:buFont typeface="Arial" pitchFamily="34" charset="0"/>
              <a:buChar char="•"/>
            </a:pPr>
            <a:r>
              <a:rPr lang="en-US" sz="2400" dirty="0" smtClean="0">
                <a:latin typeface="Microsoft Sans Serif" pitchFamily="34" charset="0"/>
                <a:cs typeface="Microsoft Sans Serif" pitchFamily="34" charset="0"/>
              </a:rPr>
              <a:t> Very high-risk behaviors you identify may require something more immediate than SBIRT</a:t>
            </a:r>
          </a:p>
          <a:p>
            <a:pPr lvl="1">
              <a:buFont typeface="Arial" pitchFamily="34" charset="0"/>
              <a:buChar char="•"/>
            </a:pPr>
            <a:r>
              <a:rPr lang="en-US" sz="2400" dirty="0" smtClean="0">
                <a:latin typeface="Microsoft Sans Serif" pitchFamily="34" charset="0"/>
                <a:cs typeface="Microsoft Sans Serif" pitchFamily="34" charset="0"/>
              </a:rPr>
              <a:t>Taking unknown pills  </a:t>
            </a:r>
          </a:p>
          <a:p>
            <a:pPr lvl="1">
              <a:buFont typeface="Arial" pitchFamily="34" charset="0"/>
              <a:buChar char="•"/>
            </a:pPr>
            <a:r>
              <a:rPr lang="en-US" sz="2400" dirty="0" smtClean="0">
                <a:latin typeface="Microsoft Sans Serif" pitchFamily="34" charset="0"/>
                <a:cs typeface="Microsoft Sans Serif" pitchFamily="34" charset="0"/>
              </a:rPr>
              <a:t>Mixing sedatives </a:t>
            </a:r>
          </a:p>
          <a:p>
            <a:pPr lvl="1">
              <a:buFont typeface="Arial" pitchFamily="34" charset="0"/>
              <a:buChar char="•"/>
            </a:pPr>
            <a:r>
              <a:rPr lang="en-US" sz="2400" dirty="0" smtClean="0">
                <a:latin typeface="Microsoft Sans Serif" pitchFamily="34" charset="0"/>
                <a:cs typeface="Microsoft Sans Serif" pitchFamily="34" charset="0"/>
              </a:rPr>
              <a:t>Intravenous use</a:t>
            </a:r>
          </a:p>
          <a:p>
            <a:pPr lvl="1">
              <a:buFont typeface="Arial" pitchFamily="34" charset="0"/>
              <a:buChar char="•"/>
            </a:pPr>
            <a:r>
              <a:rPr lang="en-US" sz="2400" dirty="0" smtClean="0">
                <a:latin typeface="Microsoft Sans Serif" pitchFamily="34" charset="0"/>
                <a:cs typeface="Microsoft Sans Serif" pitchFamily="34" charset="0"/>
              </a:rPr>
              <a:t>Engaging in potentially dangerous activities while impaired</a:t>
            </a:r>
          </a:p>
          <a:p>
            <a:pPr lvl="1">
              <a:buFont typeface="Arial" pitchFamily="34" charset="0"/>
              <a:buChar char="•"/>
            </a:pPr>
            <a:r>
              <a:rPr lang="en-US" sz="2400" dirty="0" smtClean="0">
                <a:latin typeface="Microsoft Sans Serif" pitchFamily="34" charset="0"/>
                <a:cs typeface="Microsoft Sans Serif" pitchFamily="34" charset="0"/>
              </a:rPr>
              <a:t>Use leading to an ER visit or arrest</a:t>
            </a:r>
          </a:p>
          <a:p>
            <a:pPr lvl="1">
              <a:buFont typeface="Arial" pitchFamily="34" charset="0"/>
              <a:buChar char="•"/>
            </a:pPr>
            <a:endParaRPr lang="en-US" sz="2400" dirty="0" smtClean="0">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 Refer for or conduct suicide/safety evaluation if necessary</a:t>
            </a:r>
          </a:p>
          <a:p>
            <a:pPr>
              <a:buFont typeface="Arial" pitchFamily="34" charset="0"/>
              <a:buChar char="•"/>
            </a:pPr>
            <a:endParaRPr lang="en-US" sz="2400" dirty="0" smtClean="0">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 Refer for or conduct emergency mental health evaluation if necessary</a:t>
            </a:r>
          </a:p>
          <a:p>
            <a:endParaRPr lang="en-US" sz="2800" dirty="0">
              <a:latin typeface="Microsoft Sans Serif" pitchFamily="34" charset="0"/>
              <a:cs typeface="Microsoft Sans Serif" pitchFamily="34" charset="0"/>
            </a:endParaRPr>
          </a:p>
        </p:txBody>
      </p:sp>
      <p:pic>
        <p:nvPicPr>
          <p:cNvPr id="421890" name="Picture 2" descr="Image result for emergency room .gov"/>
          <p:cNvPicPr>
            <a:picLocks noChangeAspect="1" noChangeArrowheads="1"/>
          </p:cNvPicPr>
          <p:nvPr/>
        </p:nvPicPr>
        <p:blipFill>
          <a:blip r:embed="rId3" cstate="print"/>
          <a:srcRect/>
          <a:stretch>
            <a:fillRect/>
          </a:stretch>
        </p:blipFill>
        <p:spPr bwMode="auto">
          <a:xfrm>
            <a:off x="6286500" y="2133600"/>
            <a:ext cx="2857500" cy="2857500"/>
          </a:xfrm>
          <a:prstGeom prst="rect">
            <a:avLst/>
          </a:prstGeom>
          <a:noFill/>
        </p:spPr>
      </p:pic>
      <p:sp>
        <p:nvSpPr>
          <p:cNvPr id="6" name="Slide Number Placeholder 5"/>
          <p:cNvSpPr>
            <a:spLocks noGrp="1"/>
          </p:cNvSpPr>
          <p:nvPr>
            <p:ph type="sldNum" sz="quarter" idx="12"/>
          </p:nvPr>
        </p:nvSpPr>
        <p:spPr/>
        <p:txBody>
          <a:bodyPr/>
          <a:lstStyle/>
          <a:p>
            <a:fld id="{7BB5887B-BB3E-4BA5-8A1E-2508AB54A26D}"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9144000" cy="1446550"/>
          </a:xfrm>
          <a:prstGeom prst="rect">
            <a:avLst/>
          </a:prstGeom>
          <a:noFill/>
        </p:spPr>
        <p:txBody>
          <a:bodyPr wrap="square" rtlCol="0">
            <a:spAutoFit/>
          </a:bodyPr>
          <a:lstStyle/>
          <a:p>
            <a:pPr algn="ctr"/>
            <a:r>
              <a:rPr lang="en-US" sz="4400" dirty="0" smtClean="0">
                <a:solidFill>
                  <a:srgbClr val="FFFF00"/>
                </a:solidFill>
                <a:latin typeface="Microsoft Sans Serif" pitchFamily="34" charset="0"/>
                <a:cs typeface="Microsoft Sans Serif" pitchFamily="34" charset="0"/>
              </a:rPr>
              <a:t>Cases of Acute Danger: </a:t>
            </a:r>
          </a:p>
          <a:p>
            <a:pPr algn="ctr"/>
            <a:r>
              <a:rPr lang="en-US" sz="4400" dirty="0" smtClean="0">
                <a:solidFill>
                  <a:srgbClr val="FFFF00"/>
                </a:solidFill>
                <a:latin typeface="Microsoft Sans Serif" pitchFamily="34" charset="0"/>
                <a:cs typeface="Microsoft Sans Serif" pitchFamily="34" charset="0"/>
              </a:rPr>
              <a:t>What You Can Say</a:t>
            </a:r>
            <a:endParaRPr lang="en-US" sz="4400" dirty="0">
              <a:solidFill>
                <a:srgbClr val="FFFF00"/>
              </a:solidFill>
              <a:latin typeface="Microsoft Sans Serif" pitchFamily="34" charset="0"/>
              <a:cs typeface="Microsoft Sans Serif" pitchFamily="34" charset="0"/>
            </a:endParaRPr>
          </a:p>
        </p:txBody>
      </p:sp>
      <p:sp>
        <p:nvSpPr>
          <p:cNvPr id="6" name="Slide Number Placeholder 5"/>
          <p:cNvSpPr>
            <a:spLocks noGrp="1"/>
          </p:cNvSpPr>
          <p:nvPr>
            <p:ph type="sldNum" sz="quarter" idx="12"/>
          </p:nvPr>
        </p:nvSpPr>
        <p:spPr/>
        <p:txBody>
          <a:bodyPr/>
          <a:lstStyle/>
          <a:p>
            <a:fld id="{7BB5887B-BB3E-4BA5-8A1E-2508AB54A26D}" type="slidenum">
              <a:rPr lang="en-US" smtClean="0"/>
              <a:pPr/>
              <a:t>14</a:t>
            </a:fld>
            <a:endParaRPr lang="en-US"/>
          </a:p>
        </p:txBody>
      </p:sp>
      <p:sp>
        <p:nvSpPr>
          <p:cNvPr id="7" name="Rounded Rectangular Callout 6"/>
          <p:cNvSpPr/>
          <p:nvPr/>
        </p:nvSpPr>
        <p:spPr>
          <a:xfrm>
            <a:off x="457200" y="1752600"/>
            <a:ext cx="8021959" cy="3847862"/>
          </a:xfrm>
          <a:prstGeom prst="wedgeRoundRectCallout">
            <a:avLst>
              <a:gd name="adj1" fmla="val 3273"/>
              <a:gd name="adj2" fmla="val 66788"/>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5pPr>
            <a:lvl6pPr marL="2286000" algn="l" defTabSz="457200" rtl="0" eaLnBrk="1" latinLnBrk="0" hangingPunct="1">
              <a:defRPr sz="2400" kern="1200">
                <a:solidFill>
                  <a:schemeClr val="tx1"/>
                </a:solidFill>
                <a:latin typeface="Tahoma" charset="0"/>
                <a:ea typeface="ＭＳ Ｐゴシック" charset="0"/>
                <a:cs typeface="ＭＳ Ｐゴシック" charset="0"/>
              </a:defRPr>
            </a:lvl6pPr>
            <a:lvl7pPr marL="2743200" algn="l" defTabSz="457200" rtl="0" eaLnBrk="1" latinLnBrk="0" hangingPunct="1">
              <a:defRPr sz="2400" kern="1200">
                <a:solidFill>
                  <a:schemeClr val="tx1"/>
                </a:solidFill>
                <a:latin typeface="Tahoma" charset="0"/>
                <a:ea typeface="ＭＳ Ｐゴシック" charset="0"/>
                <a:cs typeface="ＭＳ Ｐゴシック" charset="0"/>
              </a:defRPr>
            </a:lvl7pPr>
            <a:lvl8pPr marL="3200400" algn="l" defTabSz="457200" rtl="0" eaLnBrk="1" latinLnBrk="0" hangingPunct="1">
              <a:defRPr sz="2400" kern="1200">
                <a:solidFill>
                  <a:schemeClr val="tx1"/>
                </a:solidFill>
                <a:latin typeface="Tahoma" charset="0"/>
                <a:ea typeface="ＭＳ Ｐゴシック" charset="0"/>
                <a:cs typeface="ＭＳ Ｐゴシック" charset="0"/>
              </a:defRPr>
            </a:lvl8pPr>
            <a:lvl9pPr marL="3657600" algn="l" defTabSz="457200" rtl="0" eaLnBrk="1" latinLnBrk="0" hangingPunct="1">
              <a:defRPr sz="2400" kern="1200">
                <a:solidFill>
                  <a:schemeClr val="tx1"/>
                </a:solidFill>
                <a:latin typeface="Tahoma" charset="0"/>
                <a:ea typeface="ＭＳ Ｐゴシック" charset="0"/>
                <a:cs typeface="ＭＳ Ｐゴシック" charset="0"/>
              </a:defRPr>
            </a:lvl9pPr>
          </a:lstStyle>
          <a:p>
            <a:pPr lvl="0" eaLnBrk="1" fontAlgn="auto" hangingPunct="1">
              <a:spcBef>
                <a:spcPts val="0"/>
              </a:spcBef>
              <a:spcAft>
                <a:spcPts val="0"/>
              </a:spcAft>
            </a:pPr>
            <a:r>
              <a:rPr lang="en-US" i="1" dirty="0">
                <a:solidFill>
                  <a:schemeClr val="bg1"/>
                </a:solidFill>
                <a:latin typeface="Microsoft Sans Serif" pitchFamily="34" charset="0"/>
                <a:ea typeface="+mn-ea"/>
                <a:cs typeface="Microsoft Sans Serif" pitchFamily="34" charset="0"/>
              </a:rPr>
              <a:t>“ Because I am so worried I have to share some </a:t>
            </a:r>
            <a:r>
              <a:rPr lang="en-US" i="1" dirty="0" smtClean="0">
                <a:solidFill>
                  <a:schemeClr val="bg1"/>
                </a:solidFill>
                <a:latin typeface="Microsoft Sans Serif" pitchFamily="34" charset="0"/>
                <a:ea typeface="+mn-ea"/>
                <a:cs typeface="Microsoft Sans Serif" pitchFamily="34" charset="0"/>
              </a:rPr>
              <a:t>of </a:t>
            </a:r>
            <a:r>
              <a:rPr lang="en-US" i="1" dirty="0">
                <a:solidFill>
                  <a:schemeClr val="bg1"/>
                </a:solidFill>
                <a:latin typeface="Microsoft Sans Serif" pitchFamily="34" charset="0"/>
                <a:ea typeface="+mn-ea"/>
                <a:cs typeface="Microsoft Sans Serif" pitchFamily="34" charset="0"/>
              </a:rPr>
              <a:t>this information with your parents and arrange </a:t>
            </a:r>
            <a:r>
              <a:rPr lang="en-US" i="1" dirty="0" smtClean="0">
                <a:solidFill>
                  <a:schemeClr val="bg1"/>
                </a:solidFill>
                <a:latin typeface="Microsoft Sans Serif" pitchFamily="34" charset="0"/>
                <a:ea typeface="+mn-ea"/>
                <a:cs typeface="Microsoft Sans Serif" pitchFamily="34" charset="0"/>
              </a:rPr>
              <a:t>an appointment </a:t>
            </a:r>
            <a:r>
              <a:rPr lang="en-US" i="1" dirty="0">
                <a:solidFill>
                  <a:schemeClr val="bg1"/>
                </a:solidFill>
                <a:latin typeface="Microsoft Sans Serif" pitchFamily="34" charset="0"/>
                <a:ea typeface="+mn-ea"/>
                <a:cs typeface="Microsoft Sans Serif" pitchFamily="34" charset="0"/>
              </a:rPr>
              <a:t>for you to speak </a:t>
            </a:r>
            <a:r>
              <a:rPr lang="en-US" i="1" dirty="0" smtClean="0">
                <a:solidFill>
                  <a:schemeClr val="bg1"/>
                </a:solidFill>
                <a:latin typeface="Microsoft Sans Serif" pitchFamily="34" charset="0"/>
                <a:ea typeface="+mn-ea"/>
                <a:cs typeface="Microsoft Sans Serif" pitchFamily="34" charset="0"/>
              </a:rPr>
              <a:t>with </a:t>
            </a:r>
            <a:r>
              <a:rPr lang="en-US" i="1" dirty="0">
                <a:solidFill>
                  <a:schemeClr val="bg1"/>
                </a:solidFill>
                <a:latin typeface="Microsoft Sans Serif" pitchFamily="34" charset="0"/>
                <a:ea typeface="+mn-ea"/>
                <a:cs typeface="Microsoft Sans Serif" pitchFamily="34" charset="0"/>
              </a:rPr>
              <a:t>my colleague who has a lot of </a:t>
            </a:r>
            <a:r>
              <a:rPr lang="en-US" i="1" dirty="0" smtClean="0">
                <a:solidFill>
                  <a:schemeClr val="bg1"/>
                </a:solidFill>
                <a:latin typeface="Microsoft Sans Serif" pitchFamily="34" charset="0"/>
                <a:ea typeface="+mn-ea"/>
                <a:cs typeface="Microsoft Sans Serif" pitchFamily="34" charset="0"/>
              </a:rPr>
              <a:t>experience </a:t>
            </a:r>
            <a:r>
              <a:rPr lang="en-US" i="1" dirty="0">
                <a:solidFill>
                  <a:schemeClr val="bg1"/>
                </a:solidFill>
                <a:latin typeface="Microsoft Sans Serif" pitchFamily="34" charset="0"/>
                <a:ea typeface="+mn-ea"/>
                <a:cs typeface="Microsoft Sans Serif" pitchFamily="34" charset="0"/>
              </a:rPr>
              <a:t>talking to kids about drug use. In the </a:t>
            </a:r>
            <a:r>
              <a:rPr lang="en-US" i="1" dirty="0" smtClean="0">
                <a:solidFill>
                  <a:schemeClr val="bg1"/>
                </a:solidFill>
                <a:latin typeface="Microsoft Sans Serif" pitchFamily="34" charset="0"/>
                <a:ea typeface="+mn-ea"/>
                <a:cs typeface="Microsoft Sans Serif" pitchFamily="34" charset="0"/>
              </a:rPr>
              <a:t>meantime</a:t>
            </a:r>
            <a:r>
              <a:rPr lang="en-US" i="1" dirty="0">
                <a:solidFill>
                  <a:schemeClr val="bg1"/>
                </a:solidFill>
                <a:latin typeface="Microsoft Sans Serif" pitchFamily="34" charset="0"/>
                <a:ea typeface="+mn-ea"/>
                <a:cs typeface="Microsoft Sans Serif" pitchFamily="34" charset="0"/>
              </a:rPr>
              <a:t>, can you promise me that you will not </a:t>
            </a:r>
            <a:r>
              <a:rPr lang="en-US" i="1" dirty="0" smtClean="0">
                <a:solidFill>
                  <a:schemeClr val="bg1"/>
                </a:solidFill>
                <a:latin typeface="Microsoft Sans Serif" pitchFamily="34" charset="0"/>
                <a:ea typeface="+mn-ea"/>
                <a:cs typeface="Microsoft Sans Serif" pitchFamily="34" charset="0"/>
              </a:rPr>
              <a:t>use </a:t>
            </a:r>
            <a:r>
              <a:rPr lang="en-US" i="1" dirty="0">
                <a:solidFill>
                  <a:schemeClr val="bg1"/>
                </a:solidFill>
                <a:latin typeface="Microsoft Sans Serif" pitchFamily="34" charset="0"/>
                <a:ea typeface="+mn-ea"/>
                <a:cs typeface="Microsoft Sans Serif" pitchFamily="34" charset="0"/>
              </a:rPr>
              <a:t>any alcohol, pills, or drugs at all before your </a:t>
            </a:r>
            <a:r>
              <a:rPr lang="en-US" i="1" dirty="0" smtClean="0">
                <a:solidFill>
                  <a:schemeClr val="bg1"/>
                </a:solidFill>
                <a:latin typeface="Microsoft Sans Serif" pitchFamily="34" charset="0"/>
                <a:ea typeface="+mn-ea"/>
                <a:cs typeface="Microsoft Sans Serif" pitchFamily="34" charset="0"/>
              </a:rPr>
              <a:t>next appointment</a:t>
            </a:r>
            <a:r>
              <a:rPr lang="en-US" i="1" dirty="0">
                <a:solidFill>
                  <a:schemeClr val="bg1"/>
                </a:solidFill>
                <a:latin typeface="Microsoft Sans Serif" pitchFamily="34" charset="0"/>
                <a:ea typeface="+mn-ea"/>
                <a:cs typeface="Microsoft Sans Serif" pitchFamily="34" charset="0"/>
              </a:rPr>
              <a:t>? What do you think would be </a:t>
            </a:r>
            <a:r>
              <a:rPr lang="en-US" i="1" dirty="0" smtClean="0">
                <a:solidFill>
                  <a:schemeClr val="bg1"/>
                </a:solidFill>
                <a:latin typeface="Microsoft Sans Serif" pitchFamily="34" charset="0"/>
                <a:ea typeface="+mn-ea"/>
                <a:cs typeface="Microsoft Sans Serif" pitchFamily="34" charset="0"/>
              </a:rPr>
              <a:t>the </a:t>
            </a:r>
            <a:r>
              <a:rPr lang="en-US" i="1" dirty="0">
                <a:solidFill>
                  <a:schemeClr val="bg1"/>
                </a:solidFill>
                <a:latin typeface="Microsoft Sans Serif" pitchFamily="34" charset="0"/>
                <a:ea typeface="+mn-ea"/>
                <a:cs typeface="Microsoft Sans Serif" pitchFamily="34" charset="0"/>
              </a:rPr>
              <a:t>best way to share this information with your </a:t>
            </a:r>
            <a:r>
              <a:rPr lang="en-US" i="1" dirty="0" smtClean="0">
                <a:solidFill>
                  <a:schemeClr val="bg1"/>
                </a:solidFill>
                <a:latin typeface="Microsoft Sans Serif" pitchFamily="34" charset="0"/>
                <a:ea typeface="+mn-ea"/>
                <a:cs typeface="Microsoft Sans Serif" pitchFamily="34" charset="0"/>
              </a:rPr>
              <a:t>parents</a:t>
            </a:r>
            <a:r>
              <a:rPr lang="en-US" i="1" dirty="0">
                <a:solidFill>
                  <a:schemeClr val="bg1"/>
                </a:solidFill>
                <a:latin typeface="Microsoft Sans Serif" pitchFamily="34" charset="0"/>
                <a:ea typeface="+mn-ea"/>
                <a:cs typeface="Microsoft Sans Serif" pitchFamily="34" charset="0"/>
              </a:rPr>
              <a:t>?” </a:t>
            </a:r>
          </a:p>
          <a:p>
            <a:pPr lvl="0" eaLnBrk="1" fontAlgn="auto" hangingPunct="1">
              <a:spcBef>
                <a:spcPts val="0"/>
              </a:spcBef>
              <a:spcAft>
                <a:spcPts val="0"/>
              </a:spcAft>
            </a:pPr>
            <a:endParaRPr lang="en-US" sz="2800" dirty="0">
              <a:solidFill>
                <a:prstClr val="white"/>
              </a:solidFill>
              <a:latin typeface="Microsoft Sans Serif" pitchFamily="34" charset="0"/>
              <a:ea typeface="+mn-ea"/>
              <a:cs typeface="Microsoft Sans Serif" pitchFamily="34" charset="0"/>
            </a:endParaRPr>
          </a:p>
        </p:txBody>
      </p:sp>
    </p:spTree>
    <p:extLst>
      <p:ext uri="{BB962C8B-B14F-4D97-AF65-F5344CB8AC3E}">
        <p14:creationId xmlns:p14="http://schemas.microsoft.com/office/powerpoint/2010/main" val="34119938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830997"/>
          </a:xfrm>
          <a:prstGeom prst="rect">
            <a:avLst/>
          </a:prstGeom>
          <a:noFill/>
        </p:spPr>
        <p:txBody>
          <a:bodyPr wrap="square" rtlCol="0">
            <a:spAutoFit/>
          </a:bodyPr>
          <a:lstStyle/>
          <a:p>
            <a:pPr algn="ctr"/>
            <a:r>
              <a:rPr lang="en-US" sz="4800" dirty="0" smtClean="0">
                <a:solidFill>
                  <a:srgbClr val="FFFF00"/>
                </a:solidFill>
                <a:latin typeface="Microsoft Sans Serif" pitchFamily="34" charset="0"/>
                <a:cs typeface="Microsoft Sans Serif" pitchFamily="34" charset="0"/>
              </a:rPr>
              <a:t>S2BI Role Play</a:t>
            </a:r>
            <a:endParaRPr lang="en-US" sz="4800" dirty="0">
              <a:solidFill>
                <a:srgbClr val="FFFF00"/>
              </a:solidFill>
              <a:latin typeface="Microsoft Sans Serif" pitchFamily="34" charset="0"/>
              <a:cs typeface="Microsoft Sans Serif" pitchFamily="34" charset="0"/>
            </a:endParaRPr>
          </a:p>
        </p:txBody>
      </p:sp>
      <p:sp>
        <p:nvSpPr>
          <p:cNvPr id="5" name="TextBox 4"/>
          <p:cNvSpPr txBox="1"/>
          <p:nvPr/>
        </p:nvSpPr>
        <p:spPr>
          <a:xfrm>
            <a:off x="609600" y="1524000"/>
            <a:ext cx="7772400" cy="4154984"/>
          </a:xfrm>
          <a:prstGeom prst="rect">
            <a:avLst/>
          </a:prstGeom>
          <a:noFill/>
        </p:spPr>
        <p:txBody>
          <a:bodyPr wrap="square" rtlCol="0">
            <a:spAutoFit/>
          </a:bodyPr>
          <a:lstStyle/>
          <a:p>
            <a:pPr marL="342900" indent="-342900">
              <a:buAutoNum type="arabicPeriod"/>
            </a:pPr>
            <a:endParaRPr lang="en-US" sz="2400" dirty="0" smtClean="0">
              <a:latin typeface="Microsoft Sans Serif" pitchFamily="34" charset="0"/>
              <a:cs typeface="Microsoft Sans Serif" pitchFamily="34" charset="0"/>
            </a:endParaRPr>
          </a:p>
          <a:p>
            <a:pPr marL="342900" indent="-342900">
              <a:buAutoNum type="arabicPeriod"/>
            </a:pPr>
            <a:r>
              <a:rPr lang="en-US" sz="2400" dirty="0" smtClean="0">
                <a:latin typeface="Microsoft Sans Serif" pitchFamily="34" charset="0"/>
                <a:cs typeface="Microsoft Sans Serif" pitchFamily="34" charset="0"/>
              </a:rPr>
              <a:t>Take the blank S2BI screener from your packet. One person will be the provider giving the assessment, the other will be the adolescent. </a:t>
            </a:r>
          </a:p>
          <a:p>
            <a:pPr marL="342900" indent="-342900">
              <a:buAutoNum type="arabicPeriod"/>
            </a:pPr>
            <a:endParaRPr lang="en-US" sz="2400" dirty="0" smtClean="0">
              <a:latin typeface="Microsoft Sans Serif" pitchFamily="34" charset="0"/>
              <a:cs typeface="Microsoft Sans Serif" pitchFamily="34" charset="0"/>
            </a:endParaRPr>
          </a:p>
          <a:p>
            <a:pPr marL="342900" indent="-342900">
              <a:buAutoNum type="arabicPeriod"/>
            </a:pPr>
            <a:r>
              <a:rPr lang="en-US" sz="2400" dirty="0" smtClean="0">
                <a:latin typeface="Microsoft Sans Serif" pitchFamily="34" charset="0"/>
                <a:cs typeface="Microsoft Sans Serif" pitchFamily="34" charset="0"/>
              </a:rPr>
              <a:t>CLINICIANS: Introduce the S2BI and ask the questions.</a:t>
            </a:r>
          </a:p>
          <a:p>
            <a:pPr marL="342900" indent="-342900">
              <a:buAutoNum type="arabicPeriod"/>
            </a:pPr>
            <a:endParaRPr lang="en-US" sz="2400" dirty="0" smtClean="0">
              <a:latin typeface="Microsoft Sans Serif" pitchFamily="34" charset="0"/>
              <a:cs typeface="Microsoft Sans Serif" pitchFamily="34" charset="0"/>
            </a:endParaRPr>
          </a:p>
          <a:p>
            <a:pPr marL="342900" indent="-342900">
              <a:buAutoNum type="arabicPeriod"/>
            </a:pPr>
            <a:r>
              <a:rPr lang="en-US" sz="2400" dirty="0" smtClean="0">
                <a:latin typeface="Microsoft Sans Serif" pitchFamily="34" charset="0"/>
                <a:cs typeface="Microsoft Sans Serif" pitchFamily="34" charset="0"/>
              </a:rPr>
              <a:t>ADOLESCENTS: Be a real-life adolescent you have encountered. And don’t be the most difficult adolescent ever! </a:t>
            </a:r>
            <a:endParaRPr lang="en-US" sz="2400" dirty="0">
              <a:latin typeface="Microsoft Sans Serif" pitchFamily="34" charset="0"/>
              <a:cs typeface="Microsoft Sans Serif" pitchFamily="34" charset="0"/>
            </a:endParaRPr>
          </a:p>
        </p:txBody>
      </p:sp>
      <p:sp>
        <p:nvSpPr>
          <p:cNvPr id="6" name="Slide Number Placeholder 5"/>
          <p:cNvSpPr>
            <a:spLocks noGrp="1"/>
          </p:cNvSpPr>
          <p:nvPr>
            <p:ph type="sldNum" sz="quarter" idx="12"/>
          </p:nvPr>
        </p:nvSpPr>
        <p:spPr/>
        <p:txBody>
          <a:bodyPr/>
          <a:lstStyle/>
          <a:p>
            <a:fld id="{7BB5887B-BB3E-4BA5-8A1E-2508AB54A26D}" type="slidenum">
              <a:rPr lang="en-US" smtClean="0"/>
              <a:pPr/>
              <a:t>15</a:t>
            </a:fld>
            <a:endParaRPr lang="en-US"/>
          </a:p>
        </p:txBody>
      </p:sp>
    </p:spTree>
    <p:extLst>
      <p:ext uri="{BB962C8B-B14F-4D97-AF65-F5344CB8AC3E}">
        <p14:creationId xmlns:p14="http://schemas.microsoft.com/office/powerpoint/2010/main" val="4270326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1569660"/>
          </a:xfrm>
          <a:prstGeom prst="rect">
            <a:avLst/>
          </a:prstGeom>
          <a:noFill/>
        </p:spPr>
        <p:txBody>
          <a:bodyPr wrap="square" rtlCol="0">
            <a:spAutoFit/>
          </a:bodyPr>
          <a:lstStyle/>
          <a:p>
            <a:pPr algn="ctr"/>
            <a:r>
              <a:rPr lang="en-US" sz="4800" dirty="0" smtClean="0">
                <a:solidFill>
                  <a:srgbClr val="FFFF00"/>
                </a:solidFill>
                <a:latin typeface="Microsoft Sans Serif" pitchFamily="34" charset="0"/>
                <a:cs typeface="Microsoft Sans Serif" pitchFamily="34" charset="0"/>
              </a:rPr>
              <a:t>S2BI Role Play:</a:t>
            </a:r>
          </a:p>
          <a:p>
            <a:pPr algn="ctr"/>
            <a:r>
              <a:rPr lang="en-US" sz="4800" dirty="0" smtClean="0">
                <a:solidFill>
                  <a:srgbClr val="FFFF00"/>
                </a:solidFill>
                <a:latin typeface="Microsoft Sans Serif" pitchFamily="34" charset="0"/>
                <a:cs typeface="Microsoft Sans Serif" pitchFamily="34" charset="0"/>
              </a:rPr>
              <a:t>How Did It Go?</a:t>
            </a:r>
            <a:endParaRPr lang="en-US" sz="4800" dirty="0">
              <a:solidFill>
                <a:srgbClr val="FFFF00"/>
              </a:solidFill>
              <a:latin typeface="Microsoft Sans Serif" pitchFamily="34" charset="0"/>
              <a:cs typeface="Microsoft Sans Serif" pitchFamily="34" charset="0"/>
            </a:endParaRPr>
          </a:p>
        </p:txBody>
      </p:sp>
      <p:sp>
        <p:nvSpPr>
          <p:cNvPr id="5" name="TextBox 4"/>
          <p:cNvSpPr txBox="1"/>
          <p:nvPr/>
        </p:nvSpPr>
        <p:spPr>
          <a:xfrm>
            <a:off x="609600" y="1752600"/>
            <a:ext cx="7772400" cy="3970318"/>
          </a:xfrm>
          <a:prstGeom prst="rect">
            <a:avLst/>
          </a:prstGeom>
          <a:noFill/>
        </p:spPr>
        <p:txBody>
          <a:bodyPr wrap="square" rtlCol="0">
            <a:spAutoFit/>
          </a:bodyPr>
          <a:lstStyle/>
          <a:p>
            <a:pPr marL="342900" indent="-342900">
              <a:buAutoNum type="arabicPeriod"/>
            </a:pPr>
            <a:r>
              <a:rPr lang="en-US" sz="2800" dirty="0" smtClean="0">
                <a:latin typeface="Microsoft Sans Serif" pitchFamily="34" charset="0"/>
                <a:cs typeface="Microsoft Sans Serif" pitchFamily="34" charset="0"/>
              </a:rPr>
              <a:t>How did this compare to the way you usually discuss substance use with adolescents? </a:t>
            </a:r>
          </a:p>
          <a:p>
            <a:pPr marL="342900" indent="-342900">
              <a:buAutoNum type="arabicPeriod"/>
            </a:pPr>
            <a:endParaRPr lang="en-US" sz="2800" dirty="0" smtClean="0">
              <a:latin typeface="Microsoft Sans Serif" pitchFamily="34" charset="0"/>
              <a:cs typeface="Microsoft Sans Serif" pitchFamily="34" charset="0"/>
            </a:endParaRPr>
          </a:p>
          <a:p>
            <a:pPr marL="342900" indent="-342900">
              <a:buAutoNum type="arabicPeriod"/>
            </a:pPr>
            <a:r>
              <a:rPr lang="en-US" sz="2800" dirty="0" smtClean="0">
                <a:latin typeface="Microsoft Sans Serif" pitchFamily="34" charset="0"/>
                <a:cs typeface="Microsoft Sans Serif" pitchFamily="34" charset="0"/>
              </a:rPr>
              <a:t>Were there any aspects of the screening process you found particularly challenging? </a:t>
            </a:r>
          </a:p>
          <a:p>
            <a:pPr marL="342900" indent="-342900">
              <a:buAutoNum type="arabicPeriod"/>
            </a:pPr>
            <a:endParaRPr lang="en-US" sz="2800" dirty="0" smtClean="0">
              <a:latin typeface="Microsoft Sans Serif" pitchFamily="34" charset="0"/>
              <a:cs typeface="Microsoft Sans Serif" pitchFamily="34" charset="0"/>
            </a:endParaRPr>
          </a:p>
          <a:p>
            <a:pPr marL="342900" indent="-342900">
              <a:buAutoNum type="arabicPeriod"/>
            </a:pPr>
            <a:r>
              <a:rPr lang="en-US" sz="2800" dirty="0" smtClean="0">
                <a:latin typeface="Microsoft Sans Serif" pitchFamily="34" charset="0"/>
                <a:cs typeface="Microsoft Sans Serif" pitchFamily="34" charset="0"/>
              </a:rPr>
              <a:t>Do you have any concerns about doing this with the adolescents you work with? </a:t>
            </a:r>
          </a:p>
          <a:p>
            <a:pPr marL="342900" indent="-342900"/>
            <a:r>
              <a:rPr lang="en-US" sz="2800" dirty="0" smtClean="0">
                <a:latin typeface="Microsoft Sans Serif" pitchFamily="34" charset="0"/>
                <a:cs typeface="Microsoft Sans Serif" pitchFamily="34" charset="0"/>
              </a:rPr>
              <a:t> </a:t>
            </a:r>
            <a:endParaRPr lang="en-US" sz="2800" dirty="0">
              <a:latin typeface="Microsoft Sans Serif" pitchFamily="34" charset="0"/>
              <a:cs typeface="Microsoft Sans Serif" pitchFamily="34" charset="0"/>
            </a:endParaRPr>
          </a:p>
        </p:txBody>
      </p:sp>
      <p:sp>
        <p:nvSpPr>
          <p:cNvPr id="6" name="Slide Number Placeholder 5"/>
          <p:cNvSpPr>
            <a:spLocks noGrp="1"/>
          </p:cNvSpPr>
          <p:nvPr>
            <p:ph type="sldNum" sz="quarter" idx="12"/>
          </p:nvPr>
        </p:nvSpPr>
        <p:spPr/>
        <p:txBody>
          <a:bodyPr/>
          <a:lstStyle/>
          <a:p>
            <a:fld id="{7BB5887B-BB3E-4BA5-8A1E-2508AB54A26D}" type="slidenum">
              <a:rPr lang="en-US" smtClean="0"/>
              <a:pPr/>
              <a:t>16</a:t>
            </a:fld>
            <a:endParaRPr lang="en-US"/>
          </a:p>
        </p:txBody>
      </p:sp>
    </p:spTree>
    <p:extLst>
      <p:ext uri="{BB962C8B-B14F-4D97-AF65-F5344CB8AC3E}">
        <p14:creationId xmlns:p14="http://schemas.microsoft.com/office/powerpoint/2010/main" val="1095963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linds(horizontal)">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linds(horizontal)">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6162" name="Picture 2" descr="\\isap-fs01\training\PHOTOS\People\handsraised.JPG"/>
          <p:cNvPicPr>
            <a:picLocks noChangeAspect="1" noChangeArrowheads="1"/>
          </p:cNvPicPr>
          <p:nvPr/>
        </p:nvPicPr>
        <p:blipFill>
          <a:blip r:embed="rId2" cstate="print"/>
          <a:srcRect/>
          <a:stretch>
            <a:fillRect/>
          </a:stretch>
        </p:blipFill>
        <p:spPr bwMode="auto">
          <a:xfrm>
            <a:off x="609600" y="1981200"/>
            <a:ext cx="8001920" cy="3047999"/>
          </a:xfrm>
          <a:prstGeom prst="rect">
            <a:avLst/>
          </a:prstGeom>
          <a:noFill/>
        </p:spPr>
      </p:pic>
      <p:sp>
        <p:nvSpPr>
          <p:cNvPr id="5" name="TextBox 4"/>
          <p:cNvSpPr txBox="1"/>
          <p:nvPr/>
        </p:nvSpPr>
        <p:spPr>
          <a:xfrm>
            <a:off x="0" y="609600"/>
            <a:ext cx="9144000" cy="769441"/>
          </a:xfrm>
          <a:prstGeom prst="rect">
            <a:avLst/>
          </a:prstGeom>
          <a:noFill/>
        </p:spPr>
        <p:txBody>
          <a:bodyPr wrap="square" rtlCol="0">
            <a:spAutoFit/>
          </a:bodyPr>
          <a:lstStyle/>
          <a:p>
            <a:pPr algn="ctr"/>
            <a:r>
              <a:rPr lang="en-US" sz="4400" b="1" dirty="0" smtClean="0">
                <a:solidFill>
                  <a:srgbClr val="FFFF00"/>
                </a:solidFill>
                <a:latin typeface="Microsoft Sans Serif" pitchFamily="34" charset="0"/>
                <a:cs typeface="Microsoft Sans Serif" pitchFamily="34" charset="0"/>
              </a:rPr>
              <a:t>Questions? Comments?</a:t>
            </a:r>
            <a:endParaRPr lang="en-US" sz="4400" b="1" dirty="0">
              <a:solidFill>
                <a:srgbClr val="FFFF00"/>
              </a:solidFill>
              <a:latin typeface="Microsoft Sans Serif" pitchFamily="34" charset="0"/>
              <a:cs typeface="Microsoft Sans Serif" pitchFamily="34" charset="0"/>
            </a:endParaRPr>
          </a:p>
        </p:txBody>
      </p:sp>
      <p:sp>
        <p:nvSpPr>
          <p:cNvPr id="4" name="Slide Number Placeholder 3"/>
          <p:cNvSpPr>
            <a:spLocks noGrp="1"/>
          </p:cNvSpPr>
          <p:nvPr>
            <p:ph type="sldNum" sz="quarter" idx="12"/>
          </p:nvPr>
        </p:nvSpPr>
        <p:spPr/>
        <p:txBody>
          <a:bodyPr/>
          <a:lstStyle/>
          <a:p>
            <a:fld id="{7BB5887B-BB3E-4BA5-8A1E-2508AB54A26D}" type="slidenum">
              <a:rPr lang="en-US" smtClean="0"/>
              <a:pPr/>
              <a:t>17</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Microsoft Sans Serif" pitchFamily="34" charset="0"/>
                <a:cs typeface="Microsoft Sans Serif" pitchFamily="34" charset="0"/>
              </a:rPr>
              <a:t>Training Objectives</a:t>
            </a:r>
            <a:endParaRPr lang="en-US" b="1" dirty="0">
              <a:solidFill>
                <a:srgbClr val="FFFF00"/>
              </a:solidFill>
              <a:latin typeface="Microsoft Sans Serif" pitchFamily="34" charset="0"/>
              <a:cs typeface="Microsoft Sans Serif" pitchFamily="34"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latin typeface="Microsoft Sans Serif" pitchFamily="34" charset="0"/>
                <a:cs typeface="Microsoft Sans Serif" pitchFamily="34" charset="0"/>
              </a:rPr>
              <a:t>By the end of this training module, participants will be able to:</a:t>
            </a:r>
          </a:p>
          <a:p>
            <a:pPr marL="0" indent="0">
              <a:buNone/>
            </a:pPr>
            <a:endParaRPr lang="en-US" dirty="0" smtClean="0">
              <a:latin typeface="Microsoft Sans Serif" pitchFamily="34" charset="0"/>
              <a:cs typeface="Microsoft Sans Serif" pitchFamily="34" charset="0"/>
            </a:endParaRPr>
          </a:p>
          <a:p>
            <a:pPr marL="514350" indent="-514350">
              <a:buAutoNum type="arabicPeriod"/>
            </a:pPr>
            <a:r>
              <a:rPr lang="en-US" dirty="0" smtClean="0">
                <a:latin typeface="Microsoft Sans Serif" pitchFamily="34" charset="0"/>
                <a:cs typeface="Microsoft Sans Serif" pitchFamily="34" charset="0"/>
              </a:rPr>
              <a:t>Confidently bring up the subject of substance use with the adolescents they serve.</a:t>
            </a:r>
          </a:p>
          <a:p>
            <a:pPr marL="514350" indent="-514350">
              <a:buAutoNum type="arabicPeriod"/>
            </a:pPr>
            <a:endParaRPr lang="en-US" dirty="0" smtClean="0">
              <a:latin typeface="Microsoft Sans Serif" pitchFamily="34" charset="0"/>
              <a:cs typeface="Microsoft Sans Serif" pitchFamily="34" charset="0"/>
            </a:endParaRPr>
          </a:p>
          <a:p>
            <a:pPr marL="514350" indent="-514350">
              <a:buAutoNum type="arabicPeriod"/>
            </a:pPr>
            <a:r>
              <a:rPr lang="en-US" dirty="0" smtClean="0">
                <a:latin typeface="Microsoft Sans Serif" pitchFamily="34" charset="0"/>
                <a:cs typeface="Microsoft Sans Serif" pitchFamily="34" charset="0"/>
              </a:rPr>
              <a:t>Administer the S2BI screening tool</a:t>
            </a:r>
          </a:p>
          <a:p>
            <a:pPr marL="514350" indent="-514350">
              <a:buAutoNum type="arabicPeriod"/>
            </a:pPr>
            <a:endParaRPr lang="en-US" dirty="0" smtClean="0">
              <a:latin typeface="Microsoft Sans Serif" pitchFamily="34" charset="0"/>
              <a:cs typeface="Microsoft Sans Serif" pitchFamily="34" charset="0"/>
            </a:endParaRPr>
          </a:p>
          <a:p>
            <a:pPr marL="514350" indent="-514350">
              <a:buAutoNum type="arabicPeriod"/>
            </a:pPr>
            <a:r>
              <a:rPr lang="en-US" dirty="0" smtClean="0">
                <a:latin typeface="Microsoft Sans Serif" pitchFamily="34" charset="0"/>
                <a:cs typeface="Microsoft Sans Serif" pitchFamily="34" charset="0"/>
              </a:rPr>
              <a:t>Understand how to interpret S2BI score results</a:t>
            </a:r>
          </a:p>
          <a:p>
            <a:pPr marL="514350" indent="-514350">
              <a:buAutoNum type="arabicPeriod"/>
            </a:pPr>
            <a:endParaRPr lang="en-US" dirty="0" smtClean="0">
              <a:latin typeface="Microsoft Sans Serif" pitchFamily="34" charset="0"/>
              <a:cs typeface="Microsoft Sans Serif" pitchFamily="34" charset="0"/>
            </a:endParaRPr>
          </a:p>
          <a:p>
            <a:pPr marL="514350" indent="-514350">
              <a:buAutoNum type="arabicPeriod"/>
            </a:pPr>
            <a:endParaRPr lang="en-US" dirty="0" smtClean="0">
              <a:latin typeface="Microsoft Sans Serif" pitchFamily="34" charset="0"/>
              <a:cs typeface="Microsoft Sans Serif" pitchFamily="34" charset="0"/>
            </a:endParaRPr>
          </a:p>
          <a:p>
            <a:pPr marL="514350" indent="-514350">
              <a:buAutoNum type="arabicPeriod"/>
            </a:pPr>
            <a:endParaRPr lang="en-US" dirty="0">
              <a:latin typeface="Microsoft Sans Serif" pitchFamily="34" charset="0"/>
              <a:cs typeface="Microsoft Sans Serif" pitchFamily="34" charset="0"/>
            </a:endParaRPr>
          </a:p>
        </p:txBody>
      </p:sp>
      <p:sp>
        <p:nvSpPr>
          <p:cNvPr id="4" name="Slide Number Placeholder 3"/>
          <p:cNvSpPr>
            <a:spLocks noGrp="1"/>
          </p:cNvSpPr>
          <p:nvPr>
            <p:ph type="sldNum" sz="quarter" idx="12"/>
          </p:nvPr>
        </p:nvSpPr>
        <p:spPr/>
        <p:txBody>
          <a:bodyPr/>
          <a:lstStyle/>
          <a:p>
            <a:fld id="{7BB5887B-BB3E-4BA5-8A1E-2508AB54A26D}"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FF00"/>
                </a:solidFill>
                <a:latin typeface="Microsoft Sans Serif" pitchFamily="34" charset="0"/>
                <a:cs typeface="Microsoft Sans Serif" pitchFamily="34" charset="0"/>
              </a:rPr>
              <a:t>SBIRT:</a:t>
            </a:r>
            <a:br>
              <a:rPr lang="en-US" b="1" dirty="0" smtClean="0">
                <a:solidFill>
                  <a:srgbClr val="FFFF00"/>
                </a:solidFill>
                <a:latin typeface="Microsoft Sans Serif" pitchFamily="34" charset="0"/>
                <a:cs typeface="Microsoft Sans Serif" pitchFamily="34" charset="0"/>
              </a:rPr>
            </a:br>
            <a:r>
              <a:rPr lang="en-US" b="1" dirty="0" smtClean="0">
                <a:solidFill>
                  <a:srgbClr val="FFFF00"/>
                </a:solidFill>
                <a:latin typeface="Microsoft Sans Serif" pitchFamily="34" charset="0"/>
                <a:cs typeface="Microsoft Sans Serif" pitchFamily="34" charset="0"/>
              </a:rPr>
              <a:t>A Population Approach to Prevention/Early Intervention</a:t>
            </a:r>
            <a:endParaRPr lang="en-US" b="1" dirty="0">
              <a:solidFill>
                <a:srgbClr val="FFFF00"/>
              </a:solidFill>
              <a:latin typeface="Microsoft Sans Serif" pitchFamily="34" charset="0"/>
              <a:cs typeface="Microsoft Sans Serif" pitchFamily="34" charset="0"/>
            </a:endParaRPr>
          </a:p>
        </p:txBody>
      </p:sp>
      <p:sp>
        <p:nvSpPr>
          <p:cNvPr id="3" name="Content Placeholder 2"/>
          <p:cNvSpPr>
            <a:spLocks noGrp="1"/>
          </p:cNvSpPr>
          <p:nvPr>
            <p:ph idx="1"/>
          </p:nvPr>
        </p:nvSpPr>
        <p:spPr>
          <a:xfrm>
            <a:off x="457200" y="1752600"/>
            <a:ext cx="8229600" cy="4525963"/>
          </a:xfrm>
        </p:spPr>
        <p:txBody>
          <a:bodyPr>
            <a:normAutofit fontScale="77500" lnSpcReduction="20000"/>
          </a:bodyPr>
          <a:lstStyle/>
          <a:p>
            <a:endParaRPr lang="en-US" b="1" dirty="0" smtClean="0">
              <a:solidFill>
                <a:srgbClr val="FFFF00"/>
              </a:solidFill>
              <a:latin typeface="Microsoft Sans Serif" pitchFamily="34" charset="0"/>
              <a:cs typeface="Microsoft Sans Serif" pitchFamily="34" charset="0"/>
            </a:endParaRPr>
          </a:p>
          <a:p>
            <a:r>
              <a:rPr lang="en-US" dirty="0" smtClean="0">
                <a:solidFill>
                  <a:srgbClr val="FFFF00"/>
                </a:solidFill>
                <a:latin typeface="Microsoft Sans Serif" pitchFamily="34" charset="0"/>
                <a:cs typeface="Microsoft Sans Serif" pitchFamily="34" charset="0"/>
              </a:rPr>
              <a:t>Screening </a:t>
            </a:r>
            <a:r>
              <a:rPr lang="en-US" dirty="0" smtClean="0">
                <a:latin typeface="Microsoft Sans Serif" pitchFamily="34" charset="0"/>
                <a:cs typeface="Microsoft Sans Serif" pitchFamily="34" charset="0"/>
              </a:rPr>
              <a:t>a population to identify individuals who are using substances in a risky or unhealthy way </a:t>
            </a:r>
          </a:p>
          <a:p>
            <a:endParaRPr lang="en-US" dirty="0" smtClean="0">
              <a:latin typeface="Microsoft Sans Serif" pitchFamily="34" charset="0"/>
              <a:cs typeface="Microsoft Sans Serif" pitchFamily="34" charset="0"/>
            </a:endParaRPr>
          </a:p>
          <a:p>
            <a:r>
              <a:rPr lang="en-US" dirty="0" smtClean="0">
                <a:solidFill>
                  <a:srgbClr val="FFFF00"/>
                </a:solidFill>
                <a:latin typeface="Microsoft Sans Serif" pitchFamily="34" charset="0"/>
                <a:cs typeface="Microsoft Sans Serif" pitchFamily="34" charset="0"/>
              </a:rPr>
              <a:t>Brief Intervention </a:t>
            </a:r>
            <a:r>
              <a:rPr lang="en-US" dirty="0" smtClean="0">
                <a:latin typeface="Microsoft Sans Serif" pitchFamily="34" charset="0"/>
                <a:cs typeface="Microsoft Sans Serif" pitchFamily="34" charset="0"/>
              </a:rPr>
              <a:t>to change behaviors and attitudes of individuals who are putting their health at risk with substance use. </a:t>
            </a:r>
          </a:p>
          <a:p>
            <a:pPr lvl="1"/>
            <a:r>
              <a:rPr lang="en-US" dirty="0" smtClean="0">
                <a:latin typeface="Microsoft Sans Serif" pitchFamily="34" charset="0"/>
                <a:cs typeface="Microsoft Sans Serif" pitchFamily="34" charset="0"/>
              </a:rPr>
              <a:t>Sometimes this is one intervention, sometimes a few sessions</a:t>
            </a:r>
          </a:p>
          <a:p>
            <a:endParaRPr lang="en-US" dirty="0" smtClean="0">
              <a:latin typeface="Microsoft Sans Serif" pitchFamily="34" charset="0"/>
              <a:cs typeface="Microsoft Sans Serif" pitchFamily="34" charset="0"/>
            </a:endParaRPr>
          </a:p>
          <a:p>
            <a:r>
              <a:rPr lang="en-US" dirty="0" smtClean="0">
                <a:solidFill>
                  <a:srgbClr val="FFFF00"/>
                </a:solidFill>
                <a:latin typeface="Microsoft Sans Serif" pitchFamily="34" charset="0"/>
                <a:cs typeface="Microsoft Sans Serif" pitchFamily="34" charset="0"/>
              </a:rPr>
              <a:t>Referral to Treatment </a:t>
            </a:r>
            <a:r>
              <a:rPr lang="en-US" dirty="0" smtClean="0">
                <a:latin typeface="Microsoft Sans Serif" pitchFamily="34" charset="0"/>
                <a:cs typeface="Microsoft Sans Serif" pitchFamily="34" charset="0"/>
              </a:rPr>
              <a:t>for individuals who require specialty care (behavioral, pharmacological treatments)</a:t>
            </a:r>
            <a:endParaRPr lang="en-US" dirty="0">
              <a:solidFill>
                <a:srgbClr val="FFFF00"/>
              </a:solidFill>
              <a:latin typeface="Microsoft Sans Serif" pitchFamily="34" charset="0"/>
              <a:cs typeface="Microsoft Sans Serif" pitchFamily="34" charset="0"/>
            </a:endParaRPr>
          </a:p>
        </p:txBody>
      </p:sp>
      <p:sp>
        <p:nvSpPr>
          <p:cNvPr id="4" name="Slide Number Placeholder 3"/>
          <p:cNvSpPr>
            <a:spLocks noGrp="1"/>
          </p:cNvSpPr>
          <p:nvPr>
            <p:ph type="sldNum" sz="quarter" idx="12"/>
          </p:nvPr>
        </p:nvSpPr>
        <p:spPr/>
        <p:txBody>
          <a:bodyPr/>
          <a:lstStyle/>
          <a:p>
            <a:fld id="{7BB5887B-BB3E-4BA5-8A1E-2508AB54A26D}"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89BC23E4-D7EC-4817-A67E-E796776F627E}" type="slidenum">
              <a:rPr lang="en-US" smtClean="0">
                <a:solidFill>
                  <a:srgbClr val="DBF5F9">
                    <a:shade val="90000"/>
                  </a:srgbClr>
                </a:solidFill>
              </a:rPr>
              <a:pPr>
                <a:defRPr/>
              </a:pPr>
              <a:t>4</a:t>
            </a:fld>
            <a:endParaRPr lang="en-US">
              <a:solidFill>
                <a:srgbClr val="DBF5F9">
                  <a:shade val="90000"/>
                </a:srgbClr>
              </a:solidFill>
            </a:endParaRPr>
          </a:p>
        </p:txBody>
      </p:sp>
      <p:graphicFrame>
        <p:nvGraphicFramePr>
          <p:cNvPr id="6" name="Diagram 5"/>
          <p:cNvGraphicFramePr/>
          <p:nvPr>
            <p:extLst>
              <p:ext uri="{D42A27DB-BD31-4B8C-83A1-F6EECF244321}">
                <p14:modId xmlns:p14="http://schemas.microsoft.com/office/powerpoint/2010/main" val="3761051512"/>
              </p:ext>
            </p:extLst>
          </p:nvPr>
        </p:nvGraphicFramePr>
        <p:xfrm>
          <a:off x="304800" y="1600200"/>
          <a:ext cx="53340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3" name="Group 7"/>
          <p:cNvGrpSpPr/>
          <p:nvPr/>
        </p:nvGrpSpPr>
        <p:grpSpPr>
          <a:xfrm>
            <a:off x="4191006" y="1142892"/>
            <a:ext cx="4952994" cy="5866497"/>
            <a:chOff x="4103196" y="518041"/>
            <a:chExt cx="5021608" cy="6453146"/>
          </a:xfrm>
        </p:grpSpPr>
        <p:grpSp>
          <p:nvGrpSpPr>
            <p:cNvPr id="4" name="Group 8"/>
            <p:cNvGrpSpPr>
              <a:grpSpLocks/>
            </p:cNvGrpSpPr>
            <p:nvPr/>
          </p:nvGrpSpPr>
          <p:grpSpPr bwMode="auto">
            <a:xfrm>
              <a:off x="4103196" y="518041"/>
              <a:ext cx="4712592" cy="2766179"/>
              <a:chOff x="6008050" y="604408"/>
              <a:chExt cx="4713999" cy="2598532"/>
            </a:xfrm>
          </p:grpSpPr>
          <p:sp>
            <p:nvSpPr>
              <p:cNvPr id="16" name="Right Brace 15"/>
              <p:cNvSpPr/>
              <p:nvPr/>
            </p:nvSpPr>
            <p:spPr>
              <a:xfrm>
                <a:off x="6008050" y="1234440"/>
                <a:ext cx="309114" cy="1968500"/>
              </a:xfrm>
              <a:prstGeom prst="rightBrace">
                <a:avLst>
                  <a:gd name="adj1" fmla="val 8333"/>
                  <a:gd name="adj2" fmla="val 50553"/>
                </a:avLst>
              </a:prstGeom>
              <a:ln>
                <a:solidFill>
                  <a:srgbClr val="FFC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sz="2400">
                  <a:solidFill>
                    <a:srgbClr val="FFFFFF"/>
                  </a:solidFill>
                </a:endParaRPr>
              </a:p>
            </p:txBody>
          </p:sp>
          <p:sp>
            <p:nvSpPr>
              <p:cNvPr id="17" name="TextBox 7"/>
              <p:cNvSpPr txBox="1">
                <a:spLocks noChangeArrowheads="1"/>
              </p:cNvSpPr>
              <p:nvPr/>
            </p:nvSpPr>
            <p:spPr bwMode="auto">
              <a:xfrm>
                <a:off x="6317164" y="604408"/>
                <a:ext cx="4404885" cy="200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eaLnBrk="1" hangingPunct="1"/>
                <a:r>
                  <a:rPr lang="en-US" dirty="0" smtClean="0">
                    <a:solidFill>
                      <a:srgbClr val="FFFFFF"/>
                    </a:solidFill>
                    <a:latin typeface="Microsoft Sans Serif" pitchFamily="34" charset="0"/>
                    <a:cs typeface="Microsoft Sans Serif" pitchFamily="34" charset="0"/>
                  </a:rPr>
                  <a:t>Identify adolescents with SUD and link them with specialty care</a:t>
                </a:r>
                <a:r>
                  <a:rPr lang="en-US" dirty="0">
                    <a:solidFill>
                      <a:srgbClr val="FFFFFF"/>
                    </a:solidFill>
                    <a:latin typeface="Microsoft Sans Serif" pitchFamily="34" charset="0"/>
                    <a:cs typeface="Microsoft Sans Serif" pitchFamily="34" charset="0"/>
                  </a:rPr>
                  <a:t> </a:t>
                </a:r>
                <a:r>
                  <a:rPr lang="en-US" dirty="0" smtClean="0">
                    <a:solidFill>
                      <a:srgbClr val="FFFFFF"/>
                    </a:solidFill>
                    <a:latin typeface="Microsoft Sans Serif" pitchFamily="34" charset="0"/>
                    <a:cs typeface="Microsoft Sans Serif" pitchFamily="34" charset="0"/>
                  </a:rPr>
                  <a:t>(about 5% of adolescents)</a:t>
                </a:r>
              </a:p>
              <a:p>
                <a:pPr algn="ctr" eaLnBrk="1" hangingPunct="1"/>
                <a:endParaRPr lang="en-US" dirty="0" smtClean="0">
                  <a:solidFill>
                    <a:srgbClr val="FFFFFF"/>
                  </a:solidFill>
                  <a:latin typeface="Microsoft Sans Serif" pitchFamily="34" charset="0"/>
                  <a:cs typeface="Microsoft Sans Serif" pitchFamily="34" charset="0"/>
                </a:endParaRPr>
              </a:p>
            </p:txBody>
          </p:sp>
        </p:grpSp>
        <p:grpSp>
          <p:nvGrpSpPr>
            <p:cNvPr id="5" name="Group 9"/>
            <p:cNvGrpSpPr>
              <a:grpSpLocks/>
            </p:cNvGrpSpPr>
            <p:nvPr/>
          </p:nvGrpSpPr>
          <p:grpSpPr bwMode="auto">
            <a:xfrm>
              <a:off x="5416536" y="3032760"/>
              <a:ext cx="3708268" cy="3938427"/>
              <a:chOff x="5873705" y="1340739"/>
              <a:chExt cx="3708459" cy="3052281"/>
            </a:xfrm>
          </p:grpSpPr>
          <p:sp>
            <p:nvSpPr>
              <p:cNvPr id="14" name="Right Brace 13"/>
              <p:cNvSpPr/>
              <p:nvPr/>
            </p:nvSpPr>
            <p:spPr>
              <a:xfrm>
                <a:off x="5873705" y="1340739"/>
                <a:ext cx="309038" cy="1842516"/>
              </a:xfrm>
              <a:prstGeom prst="rightBrace">
                <a:avLst>
                  <a:gd name="adj1" fmla="val 3961"/>
                  <a:gd name="adj2" fmla="val 50553"/>
                </a:avLst>
              </a:prstGeom>
              <a:ln>
                <a:solidFill>
                  <a:srgbClr val="FFC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sz="2400">
                  <a:solidFill>
                    <a:srgbClr val="FFFFFF"/>
                  </a:solidFill>
                </a:endParaRPr>
              </a:p>
            </p:txBody>
          </p:sp>
          <p:sp>
            <p:nvSpPr>
              <p:cNvPr id="15" name="TextBox 11"/>
              <p:cNvSpPr txBox="1">
                <a:spLocks noChangeArrowheads="1"/>
              </p:cNvSpPr>
              <p:nvPr/>
            </p:nvSpPr>
            <p:spPr bwMode="auto">
              <a:xfrm>
                <a:off x="6260002" y="1795463"/>
                <a:ext cx="3322162" cy="2597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eaLnBrk="1" hangingPunct="1"/>
                <a:r>
                  <a:rPr lang="en-US" dirty="0" smtClean="0">
                    <a:solidFill>
                      <a:srgbClr val="FFFFFF"/>
                    </a:solidFill>
                    <a:latin typeface="Microsoft Sans Serif" pitchFamily="34" charset="0"/>
                    <a:cs typeface="Microsoft Sans Serif" pitchFamily="34" charset="0"/>
                  </a:rPr>
                  <a:t>Educate adolescents who are using substances </a:t>
                </a:r>
                <a:r>
                  <a:rPr lang="en-US" dirty="0">
                    <a:solidFill>
                      <a:srgbClr val="FFFFFF"/>
                    </a:solidFill>
                    <a:latin typeface="Microsoft Sans Serif" pitchFamily="34" charset="0"/>
                    <a:cs typeface="Microsoft Sans Serif" pitchFamily="34" charset="0"/>
                  </a:rPr>
                  <a:t>(</a:t>
                </a:r>
                <a:r>
                  <a:rPr lang="en-US" dirty="0" err="1">
                    <a:solidFill>
                      <a:srgbClr val="FFFFFF"/>
                    </a:solidFill>
                    <a:latin typeface="Microsoft Sans Serif" pitchFamily="34" charset="0"/>
                    <a:cs typeface="Microsoft Sans Serif" pitchFamily="34" charset="0"/>
                  </a:rPr>
                  <a:t>approx</a:t>
                </a:r>
                <a:r>
                  <a:rPr lang="en-US" dirty="0">
                    <a:solidFill>
                      <a:srgbClr val="FFFFFF"/>
                    </a:solidFill>
                    <a:latin typeface="Microsoft Sans Serif" pitchFamily="34" charset="0"/>
                    <a:cs typeface="Microsoft Sans Serif" pitchFamily="34" charset="0"/>
                  </a:rPr>
                  <a:t> 11.5% using alcohol, 9.4% using drugs) motivate behavior </a:t>
                </a:r>
                <a:r>
                  <a:rPr lang="en-US" dirty="0" smtClean="0">
                    <a:solidFill>
                      <a:srgbClr val="FFFFFF"/>
                    </a:solidFill>
                    <a:latin typeface="Microsoft Sans Serif" pitchFamily="34" charset="0"/>
                    <a:cs typeface="Microsoft Sans Serif" pitchFamily="34" charset="0"/>
                  </a:rPr>
                  <a:t>change)</a:t>
                </a:r>
                <a:endParaRPr lang="en-US" dirty="0">
                  <a:solidFill>
                    <a:srgbClr val="FFFFFF"/>
                  </a:solidFill>
                  <a:latin typeface="Microsoft Sans Serif" pitchFamily="34" charset="0"/>
                  <a:cs typeface="Microsoft Sans Serif" pitchFamily="34" charset="0"/>
                </a:endParaRPr>
              </a:p>
              <a:p>
                <a:pPr algn="ctr" eaLnBrk="1" hangingPunct="1"/>
                <a:endParaRPr lang="en-US" dirty="0" smtClean="0">
                  <a:solidFill>
                    <a:srgbClr val="FFFFFF"/>
                  </a:solidFill>
                  <a:latin typeface="Microsoft Sans Serif" pitchFamily="34" charset="0"/>
                  <a:cs typeface="Microsoft Sans Serif" pitchFamily="34" charset="0"/>
                </a:endParaRPr>
              </a:p>
            </p:txBody>
          </p:sp>
        </p:grpSp>
      </p:grpSp>
      <p:sp>
        <p:nvSpPr>
          <p:cNvPr id="18" name="TextBox 17"/>
          <p:cNvSpPr txBox="1"/>
          <p:nvPr/>
        </p:nvSpPr>
        <p:spPr>
          <a:xfrm>
            <a:off x="0" y="0"/>
            <a:ext cx="9144000" cy="707886"/>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What SBIRT Can Accomplish</a:t>
            </a:r>
          </a:p>
        </p:txBody>
      </p:sp>
    </p:spTree>
    <p:extLst>
      <p:ext uri="{BB962C8B-B14F-4D97-AF65-F5344CB8AC3E}">
        <p14:creationId xmlns:p14="http://schemas.microsoft.com/office/powerpoint/2010/main" val="1152588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a:spLocks noChangeArrowheads="1"/>
          </p:cNvSpPr>
          <p:nvPr/>
        </p:nvSpPr>
        <p:spPr bwMode="auto">
          <a:xfrm>
            <a:off x="914400" y="6327648"/>
            <a:ext cx="3138488" cy="436562"/>
          </a:xfrm>
          <a:prstGeom prst="rect">
            <a:avLst/>
          </a:prstGeom>
          <a:noFill/>
          <a:ln w="9525">
            <a:noFill/>
            <a:miter lim="800000"/>
            <a:headEnd/>
            <a:tailEnd/>
          </a:ln>
        </p:spPr>
        <p:txBody>
          <a:bodyPr>
            <a:spAutoFit/>
          </a:bodyPr>
          <a:lstStyle/>
          <a:p>
            <a:pPr algn="ctr">
              <a:lnSpc>
                <a:spcPct val="80000"/>
              </a:lnSpc>
              <a:defRPr/>
            </a:pPr>
            <a:r>
              <a:rPr lang="en-US" sz="2800" b="1" dirty="0">
                <a:latin typeface="Microsoft Sans Serif" pitchFamily="34" charset="0"/>
                <a:cs typeface="Microsoft Sans Serif" pitchFamily="34" charset="0"/>
              </a:rPr>
              <a:t>Screening</a:t>
            </a:r>
          </a:p>
        </p:txBody>
      </p:sp>
      <p:sp>
        <p:nvSpPr>
          <p:cNvPr id="10" name="TextBox 9"/>
          <p:cNvSpPr txBox="1">
            <a:spLocks noChangeArrowheads="1"/>
          </p:cNvSpPr>
          <p:nvPr/>
        </p:nvSpPr>
        <p:spPr bwMode="auto">
          <a:xfrm>
            <a:off x="4953000" y="6324600"/>
            <a:ext cx="3271837" cy="436562"/>
          </a:xfrm>
          <a:prstGeom prst="rect">
            <a:avLst/>
          </a:prstGeom>
          <a:noFill/>
          <a:ln w="9525">
            <a:noFill/>
            <a:miter lim="800000"/>
            <a:headEnd/>
            <a:tailEnd/>
          </a:ln>
        </p:spPr>
        <p:txBody>
          <a:bodyPr>
            <a:spAutoFit/>
          </a:bodyPr>
          <a:lstStyle/>
          <a:p>
            <a:pPr algn="ctr">
              <a:lnSpc>
                <a:spcPct val="80000"/>
              </a:lnSpc>
              <a:defRPr/>
            </a:pPr>
            <a:r>
              <a:rPr lang="en-US" sz="2800" b="1" dirty="0">
                <a:latin typeface="Microsoft Sans Serif" pitchFamily="34" charset="0"/>
                <a:cs typeface="Microsoft Sans Serif" pitchFamily="34" charset="0"/>
              </a:rPr>
              <a:t>Assessment</a:t>
            </a:r>
          </a:p>
        </p:txBody>
      </p:sp>
      <p:sp>
        <p:nvSpPr>
          <p:cNvPr id="3" name="TextBox 2"/>
          <p:cNvSpPr txBox="1"/>
          <p:nvPr/>
        </p:nvSpPr>
        <p:spPr>
          <a:xfrm>
            <a:off x="457200" y="228600"/>
            <a:ext cx="8229600" cy="1446550"/>
          </a:xfrm>
          <a:prstGeom prst="rect">
            <a:avLst/>
          </a:prstGeom>
          <a:noFill/>
        </p:spPr>
        <p:txBody>
          <a:bodyPr>
            <a:spAutoFit/>
          </a:bodyPr>
          <a:lstStyle/>
          <a:p>
            <a:pPr algn="ctr">
              <a:defRPr/>
            </a:pPr>
            <a:r>
              <a:rPr lang="en-US" sz="4400" b="1" dirty="0">
                <a:solidFill>
                  <a:srgbClr val="FFFF00"/>
                </a:solidFill>
                <a:latin typeface="Microsoft Sans Serif" pitchFamily="34" charset="0"/>
                <a:cs typeface="Microsoft Sans Serif" pitchFamily="34" charset="0"/>
              </a:rPr>
              <a:t>What’s going on in these pictures?</a:t>
            </a:r>
          </a:p>
        </p:txBody>
      </p:sp>
      <p:pic>
        <p:nvPicPr>
          <p:cNvPr id="2" name="Picture 1"/>
          <p:cNvPicPr>
            <a:picLocks noChangeAspect="1"/>
          </p:cNvPicPr>
          <p:nvPr/>
        </p:nvPicPr>
        <p:blipFill>
          <a:blip r:embed="rId3" cstate="print"/>
          <a:stretch>
            <a:fillRect/>
          </a:stretch>
        </p:blipFill>
        <p:spPr>
          <a:xfrm>
            <a:off x="914400" y="1893888"/>
            <a:ext cx="3138488" cy="4294187"/>
          </a:xfrm>
          <a:prstGeom prst="rect">
            <a:avLst/>
          </a:prstGeom>
          <a:ln>
            <a:noFill/>
          </a:ln>
          <a:effectLst>
            <a:outerShdw blurRad="50800" dist="38100" dir="8100000" algn="tr" rotWithShape="0">
              <a:prstClr val="black">
                <a:alpha val="40000"/>
              </a:prstClr>
            </a:outerShdw>
          </a:effectLst>
        </p:spPr>
      </p:pic>
      <p:pic>
        <p:nvPicPr>
          <p:cNvPr id="4" name="Picture 3"/>
          <p:cNvPicPr>
            <a:picLocks noChangeAspect="1"/>
          </p:cNvPicPr>
          <p:nvPr/>
        </p:nvPicPr>
        <p:blipFill rotWithShape="1">
          <a:blip r:embed="rId4" cstate="print"/>
          <a:srcRect l="10260" r="3430"/>
          <a:stretch/>
        </p:blipFill>
        <p:spPr>
          <a:xfrm>
            <a:off x="4953000" y="3675888"/>
            <a:ext cx="3271837" cy="2514600"/>
          </a:xfrm>
          <a:prstGeom prst="rect">
            <a:avLst/>
          </a:prstGeom>
          <a:ln>
            <a:noFill/>
          </a:ln>
          <a:effectLst>
            <a:outerShdw blurRad="50800" dist="38100" dir="2700000" algn="tl" rotWithShape="0">
              <a:prstClr val="black">
                <a:alpha val="40000"/>
              </a:prstClr>
            </a:outerShdw>
          </a:effectLst>
        </p:spPr>
      </p:pic>
      <p:sp>
        <p:nvSpPr>
          <p:cNvPr id="7" name="Slide Number Placeholder 6"/>
          <p:cNvSpPr>
            <a:spLocks noGrp="1"/>
          </p:cNvSpPr>
          <p:nvPr>
            <p:ph type="sldNum" sz="quarter" idx="12"/>
          </p:nvPr>
        </p:nvSpPr>
        <p:spPr/>
        <p:txBody>
          <a:bodyPr/>
          <a:lstStyle/>
          <a:p>
            <a:fld id="{7BB5887B-BB3E-4BA5-8A1E-2508AB54A26D}"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4" presetClass="entr" presetSubtype="32" fill="hold" grpId="0" nodeType="afterEffect">
                                  <p:stCondLst>
                                    <p:cond delay="1000"/>
                                  </p:stCondLst>
                                  <p:childTnLst>
                                    <p:set>
                                      <p:cBhvr>
                                        <p:cTn id="9" dur="1" fill="hold">
                                          <p:stCondLst>
                                            <p:cond delay="0"/>
                                          </p:stCondLst>
                                        </p:cTn>
                                        <p:tgtEl>
                                          <p:spTgt spid="9"/>
                                        </p:tgtEl>
                                        <p:attrNameLst>
                                          <p:attrName>style.visibility</p:attrName>
                                        </p:attrNameLst>
                                      </p:cBhvr>
                                      <p:to>
                                        <p:strVal val="visible"/>
                                      </p:to>
                                    </p:set>
                                    <p:animEffect transition="in" filter="box(out)">
                                      <p:cBhvr>
                                        <p:cTn id="10" dur="11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2300"/>
                                  </p:stCondLst>
                                  <p:childTnLst>
                                    <p:set>
                                      <p:cBhvr>
                                        <p:cTn id="14" dur="1" fill="hold">
                                          <p:stCondLst>
                                            <p:cond delay="0"/>
                                          </p:stCondLst>
                                        </p:cTn>
                                        <p:tgtEl>
                                          <p:spTgt spid="4"/>
                                        </p:tgtEl>
                                        <p:attrNameLst>
                                          <p:attrName>style.visibility</p:attrName>
                                        </p:attrNameLst>
                                      </p:cBhvr>
                                      <p:to>
                                        <p:strVal val="visible"/>
                                      </p:to>
                                    </p:set>
                                  </p:childTnLst>
                                </p:cTn>
                              </p:par>
                            </p:childTnLst>
                          </p:cTn>
                        </p:par>
                        <p:par>
                          <p:cTn id="15" fill="hold">
                            <p:stCondLst>
                              <p:cond delay="2300"/>
                            </p:stCondLst>
                            <p:childTnLst>
                              <p:par>
                                <p:cTn id="16" presetID="4" presetClass="entr" presetSubtype="32" fill="hold" grpId="0" nodeType="afterEffect">
                                  <p:stCondLst>
                                    <p:cond delay="1300"/>
                                  </p:stCondLst>
                                  <p:childTnLst>
                                    <p:set>
                                      <p:cBhvr>
                                        <p:cTn id="17" dur="1" fill="hold">
                                          <p:stCondLst>
                                            <p:cond delay="0"/>
                                          </p:stCondLst>
                                        </p:cTn>
                                        <p:tgtEl>
                                          <p:spTgt spid="10"/>
                                        </p:tgtEl>
                                        <p:attrNameLst>
                                          <p:attrName>style.visibility</p:attrName>
                                        </p:attrNameLst>
                                      </p:cBhvr>
                                      <p:to>
                                        <p:strVal val="visible"/>
                                      </p:to>
                                    </p:set>
                                    <p:animEffect transition="in" filter="box(out)">
                                      <p:cBhvr>
                                        <p:cTn id="18" dur="11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4191000" y="2057400"/>
            <a:ext cx="4953000" cy="4343400"/>
          </a:xfrm>
        </p:spPr>
        <p:txBody>
          <a:bodyPr>
            <a:noAutofit/>
          </a:bodyPr>
          <a:lstStyle/>
          <a:p>
            <a:pPr marL="457200" lvl="1" indent="-457200" fontAlgn="auto">
              <a:spcBef>
                <a:spcPts val="0"/>
              </a:spcBef>
              <a:spcAft>
                <a:spcPts val="0"/>
              </a:spcAft>
              <a:buClr>
                <a:schemeClr val="bg2">
                  <a:lumMod val="60000"/>
                  <a:lumOff val="40000"/>
                </a:schemeClr>
              </a:buClr>
              <a:buFont typeface="Arial" pitchFamily="34" charset="0"/>
              <a:buChar char="•"/>
              <a:defRPr/>
            </a:pPr>
            <a:r>
              <a:rPr lang="en-US" sz="2400" dirty="0" smtClean="0">
                <a:solidFill>
                  <a:schemeClr val="tx1"/>
                </a:solidFill>
                <a:latin typeface="Microsoft Sans Serif" pitchFamily="34" charset="0"/>
                <a:cs typeface="Microsoft Sans Serif" pitchFamily="34" charset="0"/>
              </a:rPr>
              <a:t>Brief (10 or fewer questions)</a:t>
            </a:r>
          </a:p>
          <a:p>
            <a:pPr marL="457200" lvl="1" indent="-457200" fontAlgn="auto">
              <a:spcBef>
                <a:spcPts val="0"/>
              </a:spcBef>
              <a:spcAft>
                <a:spcPts val="0"/>
              </a:spcAft>
              <a:buClr>
                <a:schemeClr val="bg2">
                  <a:lumMod val="60000"/>
                  <a:lumOff val="40000"/>
                </a:schemeClr>
              </a:buClr>
              <a:buFont typeface="Arial" pitchFamily="34" charset="0"/>
              <a:buChar char="•"/>
              <a:defRPr/>
            </a:pPr>
            <a:endParaRPr lang="en-US" sz="2400" dirty="0" smtClean="0">
              <a:solidFill>
                <a:schemeClr val="tx1"/>
              </a:solidFill>
              <a:latin typeface="Microsoft Sans Serif" pitchFamily="34" charset="0"/>
              <a:cs typeface="Microsoft Sans Serif" pitchFamily="34" charset="0"/>
            </a:endParaRPr>
          </a:p>
          <a:p>
            <a:pPr marL="457200" lvl="1" indent="-457200" fontAlgn="auto">
              <a:spcBef>
                <a:spcPts val="0"/>
              </a:spcBef>
              <a:spcAft>
                <a:spcPts val="0"/>
              </a:spcAft>
              <a:buClr>
                <a:schemeClr val="bg2">
                  <a:lumMod val="60000"/>
                  <a:lumOff val="40000"/>
                </a:schemeClr>
              </a:buClr>
              <a:buFont typeface="Arial" pitchFamily="34" charset="0"/>
              <a:buChar char="•"/>
              <a:defRPr/>
            </a:pPr>
            <a:r>
              <a:rPr lang="en-US" sz="2400" dirty="0" smtClean="0">
                <a:solidFill>
                  <a:schemeClr val="tx1"/>
                </a:solidFill>
                <a:latin typeface="Microsoft Sans Serif" pitchFamily="34" charset="0"/>
                <a:cs typeface="Microsoft Sans Serif" pitchFamily="34" charset="0"/>
              </a:rPr>
              <a:t>Flexible</a:t>
            </a:r>
          </a:p>
          <a:p>
            <a:pPr marL="457200" lvl="1" indent="-457200" fontAlgn="auto">
              <a:spcBef>
                <a:spcPts val="0"/>
              </a:spcBef>
              <a:spcAft>
                <a:spcPts val="0"/>
              </a:spcAft>
              <a:buClr>
                <a:schemeClr val="bg2">
                  <a:lumMod val="60000"/>
                  <a:lumOff val="40000"/>
                </a:schemeClr>
              </a:buClr>
              <a:buFont typeface="Arial" pitchFamily="34" charset="0"/>
              <a:buChar char="•"/>
              <a:defRPr/>
            </a:pPr>
            <a:endParaRPr lang="en-US" sz="2400" dirty="0" smtClean="0">
              <a:solidFill>
                <a:schemeClr val="tx1"/>
              </a:solidFill>
              <a:latin typeface="Microsoft Sans Serif" pitchFamily="34" charset="0"/>
              <a:cs typeface="Microsoft Sans Serif" pitchFamily="34" charset="0"/>
            </a:endParaRPr>
          </a:p>
          <a:p>
            <a:pPr marL="457200" lvl="1" indent="-457200" fontAlgn="auto">
              <a:spcBef>
                <a:spcPts val="0"/>
              </a:spcBef>
              <a:spcAft>
                <a:spcPts val="0"/>
              </a:spcAft>
              <a:buClr>
                <a:schemeClr val="bg2">
                  <a:lumMod val="60000"/>
                  <a:lumOff val="40000"/>
                </a:schemeClr>
              </a:buClr>
              <a:buFont typeface="Arial" pitchFamily="34" charset="0"/>
              <a:buChar char="•"/>
              <a:defRPr/>
            </a:pPr>
            <a:r>
              <a:rPr lang="en-US" sz="2400" dirty="0" smtClean="0">
                <a:solidFill>
                  <a:schemeClr val="tx1"/>
                </a:solidFill>
                <a:latin typeface="Microsoft Sans Serif" pitchFamily="34" charset="0"/>
                <a:cs typeface="Microsoft Sans Serif" pitchFamily="34" charset="0"/>
              </a:rPr>
              <a:t>Easy to administer and take</a:t>
            </a:r>
          </a:p>
          <a:p>
            <a:pPr marL="457200" lvl="1" indent="-457200" fontAlgn="auto">
              <a:spcBef>
                <a:spcPts val="0"/>
              </a:spcBef>
              <a:spcAft>
                <a:spcPts val="0"/>
              </a:spcAft>
              <a:buClr>
                <a:schemeClr val="bg2">
                  <a:lumMod val="60000"/>
                  <a:lumOff val="40000"/>
                </a:schemeClr>
              </a:buClr>
              <a:buFont typeface="Arial" pitchFamily="34" charset="0"/>
              <a:buChar char="•"/>
              <a:defRPr/>
            </a:pPr>
            <a:endParaRPr lang="en-US" sz="2400" dirty="0" smtClean="0">
              <a:solidFill>
                <a:schemeClr val="tx1"/>
              </a:solidFill>
              <a:latin typeface="Microsoft Sans Serif" pitchFamily="34" charset="0"/>
              <a:cs typeface="Microsoft Sans Serif" pitchFamily="34" charset="0"/>
            </a:endParaRPr>
          </a:p>
          <a:p>
            <a:pPr marL="457200" lvl="1" indent="-457200" fontAlgn="auto">
              <a:spcBef>
                <a:spcPts val="0"/>
              </a:spcBef>
              <a:spcAft>
                <a:spcPts val="0"/>
              </a:spcAft>
              <a:buClr>
                <a:schemeClr val="bg2">
                  <a:lumMod val="60000"/>
                  <a:lumOff val="40000"/>
                </a:schemeClr>
              </a:buClr>
              <a:buFont typeface="Arial" pitchFamily="34" charset="0"/>
              <a:buChar char="•"/>
              <a:defRPr/>
            </a:pPr>
            <a:r>
              <a:rPr lang="en-US" sz="2400" dirty="0" smtClean="0">
                <a:solidFill>
                  <a:schemeClr val="tx1"/>
                </a:solidFill>
                <a:latin typeface="Microsoft Sans Serif" pitchFamily="34" charset="0"/>
                <a:cs typeface="Microsoft Sans Serif" pitchFamily="34" charset="0"/>
              </a:rPr>
              <a:t>Addresses alcohol and drugs</a:t>
            </a:r>
          </a:p>
          <a:p>
            <a:pPr marL="457200" lvl="1" indent="-457200" fontAlgn="auto">
              <a:spcBef>
                <a:spcPts val="0"/>
              </a:spcBef>
              <a:spcAft>
                <a:spcPts val="0"/>
              </a:spcAft>
              <a:buClr>
                <a:schemeClr val="bg2">
                  <a:lumMod val="60000"/>
                  <a:lumOff val="40000"/>
                </a:schemeClr>
              </a:buClr>
              <a:buFont typeface="Arial" pitchFamily="34" charset="0"/>
              <a:buChar char="•"/>
              <a:defRPr/>
            </a:pPr>
            <a:endParaRPr lang="en-US" sz="2400" dirty="0" smtClean="0">
              <a:solidFill>
                <a:schemeClr val="tx1"/>
              </a:solidFill>
              <a:latin typeface="Microsoft Sans Serif" pitchFamily="34" charset="0"/>
              <a:cs typeface="Microsoft Sans Serif" pitchFamily="34" charset="0"/>
            </a:endParaRPr>
          </a:p>
          <a:p>
            <a:pPr marL="457200" lvl="1" indent="-457200" fontAlgn="auto">
              <a:spcBef>
                <a:spcPts val="0"/>
              </a:spcBef>
              <a:spcAft>
                <a:spcPts val="0"/>
              </a:spcAft>
              <a:buClr>
                <a:schemeClr val="bg2">
                  <a:lumMod val="60000"/>
                  <a:lumOff val="40000"/>
                </a:schemeClr>
              </a:buClr>
              <a:buFont typeface="Arial" pitchFamily="34" charset="0"/>
              <a:buChar char="•"/>
              <a:defRPr/>
            </a:pPr>
            <a:r>
              <a:rPr lang="en-US" sz="2400" dirty="0" smtClean="0">
                <a:solidFill>
                  <a:schemeClr val="tx1"/>
                </a:solidFill>
                <a:latin typeface="Microsoft Sans Serif" pitchFamily="34" charset="0"/>
                <a:cs typeface="Microsoft Sans Serif" pitchFamily="34" charset="0"/>
              </a:rPr>
              <a:t>Indicates need for further assessment or intervention</a:t>
            </a:r>
          </a:p>
          <a:p>
            <a:pPr marL="457200" lvl="1" indent="-457200" fontAlgn="auto">
              <a:spcBef>
                <a:spcPts val="0"/>
              </a:spcBef>
              <a:spcAft>
                <a:spcPts val="0"/>
              </a:spcAft>
              <a:buClr>
                <a:schemeClr val="bg2">
                  <a:lumMod val="60000"/>
                  <a:lumOff val="40000"/>
                </a:schemeClr>
              </a:buClr>
              <a:buFont typeface="Arial" pitchFamily="34" charset="0"/>
              <a:buChar char="•"/>
              <a:defRPr/>
            </a:pPr>
            <a:endParaRPr lang="en-US" sz="2400" dirty="0" smtClean="0">
              <a:solidFill>
                <a:schemeClr val="tx1"/>
              </a:solidFill>
              <a:latin typeface="Microsoft Sans Serif" pitchFamily="34" charset="0"/>
              <a:cs typeface="Microsoft Sans Serif" pitchFamily="34" charset="0"/>
            </a:endParaRPr>
          </a:p>
          <a:p>
            <a:pPr marL="457200" lvl="1" indent="-457200" fontAlgn="auto">
              <a:spcBef>
                <a:spcPts val="0"/>
              </a:spcBef>
              <a:spcAft>
                <a:spcPts val="0"/>
              </a:spcAft>
              <a:buClr>
                <a:schemeClr val="bg2">
                  <a:lumMod val="60000"/>
                  <a:lumOff val="40000"/>
                </a:schemeClr>
              </a:buClr>
              <a:buFont typeface="Arial" pitchFamily="34" charset="0"/>
              <a:buChar char="•"/>
              <a:defRPr/>
            </a:pPr>
            <a:r>
              <a:rPr lang="en-US" sz="2400" dirty="0" smtClean="0">
                <a:solidFill>
                  <a:schemeClr val="tx1"/>
                </a:solidFill>
                <a:latin typeface="Microsoft Sans Serif" pitchFamily="34" charset="0"/>
                <a:cs typeface="Microsoft Sans Serif" pitchFamily="34" charset="0"/>
              </a:rPr>
              <a:t>Has good “sensitivity” and “specificity</a:t>
            </a:r>
            <a:r>
              <a:rPr lang="en-US" sz="2400" dirty="0" smtClean="0">
                <a:solidFill>
                  <a:schemeClr val="tx1"/>
                </a:solidFill>
              </a:rPr>
              <a:t>”</a:t>
            </a:r>
          </a:p>
        </p:txBody>
      </p:sp>
      <p:sp>
        <p:nvSpPr>
          <p:cNvPr id="5" name="TextBox 4"/>
          <p:cNvSpPr txBox="1"/>
          <p:nvPr/>
        </p:nvSpPr>
        <p:spPr>
          <a:xfrm>
            <a:off x="1" y="0"/>
            <a:ext cx="9144000" cy="1323439"/>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Characteristics of a </a:t>
            </a:r>
          </a:p>
          <a:p>
            <a:pPr algn="ctr"/>
            <a:r>
              <a:rPr lang="en-US" sz="4000" b="1" dirty="0" smtClean="0">
                <a:solidFill>
                  <a:srgbClr val="FFFF00"/>
                </a:solidFill>
                <a:latin typeface="Microsoft Sans Serif" pitchFamily="34" charset="0"/>
                <a:cs typeface="Microsoft Sans Serif" pitchFamily="34" charset="0"/>
              </a:rPr>
              <a:t>Good Screening Tool</a:t>
            </a:r>
            <a:endParaRPr lang="en-US" sz="4000" b="1" dirty="0">
              <a:solidFill>
                <a:srgbClr val="FFFF00"/>
              </a:solidFill>
              <a:latin typeface="Microsoft Sans Serif" pitchFamily="34" charset="0"/>
              <a:cs typeface="Microsoft Sans Serif" pitchFamily="34" charset="0"/>
            </a:endParaRPr>
          </a:p>
        </p:txBody>
      </p:sp>
      <p:pic>
        <p:nvPicPr>
          <p:cNvPr id="29698" name="Picture 2" descr="C:\Users\hpadwa\AppData\Local\Microsoft\Windows\Temporary Internet Files\Content.IE5\QZP8N6CI\checklist[1].png"/>
          <p:cNvPicPr>
            <a:picLocks noChangeAspect="1" noChangeArrowheads="1"/>
          </p:cNvPicPr>
          <p:nvPr/>
        </p:nvPicPr>
        <p:blipFill>
          <a:blip r:embed="rId3" cstate="print"/>
          <a:srcRect/>
          <a:stretch>
            <a:fillRect/>
          </a:stretch>
        </p:blipFill>
        <p:spPr bwMode="auto">
          <a:xfrm>
            <a:off x="381000" y="2057400"/>
            <a:ext cx="3637710" cy="3733800"/>
          </a:xfrm>
          <a:prstGeom prst="rect">
            <a:avLst/>
          </a:prstGeom>
          <a:noFill/>
        </p:spPr>
      </p:pic>
      <p:sp>
        <p:nvSpPr>
          <p:cNvPr id="6" name="Slide Number Placeholder 5"/>
          <p:cNvSpPr>
            <a:spLocks noGrp="1"/>
          </p:cNvSpPr>
          <p:nvPr>
            <p:ph type="sldNum" sz="quarter" idx="12"/>
          </p:nvPr>
        </p:nvSpPr>
        <p:spPr/>
        <p:txBody>
          <a:bodyPr/>
          <a:lstStyle/>
          <a:p>
            <a:fld id="{7BB5887B-BB3E-4BA5-8A1E-2508AB54A26D}" type="slidenum">
              <a:rPr lang="en-US" smtClean="0"/>
              <a:pPr/>
              <a:t>6</a:t>
            </a:fld>
            <a:endParaRPr lang="en-US"/>
          </a:p>
        </p:txBody>
      </p:sp>
    </p:spTree>
    <p:extLst>
      <p:ext uri="{BB962C8B-B14F-4D97-AF65-F5344CB8AC3E}">
        <p14:creationId xmlns:p14="http://schemas.microsoft.com/office/powerpoint/2010/main" val="216674016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0" y="1219200"/>
            <a:ext cx="9144000" cy="5257800"/>
          </a:xfrm>
        </p:spPr>
        <p:txBody>
          <a:bodyPr>
            <a:noAutofit/>
          </a:bodyPr>
          <a:lstStyle/>
          <a:p>
            <a:pPr marL="514350" lvl="1" indent="-514350" fontAlgn="auto">
              <a:spcBef>
                <a:spcPts val="0"/>
              </a:spcBef>
              <a:spcAft>
                <a:spcPts val="0"/>
              </a:spcAft>
              <a:buClr>
                <a:srgbClr val="FFFF00"/>
              </a:buClr>
              <a:buFont typeface="Arial" pitchFamily="34" charset="0"/>
              <a:buChar char="•"/>
              <a:defRPr/>
            </a:pPr>
            <a:r>
              <a:rPr lang="en-US" sz="2500" dirty="0" smtClean="0">
                <a:solidFill>
                  <a:schemeClr val="tx1"/>
                </a:solidFill>
                <a:latin typeface="Microsoft Sans Serif" pitchFamily="34" charset="0"/>
                <a:cs typeface="Microsoft Sans Serif" pitchFamily="34" charset="0"/>
              </a:rPr>
              <a:t>Developed by researchers at the Center for Adolescent Substance Abuse Research at Boston Children’s Hospital</a:t>
            </a:r>
          </a:p>
          <a:p>
            <a:pPr marL="514350" lvl="1" indent="-514350" fontAlgn="auto">
              <a:spcBef>
                <a:spcPts val="0"/>
              </a:spcBef>
              <a:spcAft>
                <a:spcPts val="0"/>
              </a:spcAft>
              <a:buClr>
                <a:srgbClr val="FFFF00"/>
              </a:buClr>
              <a:defRPr/>
            </a:pPr>
            <a:endParaRPr lang="en-US" sz="25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buFont typeface="Arial" pitchFamily="34" charset="0"/>
              <a:buChar char="•"/>
              <a:defRPr/>
            </a:pPr>
            <a:r>
              <a:rPr lang="en-US" sz="2500" dirty="0" smtClean="0">
                <a:solidFill>
                  <a:schemeClr val="tx1"/>
                </a:solidFill>
                <a:latin typeface="Microsoft Sans Serif" pitchFamily="34" charset="0"/>
                <a:cs typeface="Microsoft Sans Serif" pitchFamily="34" charset="0"/>
              </a:rPr>
              <a:t>Between 3 and 7 questions depending on responses</a:t>
            </a:r>
          </a:p>
          <a:p>
            <a:pPr marL="514350" lvl="1" indent="-514350" fontAlgn="auto">
              <a:spcBef>
                <a:spcPts val="0"/>
              </a:spcBef>
              <a:spcAft>
                <a:spcPts val="0"/>
              </a:spcAft>
              <a:buClr>
                <a:srgbClr val="FFFF00"/>
              </a:buClr>
              <a:defRPr/>
            </a:pPr>
            <a:endParaRPr lang="en-US" sz="2500" dirty="0" smtClean="0">
              <a:solidFill>
                <a:schemeClr val="tx1"/>
              </a:solidFill>
              <a:latin typeface="Microsoft Sans Serif" pitchFamily="34" charset="0"/>
              <a:cs typeface="Microsoft Sans Serif" pitchFamily="34" charset="0"/>
            </a:endParaRPr>
          </a:p>
          <a:p>
            <a:pPr marL="514350" lvl="1" indent="-514350">
              <a:spcBef>
                <a:spcPts val="0"/>
              </a:spcBef>
              <a:buClr>
                <a:srgbClr val="FFFF00"/>
              </a:buClr>
              <a:buFont typeface="Arial" pitchFamily="34" charset="0"/>
              <a:buChar char="•"/>
              <a:defRPr/>
            </a:pPr>
            <a:r>
              <a:rPr lang="en-US" sz="2500" dirty="0" smtClean="0">
                <a:solidFill>
                  <a:schemeClr val="tx1"/>
                </a:solidFill>
                <a:latin typeface="Microsoft Sans Serif" pitchFamily="34" charset="0"/>
                <a:cs typeface="Microsoft Sans Serif" pitchFamily="34" charset="0"/>
              </a:rPr>
              <a:t>Available at</a:t>
            </a:r>
          </a:p>
          <a:p>
            <a:pPr marL="514350" lvl="1" indent="-514350">
              <a:spcBef>
                <a:spcPts val="0"/>
              </a:spcBef>
              <a:buClr>
                <a:srgbClr val="FFFF00"/>
              </a:buClr>
              <a:defRPr/>
            </a:pPr>
            <a:r>
              <a:rPr lang="en-US" sz="2500" dirty="0" smtClean="0">
                <a:solidFill>
                  <a:srgbClr val="FFFF00"/>
                </a:solidFill>
                <a:latin typeface="Microsoft Sans Serif" pitchFamily="34" charset="0"/>
                <a:cs typeface="Microsoft Sans Serif" pitchFamily="34" charset="0"/>
              </a:rPr>
              <a:t> 	http://sbirt.webs.com/S2BI%20Algorithm_2015_FINAL.pdf</a:t>
            </a:r>
          </a:p>
          <a:p>
            <a:pPr marL="514350" lvl="1" indent="-514350">
              <a:spcBef>
                <a:spcPts val="0"/>
              </a:spcBef>
              <a:buClr>
                <a:srgbClr val="FFFF00"/>
              </a:buClr>
              <a:defRPr/>
            </a:pPr>
            <a:endParaRPr lang="en-US" sz="2500" dirty="0" smtClean="0">
              <a:solidFill>
                <a:schemeClr val="tx1"/>
              </a:solidFill>
              <a:latin typeface="Microsoft Sans Serif" pitchFamily="34" charset="0"/>
              <a:cs typeface="Microsoft Sans Serif" pitchFamily="34" charset="0"/>
            </a:endParaRPr>
          </a:p>
          <a:p>
            <a:pPr marL="514350" lvl="1" indent="-514350">
              <a:spcBef>
                <a:spcPts val="0"/>
              </a:spcBef>
              <a:buClr>
                <a:srgbClr val="FFFF00"/>
              </a:buClr>
              <a:buFont typeface="Arial" pitchFamily="34" charset="0"/>
              <a:buChar char="•"/>
              <a:defRPr/>
            </a:pPr>
            <a:r>
              <a:rPr lang="en-US" sz="2500" dirty="0" smtClean="0">
                <a:solidFill>
                  <a:schemeClr val="tx1"/>
                </a:solidFill>
                <a:latin typeface="Microsoft Sans Serif" pitchFamily="34" charset="0"/>
                <a:cs typeface="Microsoft Sans Serif" pitchFamily="34" charset="0"/>
              </a:rPr>
              <a:t>Can be self-administered</a:t>
            </a:r>
          </a:p>
          <a:p>
            <a:pPr marL="514350" lvl="1" indent="-514350">
              <a:spcBef>
                <a:spcPts val="0"/>
              </a:spcBef>
              <a:buClr>
                <a:srgbClr val="FFFF00"/>
              </a:buClr>
              <a:buFont typeface="Arial" pitchFamily="34" charset="0"/>
              <a:buChar char="•"/>
              <a:defRPr/>
            </a:pPr>
            <a:endParaRPr lang="en-US" sz="2500" dirty="0" smtClean="0">
              <a:solidFill>
                <a:schemeClr val="tx1"/>
              </a:solidFill>
              <a:latin typeface="Microsoft Sans Serif" pitchFamily="34" charset="0"/>
              <a:cs typeface="Microsoft Sans Serif" pitchFamily="34" charset="0"/>
            </a:endParaRPr>
          </a:p>
          <a:p>
            <a:pPr marL="514350" lvl="1" indent="-514350">
              <a:spcBef>
                <a:spcPts val="0"/>
              </a:spcBef>
              <a:buClr>
                <a:srgbClr val="FFFF00"/>
              </a:buClr>
              <a:buFont typeface="Arial" pitchFamily="34" charset="0"/>
              <a:buChar char="•"/>
              <a:defRPr/>
            </a:pPr>
            <a:r>
              <a:rPr lang="en-US" sz="2500" dirty="0" smtClean="0">
                <a:solidFill>
                  <a:schemeClr val="tx1"/>
                </a:solidFill>
                <a:latin typeface="Microsoft Sans Serif" pitchFamily="34" charset="0"/>
                <a:cs typeface="Microsoft Sans Serif" pitchFamily="34" charset="0"/>
              </a:rPr>
              <a:t>Notable because:</a:t>
            </a:r>
          </a:p>
          <a:p>
            <a:pPr marL="971550" lvl="2" indent="-514350">
              <a:spcBef>
                <a:spcPts val="0"/>
              </a:spcBef>
              <a:buClr>
                <a:srgbClr val="FFFF00"/>
              </a:buClr>
              <a:buFont typeface="Arial" pitchFamily="34" charset="0"/>
              <a:buChar char="•"/>
              <a:defRPr/>
            </a:pPr>
            <a:r>
              <a:rPr lang="en-US" sz="2300" dirty="0" smtClean="0">
                <a:solidFill>
                  <a:schemeClr val="tx1"/>
                </a:solidFill>
                <a:latin typeface="Microsoft Sans Serif" pitchFamily="34" charset="0"/>
                <a:cs typeface="Microsoft Sans Serif" pitchFamily="34" charset="0"/>
              </a:rPr>
              <a:t>Research shows results are associated with DSM V diagnoses</a:t>
            </a:r>
          </a:p>
          <a:p>
            <a:pPr marL="971550" lvl="2" indent="-514350">
              <a:spcBef>
                <a:spcPts val="0"/>
              </a:spcBef>
              <a:buClr>
                <a:srgbClr val="FFFF00"/>
              </a:buClr>
              <a:buFont typeface="Arial" pitchFamily="34" charset="0"/>
              <a:buChar char="•"/>
              <a:defRPr/>
            </a:pPr>
            <a:r>
              <a:rPr lang="en-US" sz="2300" dirty="0" smtClean="0">
                <a:solidFill>
                  <a:schemeClr val="tx1"/>
                </a:solidFill>
                <a:latin typeface="Microsoft Sans Serif" pitchFamily="34" charset="0"/>
                <a:cs typeface="Microsoft Sans Serif" pitchFamily="34" charset="0"/>
              </a:rPr>
              <a:t> Can identify an appropriate type of intervention depending on level of substance involvement</a:t>
            </a:r>
          </a:p>
        </p:txBody>
      </p:sp>
      <p:sp>
        <p:nvSpPr>
          <p:cNvPr id="5" name="TextBox 4"/>
          <p:cNvSpPr txBox="1"/>
          <p:nvPr/>
        </p:nvSpPr>
        <p:spPr>
          <a:xfrm>
            <a:off x="1" y="0"/>
            <a:ext cx="9144000" cy="707886"/>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Screening Tool: S2BI</a:t>
            </a:r>
          </a:p>
        </p:txBody>
      </p:sp>
      <p:sp>
        <p:nvSpPr>
          <p:cNvPr id="6" name="Slide Number Placeholder 5"/>
          <p:cNvSpPr>
            <a:spLocks noGrp="1"/>
          </p:cNvSpPr>
          <p:nvPr>
            <p:ph type="sldNum" sz="quarter" idx="12"/>
          </p:nvPr>
        </p:nvSpPr>
        <p:spPr/>
        <p:txBody>
          <a:bodyPr/>
          <a:lstStyle/>
          <a:p>
            <a:fld id="{7BB5887B-BB3E-4BA5-8A1E-2508AB54A26D}" type="slidenum">
              <a:rPr lang="en-US" smtClean="0"/>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0" y="2438400"/>
            <a:ext cx="9144000" cy="6019800"/>
          </a:xfrm>
        </p:spPr>
        <p:txBody>
          <a:bodyPr>
            <a:noAutofit/>
          </a:bodyPr>
          <a:lstStyle/>
          <a:p>
            <a:pPr marL="514350" lvl="1" indent="-514350" fontAlgn="auto">
              <a:spcBef>
                <a:spcPts val="0"/>
              </a:spcBef>
              <a:spcAft>
                <a:spcPts val="0"/>
              </a:spcAft>
              <a:buClr>
                <a:srgbClr val="FFFF00"/>
              </a:buClr>
              <a:buFont typeface="Arial" pitchFamily="34" charset="0"/>
              <a:buChar char="•"/>
              <a:defRPr/>
            </a:pPr>
            <a:endParaRPr lang="en-US" sz="32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buFont typeface="Arial" pitchFamily="34" charset="0"/>
              <a:buChar char="•"/>
              <a:defRPr/>
            </a:pPr>
            <a:endParaRPr lang="en-US" sz="32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buFont typeface="Arial" pitchFamily="34" charset="0"/>
              <a:buChar cha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endParaRPr lang="en-US" sz="2800" dirty="0" smtClean="0">
              <a:solidFill>
                <a:schemeClr val="tx1"/>
              </a:solidFill>
              <a:latin typeface="Microsoft Sans Serif" pitchFamily="34" charset="0"/>
              <a:cs typeface="Microsoft Sans Serif" pitchFamily="34" charset="0"/>
            </a:endParaRPr>
          </a:p>
          <a:p>
            <a:pPr marL="514350" lvl="1" indent="-514350" fontAlgn="auto">
              <a:spcBef>
                <a:spcPts val="0"/>
              </a:spcBef>
              <a:spcAft>
                <a:spcPts val="0"/>
              </a:spcAft>
              <a:buClr>
                <a:srgbClr val="FFFF00"/>
              </a:buClr>
              <a:defRPr/>
            </a:pPr>
            <a:endParaRPr lang="en-US" sz="3200" dirty="0" smtClean="0">
              <a:solidFill>
                <a:schemeClr val="tx1"/>
              </a:solidFill>
            </a:endParaRPr>
          </a:p>
        </p:txBody>
      </p:sp>
      <p:sp>
        <p:nvSpPr>
          <p:cNvPr id="5" name="TextBox 4"/>
          <p:cNvSpPr txBox="1"/>
          <p:nvPr/>
        </p:nvSpPr>
        <p:spPr>
          <a:xfrm>
            <a:off x="-1979" y="-6211"/>
            <a:ext cx="9144000" cy="707886"/>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Introducing the S2BI</a:t>
            </a:r>
          </a:p>
        </p:txBody>
      </p:sp>
      <p:sp>
        <p:nvSpPr>
          <p:cNvPr id="6" name="TextBox 5"/>
          <p:cNvSpPr txBox="1"/>
          <p:nvPr/>
        </p:nvSpPr>
        <p:spPr>
          <a:xfrm>
            <a:off x="28698" y="1049728"/>
            <a:ext cx="9142021" cy="5293757"/>
          </a:xfrm>
          <a:prstGeom prst="rect">
            <a:avLst/>
          </a:prstGeom>
          <a:noFill/>
        </p:spPr>
        <p:txBody>
          <a:bodyPr wrap="square" rtlCol="0">
            <a:spAutoFit/>
          </a:bodyPr>
          <a:lstStyle/>
          <a:p>
            <a:pPr marL="457200" indent="-457200">
              <a:buFont typeface="Arial" panose="020B0604020202020204" pitchFamily="34" charset="0"/>
              <a:buChar char="•"/>
            </a:pPr>
            <a:r>
              <a:rPr lang="en-US" sz="2600" dirty="0" smtClean="0">
                <a:latin typeface="Microsoft Sans Serif" pitchFamily="34" charset="0"/>
                <a:cs typeface="Microsoft Sans Serif" pitchFamily="34" charset="0"/>
              </a:rPr>
              <a:t>Provide a gentle introduction to talking about substance use</a:t>
            </a:r>
          </a:p>
          <a:p>
            <a:pPr marL="914400" lvl="1" indent="-457200">
              <a:buFont typeface="Arial" panose="020B0604020202020204" pitchFamily="34" charset="0"/>
              <a:buChar char="•"/>
            </a:pPr>
            <a:r>
              <a:rPr lang="en-US" sz="2600" dirty="0" smtClean="0">
                <a:latin typeface="Microsoft Sans Serif" pitchFamily="34" charset="0"/>
                <a:cs typeface="Microsoft Sans Serif" pitchFamily="34" charset="0"/>
              </a:rPr>
              <a:t>Communicate that some questions are personal, and that the information is confidential</a:t>
            </a:r>
          </a:p>
          <a:p>
            <a:pPr lvl="1"/>
            <a:endParaRPr lang="en-US" sz="2600" dirty="0" smtClean="0">
              <a:latin typeface="Microsoft Sans Serif" pitchFamily="34" charset="0"/>
              <a:cs typeface="Microsoft Sans Serif" pitchFamily="34" charset="0"/>
            </a:endParaRPr>
          </a:p>
          <a:p>
            <a:pPr marL="457200" indent="-457200">
              <a:buFont typeface="Arial" panose="020B0604020202020204" pitchFamily="34" charset="0"/>
              <a:buChar char="•"/>
            </a:pPr>
            <a:r>
              <a:rPr lang="en-US" sz="2600" dirty="0" smtClean="0">
                <a:latin typeface="Microsoft Sans Serif" pitchFamily="34" charset="0"/>
                <a:cs typeface="Microsoft Sans Serif" pitchFamily="34" charset="0"/>
              </a:rPr>
              <a:t>Adolescents may be surprised you are asking about substance use. </a:t>
            </a:r>
          </a:p>
          <a:p>
            <a:pPr marL="914400" lvl="1" indent="-457200">
              <a:buFont typeface="Arial" panose="020B0604020202020204" pitchFamily="34" charset="0"/>
              <a:buChar char="•"/>
            </a:pPr>
            <a:r>
              <a:rPr lang="en-US" sz="2600" dirty="0" smtClean="0">
                <a:latin typeface="Microsoft Sans Serif" pitchFamily="34" charset="0"/>
                <a:cs typeface="Microsoft Sans Serif" pitchFamily="34" charset="0"/>
              </a:rPr>
              <a:t>Be straight-forward and explain the screening is part of routine for everyone, and that you will use this information so that  you can provide the best possible care</a:t>
            </a:r>
          </a:p>
          <a:p>
            <a:pPr marL="914400" lvl="1" indent="-457200">
              <a:buFont typeface="Arial" panose="020B0604020202020204" pitchFamily="34" charset="0"/>
              <a:buChar char="•"/>
            </a:pPr>
            <a:r>
              <a:rPr lang="en-US" sz="2600" dirty="0" smtClean="0">
                <a:latin typeface="Microsoft Sans Serif" pitchFamily="34" charset="0"/>
                <a:cs typeface="Microsoft Sans Serif" pitchFamily="34" charset="0"/>
              </a:rPr>
              <a:t>Emphasize that you will not disclose to a parent unless there is extreme risk</a:t>
            </a:r>
          </a:p>
        </p:txBody>
      </p:sp>
      <p:sp>
        <p:nvSpPr>
          <p:cNvPr id="7" name="Slide Number Placeholder 6"/>
          <p:cNvSpPr>
            <a:spLocks noGrp="1"/>
          </p:cNvSpPr>
          <p:nvPr>
            <p:ph type="sldNum" sz="quarter" idx="12"/>
          </p:nvPr>
        </p:nvSpPr>
        <p:spPr/>
        <p:txBody>
          <a:bodyPr/>
          <a:lstStyle/>
          <a:p>
            <a:fld id="{7BB5887B-BB3E-4BA5-8A1E-2508AB54A26D}" type="slidenum">
              <a:rPr lang="en-US" smtClean="0"/>
              <a:pPr/>
              <a:t>8</a:t>
            </a:fld>
            <a:endParaRPr lang="en-US" dirty="0"/>
          </a:p>
        </p:txBody>
      </p:sp>
    </p:spTree>
    <p:extLst>
      <p:ext uri="{BB962C8B-B14F-4D97-AF65-F5344CB8AC3E}">
        <p14:creationId xmlns:p14="http://schemas.microsoft.com/office/powerpoint/2010/main" val="80228115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0" y="1219200"/>
            <a:ext cx="9144000" cy="5257800"/>
          </a:xfrm>
        </p:spPr>
        <p:txBody>
          <a:bodyPr>
            <a:noAutofit/>
          </a:bodyPr>
          <a:lstStyle/>
          <a:p>
            <a:pPr marL="514350" lvl="1" indent="-514350" fontAlgn="auto">
              <a:spcBef>
                <a:spcPts val="0"/>
              </a:spcBef>
              <a:spcAft>
                <a:spcPts val="0"/>
              </a:spcAft>
              <a:buClr>
                <a:srgbClr val="FFFF00"/>
              </a:buClr>
              <a:buFont typeface="Arial" pitchFamily="34" charset="0"/>
              <a:buChar char="•"/>
              <a:defRPr/>
            </a:pPr>
            <a:r>
              <a:rPr lang="en-US" sz="2600" dirty="0" smtClean="0">
                <a:solidFill>
                  <a:schemeClr val="tx1"/>
                </a:solidFill>
                <a:latin typeface="Microsoft Sans Serif" pitchFamily="34" charset="0"/>
                <a:cs typeface="Microsoft Sans Serif" pitchFamily="34" charset="0"/>
              </a:rPr>
              <a:t>First three questions:</a:t>
            </a:r>
          </a:p>
          <a:p>
            <a:pPr marL="971550" lvl="2" indent="-514350">
              <a:spcBef>
                <a:spcPts val="0"/>
              </a:spcBef>
              <a:buClr>
                <a:srgbClr val="FFFF00"/>
              </a:buClr>
              <a:buFont typeface="Arial" pitchFamily="34" charset="0"/>
              <a:buChar char="•"/>
              <a:defRPr/>
            </a:pPr>
            <a:r>
              <a:rPr lang="en-US" sz="2600" dirty="0" smtClean="0">
                <a:solidFill>
                  <a:schemeClr val="tx1"/>
                </a:solidFill>
                <a:latin typeface="Microsoft Sans Serif" pitchFamily="34" charset="0"/>
                <a:cs typeface="Microsoft Sans Serif" pitchFamily="34" charset="0"/>
              </a:rPr>
              <a:t>In the past year, how many times have you used tobacco?</a:t>
            </a:r>
          </a:p>
          <a:p>
            <a:pPr marL="971550" lvl="2" indent="-514350">
              <a:spcBef>
                <a:spcPts val="0"/>
              </a:spcBef>
              <a:buClr>
                <a:srgbClr val="FFFF00"/>
              </a:buClr>
              <a:buFont typeface="Arial" pitchFamily="34" charset="0"/>
              <a:buChar char="•"/>
              <a:defRPr/>
            </a:pPr>
            <a:r>
              <a:rPr lang="en-US" sz="2600" dirty="0" smtClean="0">
                <a:solidFill>
                  <a:schemeClr val="tx1"/>
                </a:solidFill>
                <a:latin typeface="Microsoft Sans Serif" pitchFamily="34" charset="0"/>
                <a:cs typeface="Microsoft Sans Serif" pitchFamily="34" charset="0"/>
              </a:rPr>
              <a:t>In the past year, how many times have you used alcohol?</a:t>
            </a:r>
          </a:p>
          <a:p>
            <a:pPr marL="971550" lvl="2" indent="-514350">
              <a:spcBef>
                <a:spcPts val="0"/>
              </a:spcBef>
              <a:buClr>
                <a:srgbClr val="FFFF00"/>
              </a:buClr>
              <a:buFont typeface="Arial" pitchFamily="34" charset="0"/>
              <a:buChar char="•"/>
              <a:defRPr/>
            </a:pPr>
            <a:r>
              <a:rPr lang="en-US" sz="2600" dirty="0" smtClean="0">
                <a:solidFill>
                  <a:schemeClr val="tx1"/>
                </a:solidFill>
                <a:latin typeface="Microsoft Sans Serif" pitchFamily="34" charset="0"/>
                <a:cs typeface="Microsoft Sans Serif" pitchFamily="34" charset="0"/>
              </a:rPr>
              <a:t>In the past year, how many times have you used marijuana?</a:t>
            </a:r>
          </a:p>
          <a:p>
            <a:pPr marL="514350" lvl="1" indent="-514350">
              <a:spcBef>
                <a:spcPts val="0"/>
              </a:spcBef>
              <a:buClr>
                <a:srgbClr val="FFFF00"/>
              </a:buClr>
              <a:buFont typeface="Arial" pitchFamily="34" charset="0"/>
              <a:buChar char="•"/>
              <a:defRPr/>
            </a:pPr>
            <a:endParaRPr lang="en-US" sz="2600" dirty="0" smtClean="0">
              <a:solidFill>
                <a:schemeClr val="tx1"/>
              </a:solidFill>
              <a:latin typeface="Microsoft Sans Serif" pitchFamily="34" charset="0"/>
              <a:cs typeface="Microsoft Sans Serif" pitchFamily="34" charset="0"/>
            </a:endParaRPr>
          </a:p>
          <a:p>
            <a:pPr marL="514350" lvl="1" indent="-514350">
              <a:spcBef>
                <a:spcPts val="0"/>
              </a:spcBef>
              <a:buClr>
                <a:srgbClr val="FFFF00"/>
              </a:buClr>
              <a:buFont typeface="Arial" pitchFamily="34" charset="0"/>
              <a:buChar char="•"/>
              <a:defRPr/>
            </a:pPr>
            <a:r>
              <a:rPr lang="en-US" sz="2600" dirty="0" smtClean="0">
                <a:solidFill>
                  <a:schemeClr val="tx1"/>
                </a:solidFill>
                <a:latin typeface="Microsoft Sans Serif" pitchFamily="34" charset="0"/>
                <a:cs typeface="Microsoft Sans Serif" pitchFamily="34" charset="0"/>
              </a:rPr>
              <a:t>Four choices for each question:</a:t>
            </a:r>
          </a:p>
          <a:p>
            <a:pPr marL="971550" lvl="2" indent="-514350">
              <a:spcBef>
                <a:spcPts val="0"/>
              </a:spcBef>
              <a:buClr>
                <a:srgbClr val="FFFF00"/>
              </a:buClr>
              <a:buFont typeface="Arial" pitchFamily="34" charset="0"/>
              <a:buChar char="•"/>
              <a:defRPr/>
            </a:pPr>
            <a:r>
              <a:rPr lang="en-US" sz="2600" dirty="0" smtClean="0">
                <a:solidFill>
                  <a:schemeClr val="tx1"/>
                </a:solidFill>
                <a:latin typeface="Microsoft Sans Serif" pitchFamily="34" charset="0"/>
                <a:cs typeface="Microsoft Sans Serif" pitchFamily="34" charset="0"/>
              </a:rPr>
              <a:t>Never</a:t>
            </a:r>
          </a:p>
          <a:p>
            <a:pPr marL="971550" lvl="2" indent="-514350">
              <a:spcBef>
                <a:spcPts val="0"/>
              </a:spcBef>
              <a:buClr>
                <a:srgbClr val="FFFF00"/>
              </a:buClr>
              <a:buFont typeface="Arial" pitchFamily="34" charset="0"/>
              <a:buChar char="•"/>
              <a:defRPr/>
            </a:pPr>
            <a:r>
              <a:rPr lang="en-US" sz="2600" dirty="0" smtClean="0">
                <a:solidFill>
                  <a:schemeClr val="tx1"/>
                </a:solidFill>
                <a:latin typeface="Microsoft Sans Serif" pitchFamily="34" charset="0"/>
                <a:cs typeface="Microsoft Sans Serif" pitchFamily="34" charset="0"/>
              </a:rPr>
              <a:t>Once or Twice</a:t>
            </a:r>
          </a:p>
          <a:p>
            <a:pPr marL="971550" lvl="2" indent="-514350">
              <a:spcBef>
                <a:spcPts val="0"/>
              </a:spcBef>
              <a:buClr>
                <a:srgbClr val="FFFF00"/>
              </a:buClr>
              <a:buFont typeface="Arial" pitchFamily="34" charset="0"/>
              <a:buChar char="•"/>
              <a:defRPr/>
            </a:pPr>
            <a:r>
              <a:rPr lang="en-US" sz="2600" dirty="0" smtClean="0">
                <a:solidFill>
                  <a:schemeClr val="tx1"/>
                </a:solidFill>
                <a:latin typeface="Microsoft Sans Serif" pitchFamily="34" charset="0"/>
                <a:cs typeface="Microsoft Sans Serif" pitchFamily="34" charset="0"/>
              </a:rPr>
              <a:t>Monthly</a:t>
            </a:r>
          </a:p>
          <a:p>
            <a:pPr marL="971550" lvl="2" indent="-514350">
              <a:spcBef>
                <a:spcPts val="0"/>
              </a:spcBef>
              <a:buClr>
                <a:srgbClr val="FFFF00"/>
              </a:buClr>
              <a:buFont typeface="Arial" pitchFamily="34" charset="0"/>
              <a:buChar char="•"/>
              <a:defRPr/>
            </a:pPr>
            <a:r>
              <a:rPr lang="en-US" sz="2600" dirty="0" smtClean="0">
                <a:solidFill>
                  <a:schemeClr val="tx1"/>
                </a:solidFill>
                <a:latin typeface="Microsoft Sans Serif" pitchFamily="34" charset="0"/>
                <a:cs typeface="Microsoft Sans Serif" pitchFamily="34" charset="0"/>
              </a:rPr>
              <a:t>Weekly</a:t>
            </a:r>
          </a:p>
          <a:p>
            <a:pPr marL="971550" lvl="2" indent="-514350">
              <a:spcBef>
                <a:spcPts val="0"/>
              </a:spcBef>
              <a:buClr>
                <a:srgbClr val="FFFF00"/>
              </a:buClr>
              <a:buFont typeface="Arial" pitchFamily="34" charset="0"/>
              <a:buChar char="•"/>
              <a:defRPr/>
            </a:pPr>
            <a:endParaRPr lang="en-US" sz="2600" dirty="0" smtClean="0">
              <a:solidFill>
                <a:schemeClr val="tx1"/>
              </a:solidFill>
              <a:latin typeface="Microsoft Sans Serif" pitchFamily="34" charset="0"/>
              <a:cs typeface="Microsoft Sans Serif" pitchFamily="34" charset="0"/>
            </a:endParaRPr>
          </a:p>
        </p:txBody>
      </p:sp>
      <p:sp>
        <p:nvSpPr>
          <p:cNvPr id="5" name="TextBox 4"/>
          <p:cNvSpPr txBox="1"/>
          <p:nvPr/>
        </p:nvSpPr>
        <p:spPr>
          <a:xfrm>
            <a:off x="1" y="0"/>
            <a:ext cx="9144000" cy="707886"/>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Screening Tool: S2BI</a:t>
            </a:r>
          </a:p>
        </p:txBody>
      </p:sp>
      <p:sp>
        <p:nvSpPr>
          <p:cNvPr id="6" name="Slide Number Placeholder 5"/>
          <p:cNvSpPr>
            <a:spLocks noGrp="1"/>
          </p:cNvSpPr>
          <p:nvPr>
            <p:ph type="sldNum" sz="quarter" idx="12"/>
          </p:nvPr>
        </p:nvSpPr>
        <p:spPr/>
        <p:txBody>
          <a:bodyPr/>
          <a:lstStyle/>
          <a:p>
            <a:fld id="{7BB5887B-BB3E-4BA5-8A1E-2508AB54A26D}" type="slidenum">
              <a:rPr lang="en-US" smtClean="0"/>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4251</TotalTime>
  <Words>1954</Words>
  <Application>Microsoft Office PowerPoint</Application>
  <PresentationFormat>On-screen Show (4:3)</PresentationFormat>
  <Paragraphs>227</Paragraphs>
  <Slides>17</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ＭＳ Ｐゴシック</vt:lpstr>
      <vt:lpstr>Arial</vt:lpstr>
      <vt:lpstr>Calibri</vt:lpstr>
      <vt:lpstr>Microsoft Sans Serif</vt:lpstr>
      <vt:lpstr>Office Theme</vt:lpstr>
      <vt:lpstr>  Training Module:  </vt:lpstr>
      <vt:lpstr>Training Objectives</vt:lpstr>
      <vt:lpstr>SBIRT: A Population Approach to Prevention/Early Intervention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hpadwa</dc:creator>
  <cp:lastModifiedBy>Anne Bellows</cp:lastModifiedBy>
  <cp:revision>390</cp:revision>
  <dcterms:created xsi:type="dcterms:W3CDTF">2016-07-20T21:36:26Z</dcterms:created>
  <dcterms:modified xsi:type="dcterms:W3CDTF">2017-10-25T19:56:39Z</dcterms:modified>
</cp:coreProperties>
</file>