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0"/>
  </p:notesMasterIdLst>
  <p:handoutMasterIdLst>
    <p:handoutMasterId r:id="rId21"/>
  </p:handoutMasterIdLst>
  <p:sldIdLst>
    <p:sldId id="699" r:id="rId2"/>
    <p:sldId id="320" r:id="rId3"/>
    <p:sldId id="376" r:id="rId4"/>
    <p:sldId id="378" r:id="rId5"/>
    <p:sldId id="381" r:id="rId6"/>
    <p:sldId id="615" r:id="rId7"/>
    <p:sldId id="702" r:id="rId8"/>
    <p:sldId id="700" r:id="rId9"/>
    <p:sldId id="703" r:id="rId10"/>
    <p:sldId id="704" r:id="rId11"/>
    <p:sldId id="705" r:id="rId12"/>
    <p:sldId id="706" r:id="rId13"/>
    <p:sldId id="707" r:id="rId14"/>
    <p:sldId id="485" r:id="rId15"/>
    <p:sldId id="701" r:id="rId16"/>
    <p:sldId id="603" r:id="rId17"/>
    <p:sldId id="604" r:id="rId18"/>
    <p:sldId id="556"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1899" autoAdjust="0"/>
  </p:normalViewPr>
  <p:slideViewPr>
    <p:cSldViewPr>
      <p:cViewPr varScale="1">
        <p:scale>
          <a:sx n="44" d="100"/>
          <a:sy n="44" d="100"/>
        </p:scale>
        <p:origin x="1098" y="42"/>
      </p:cViewPr>
      <p:guideLst>
        <p:guide orient="horz" pos="2160"/>
        <p:guide pos="2880"/>
      </p:guideLst>
    </p:cSldViewPr>
  </p:slideViewPr>
  <p:notesTextViewPr>
    <p:cViewPr>
      <p:scale>
        <a:sx n="100" d="100"/>
        <a:sy n="100" d="100"/>
      </p:scale>
      <p:origin x="0" y="0"/>
    </p:cViewPr>
  </p:notesTextViewPr>
  <p:notesViewPr>
    <p:cSldViewPr>
      <p:cViewPr varScale="1">
        <p:scale>
          <a:sx n="51" d="100"/>
          <a:sy n="51" d="100"/>
        </p:scale>
        <p:origin x="2668" y="5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18CD216-D656-46D9-B681-16087A7D51E2}" type="doc">
      <dgm:prSet loTypeId="urn:microsoft.com/office/officeart/2005/8/layout/pyramid1" loCatId="pyramid" qsTypeId="urn:microsoft.com/office/officeart/2005/8/quickstyle/simple1" qsCatId="simple" csTypeId="urn:microsoft.com/office/officeart/2005/8/colors/accent1_2" csCatId="accent1" phldr="1"/>
      <dgm:spPr/>
    </dgm:pt>
    <dgm:pt modelId="{5FC6BE72-081B-4F07-A4EC-4111C08FD0A3}">
      <dgm:prSet phldrT="[Text]" custT="1"/>
      <dgm:spPr>
        <a:solidFill>
          <a:srgbClr val="C00000"/>
        </a:solidFill>
      </dgm:spPr>
      <dgm:t>
        <a:bodyPr/>
        <a:lstStyle/>
        <a:p>
          <a:endParaRPr lang="en-US" sz="2000" dirty="0" smtClean="0"/>
        </a:p>
        <a:p>
          <a:endParaRPr lang="en-US" sz="1500" dirty="0" smtClean="0"/>
        </a:p>
        <a:p>
          <a:r>
            <a:rPr lang="en-US" sz="2000" dirty="0" smtClean="0">
              <a:latin typeface="Microsoft Sans Serif" pitchFamily="34" charset="0"/>
              <a:cs typeface="Microsoft Sans Serif" pitchFamily="34" charset="0"/>
            </a:rPr>
            <a:t>Severe</a:t>
          </a:r>
          <a:endParaRPr lang="en-US" sz="2000" dirty="0">
            <a:latin typeface="Microsoft Sans Serif" pitchFamily="34" charset="0"/>
            <a:cs typeface="Microsoft Sans Serif" pitchFamily="34" charset="0"/>
          </a:endParaRPr>
        </a:p>
      </dgm:t>
    </dgm:pt>
    <dgm:pt modelId="{D2718813-B36A-4B6E-8DAD-59BEFC85C4A9}" type="parTrans" cxnId="{640D238A-0466-4B90-8BF4-C6AFC73E3413}">
      <dgm:prSet/>
      <dgm:spPr/>
      <dgm:t>
        <a:bodyPr/>
        <a:lstStyle/>
        <a:p>
          <a:endParaRPr lang="en-US"/>
        </a:p>
      </dgm:t>
    </dgm:pt>
    <dgm:pt modelId="{2AC514D9-E7A3-40B2-9E2E-A55226511FC2}" type="sibTrans" cxnId="{640D238A-0466-4B90-8BF4-C6AFC73E3413}">
      <dgm:prSet/>
      <dgm:spPr/>
      <dgm:t>
        <a:bodyPr/>
        <a:lstStyle/>
        <a:p>
          <a:endParaRPr lang="en-US"/>
        </a:p>
      </dgm:t>
    </dgm:pt>
    <dgm:pt modelId="{5B3901C5-F220-4653-B07E-3E2DB10DFAC5}">
      <dgm:prSet phldrT="[Text]"/>
      <dgm:spPr>
        <a:solidFill>
          <a:srgbClr val="92D050"/>
        </a:solidFill>
      </dgm:spPr>
      <dgm:t>
        <a:bodyPr/>
        <a:lstStyle/>
        <a:p>
          <a:r>
            <a:rPr lang="en-US" dirty="0" smtClean="0">
              <a:latin typeface="Microsoft Sans Serif" pitchFamily="34" charset="0"/>
              <a:cs typeface="Microsoft Sans Serif" pitchFamily="34" charset="0"/>
            </a:rPr>
            <a:t>Mild</a:t>
          </a:r>
          <a:endParaRPr lang="en-US" dirty="0">
            <a:latin typeface="Microsoft Sans Serif" pitchFamily="34" charset="0"/>
            <a:cs typeface="Microsoft Sans Serif" pitchFamily="34" charset="0"/>
          </a:endParaRPr>
        </a:p>
      </dgm:t>
    </dgm:pt>
    <dgm:pt modelId="{AA949C93-3A45-4F53-8D2C-2A5E9F3E900B}" type="parTrans" cxnId="{1F65A2EA-2460-4A0D-89DA-844CD50A91C8}">
      <dgm:prSet/>
      <dgm:spPr/>
      <dgm:t>
        <a:bodyPr/>
        <a:lstStyle/>
        <a:p>
          <a:endParaRPr lang="en-US"/>
        </a:p>
      </dgm:t>
    </dgm:pt>
    <dgm:pt modelId="{C9840B94-31D5-4AFE-AFFE-34A5E59AC7C3}" type="sibTrans" cxnId="{1F65A2EA-2460-4A0D-89DA-844CD50A91C8}">
      <dgm:prSet/>
      <dgm:spPr/>
      <dgm:t>
        <a:bodyPr/>
        <a:lstStyle/>
        <a:p>
          <a:endParaRPr lang="en-US"/>
        </a:p>
      </dgm:t>
    </dgm:pt>
    <dgm:pt modelId="{95107182-618A-4278-B125-6A6597813B09}">
      <dgm:prSet phldrT="[Text]"/>
      <dgm:spPr>
        <a:solidFill>
          <a:srgbClr val="002060"/>
        </a:solidFill>
      </dgm:spPr>
      <dgm:t>
        <a:bodyPr/>
        <a:lstStyle/>
        <a:p>
          <a:r>
            <a:rPr lang="en-US" dirty="0" smtClean="0">
              <a:latin typeface="Microsoft Sans Serif" pitchFamily="34" charset="0"/>
              <a:cs typeface="Microsoft Sans Serif" pitchFamily="34" charset="0"/>
            </a:rPr>
            <a:t>None</a:t>
          </a:r>
          <a:endParaRPr lang="en-US" dirty="0">
            <a:latin typeface="Microsoft Sans Serif" pitchFamily="34" charset="0"/>
            <a:cs typeface="Microsoft Sans Serif" pitchFamily="34" charset="0"/>
          </a:endParaRPr>
        </a:p>
      </dgm:t>
    </dgm:pt>
    <dgm:pt modelId="{0062202B-8666-43E7-B017-2C42AECC3C25}" type="parTrans" cxnId="{25C71CE7-24FE-445F-A45C-A4276D32DF53}">
      <dgm:prSet/>
      <dgm:spPr/>
      <dgm:t>
        <a:bodyPr/>
        <a:lstStyle/>
        <a:p>
          <a:endParaRPr lang="en-US"/>
        </a:p>
      </dgm:t>
    </dgm:pt>
    <dgm:pt modelId="{FD7DB1C5-4992-4D00-88A6-5F755BD37598}" type="sibTrans" cxnId="{25C71CE7-24FE-445F-A45C-A4276D32DF53}">
      <dgm:prSet/>
      <dgm:spPr/>
      <dgm:t>
        <a:bodyPr/>
        <a:lstStyle/>
        <a:p>
          <a:endParaRPr lang="en-US"/>
        </a:p>
      </dgm:t>
    </dgm:pt>
    <dgm:pt modelId="{FFE2C0FD-5505-4CF7-9E6D-FE9A92BC0407}">
      <dgm:prSet phldrT="[Text]"/>
      <dgm:spPr>
        <a:solidFill>
          <a:srgbClr val="FF9933"/>
        </a:solidFill>
      </dgm:spPr>
      <dgm:t>
        <a:bodyPr/>
        <a:lstStyle/>
        <a:p>
          <a:r>
            <a:rPr lang="en-US" dirty="0" smtClean="0">
              <a:latin typeface="Microsoft Sans Serif" pitchFamily="34" charset="0"/>
              <a:cs typeface="Microsoft Sans Serif" pitchFamily="34" charset="0"/>
            </a:rPr>
            <a:t>Substantial</a:t>
          </a:r>
          <a:endParaRPr lang="en-US" dirty="0">
            <a:latin typeface="Microsoft Sans Serif" pitchFamily="34" charset="0"/>
            <a:cs typeface="Microsoft Sans Serif" pitchFamily="34" charset="0"/>
          </a:endParaRPr>
        </a:p>
      </dgm:t>
    </dgm:pt>
    <dgm:pt modelId="{921F90B4-A696-48E8-AB06-AFE520F94EE8}" type="parTrans" cxnId="{A92C4A3E-208D-4117-AA18-83B573966F73}">
      <dgm:prSet/>
      <dgm:spPr/>
      <dgm:t>
        <a:bodyPr/>
        <a:lstStyle/>
        <a:p>
          <a:endParaRPr lang="en-US"/>
        </a:p>
      </dgm:t>
    </dgm:pt>
    <dgm:pt modelId="{A70F5864-5E7D-49E1-8C3D-76784D7F3B77}" type="sibTrans" cxnId="{A92C4A3E-208D-4117-AA18-83B573966F73}">
      <dgm:prSet/>
      <dgm:spPr/>
      <dgm:t>
        <a:bodyPr/>
        <a:lstStyle/>
        <a:p>
          <a:endParaRPr lang="en-US"/>
        </a:p>
      </dgm:t>
    </dgm:pt>
    <dgm:pt modelId="{A51D2599-B239-4F74-BEDB-2F4FB0671874}">
      <dgm:prSet phldrT="[Text]"/>
      <dgm:spPr>
        <a:solidFill>
          <a:schemeClr val="tx2">
            <a:lumMod val="60000"/>
            <a:lumOff val="40000"/>
          </a:schemeClr>
        </a:solidFill>
      </dgm:spPr>
      <dgm:t>
        <a:bodyPr/>
        <a:lstStyle/>
        <a:p>
          <a:r>
            <a:rPr lang="en-US" dirty="0" smtClean="0">
              <a:solidFill>
                <a:schemeClr val="bg1"/>
              </a:solidFill>
              <a:latin typeface="Microsoft Sans Serif" pitchFamily="34" charset="0"/>
              <a:cs typeface="Microsoft Sans Serif" pitchFamily="34" charset="0"/>
            </a:rPr>
            <a:t>Moderate</a:t>
          </a:r>
          <a:endParaRPr lang="en-US" dirty="0">
            <a:solidFill>
              <a:schemeClr val="bg1"/>
            </a:solidFill>
            <a:latin typeface="Microsoft Sans Serif" pitchFamily="34" charset="0"/>
            <a:cs typeface="Microsoft Sans Serif" pitchFamily="34" charset="0"/>
          </a:endParaRPr>
        </a:p>
      </dgm:t>
    </dgm:pt>
    <dgm:pt modelId="{8E469883-8FC3-41F1-8BFB-7E8E533DBF4D}" type="parTrans" cxnId="{1B34C962-C897-469B-9179-56096157E4C2}">
      <dgm:prSet/>
      <dgm:spPr/>
      <dgm:t>
        <a:bodyPr/>
        <a:lstStyle/>
        <a:p>
          <a:endParaRPr lang="en-US"/>
        </a:p>
      </dgm:t>
    </dgm:pt>
    <dgm:pt modelId="{1FDF85C3-CFE2-42B5-8610-78E023977E5D}" type="sibTrans" cxnId="{1B34C962-C897-469B-9179-56096157E4C2}">
      <dgm:prSet/>
      <dgm:spPr/>
      <dgm:t>
        <a:bodyPr/>
        <a:lstStyle/>
        <a:p>
          <a:endParaRPr lang="en-US"/>
        </a:p>
      </dgm:t>
    </dgm:pt>
    <dgm:pt modelId="{BCBD12EA-D834-424A-AF3A-9C3D27E5D504}" type="pres">
      <dgm:prSet presAssocID="{418CD216-D656-46D9-B681-16087A7D51E2}" presName="Name0" presStyleCnt="0">
        <dgm:presLayoutVars>
          <dgm:dir/>
          <dgm:animLvl val="lvl"/>
          <dgm:resizeHandles val="exact"/>
        </dgm:presLayoutVars>
      </dgm:prSet>
      <dgm:spPr/>
    </dgm:pt>
    <dgm:pt modelId="{451FA1EB-E920-4787-B113-28F6681F5A75}" type="pres">
      <dgm:prSet presAssocID="{5FC6BE72-081B-4F07-A4EC-4111C08FD0A3}" presName="Name8" presStyleCnt="0"/>
      <dgm:spPr/>
    </dgm:pt>
    <dgm:pt modelId="{C13E1170-5ACA-4FD2-9DFC-2BF4710A47B3}" type="pres">
      <dgm:prSet presAssocID="{5FC6BE72-081B-4F07-A4EC-4111C08FD0A3}" presName="level" presStyleLbl="node1" presStyleIdx="0" presStyleCnt="5">
        <dgm:presLayoutVars>
          <dgm:chMax val="1"/>
          <dgm:bulletEnabled val="1"/>
        </dgm:presLayoutVars>
      </dgm:prSet>
      <dgm:spPr/>
      <dgm:t>
        <a:bodyPr/>
        <a:lstStyle/>
        <a:p>
          <a:endParaRPr lang="en-US"/>
        </a:p>
      </dgm:t>
    </dgm:pt>
    <dgm:pt modelId="{AAC08915-5A5C-4E11-BB70-2F2898DA4163}" type="pres">
      <dgm:prSet presAssocID="{5FC6BE72-081B-4F07-A4EC-4111C08FD0A3}" presName="levelTx" presStyleLbl="revTx" presStyleIdx="0" presStyleCnt="0">
        <dgm:presLayoutVars>
          <dgm:chMax val="1"/>
          <dgm:bulletEnabled val="1"/>
        </dgm:presLayoutVars>
      </dgm:prSet>
      <dgm:spPr/>
      <dgm:t>
        <a:bodyPr/>
        <a:lstStyle/>
        <a:p>
          <a:endParaRPr lang="en-US"/>
        </a:p>
      </dgm:t>
    </dgm:pt>
    <dgm:pt modelId="{CFE07317-83BA-4565-A87A-302509AA3F0D}" type="pres">
      <dgm:prSet presAssocID="{FFE2C0FD-5505-4CF7-9E6D-FE9A92BC0407}" presName="Name8" presStyleCnt="0"/>
      <dgm:spPr/>
    </dgm:pt>
    <dgm:pt modelId="{500E366E-BF70-48D7-B386-E15EB6EB829D}" type="pres">
      <dgm:prSet presAssocID="{FFE2C0FD-5505-4CF7-9E6D-FE9A92BC0407}" presName="level" presStyleLbl="node1" presStyleIdx="1" presStyleCnt="5">
        <dgm:presLayoutVars>
          <dgm:chMax val="1"/>
          <dgm:bulletEnabled val="1"/>
        </dgm:presLayoutVars>
      </dgm:prSet>
      <dgm:spPr/>
      <dgm:t>
        <a:bodyPr/>
        <a:lstStyle/>
        <a:p>
          <a:endParaRPr lang="en-US"/>
        </a:p>
      </dgm:t>
    </dgm:pt>
    <dgm:pt modelId="{5A647E42-2DA5-4C31-9611-0F5FFEADE6DB}" type="pres">
      <dgm:prSet presAssocID="{FFE2C0FD-5505-4CF7-9E6D-FE9A92BC0407}" presName="levelTx" presStyleLbl="revTx" presStyleIdx="0" presStyleCnt="0">
        <dgm:presLayoutVars>
          <dgm:chMax val="1"/>
          <dgm:bulletEnabled val="1"/>
        </dgm:presLayoutVars>
      </dgm:prSet>
      <dgm:spPr/>
      <dgm:t>
        <a:bodyPr/>
        <a:lstStyle/>
        <a:p>
          <a:endParaRPr lang="en-US"/>
        </a:p>
      </dgm:t>
    </dgm:pt>
    <dgm:pt modelId="{B95D2DA3-F2BB-4D76-BAB5-FA974E0BDDF7}" type="pres">
      <dgm:prSet presAssocID="{A51D2599-B239-4F74-BEDB-2F4FB0671874}" presName="Name8" presStyleCnt="0"/>
      <dgm:spPr/>
    </dgm:pt>
    <dgm:pt modelId="{03FEE843-A9E2-4586-AA27-2C749FCA5C1F}" type="pres">
      <dgm:prSet presAssocID="{A51D2599-B239-4F74-BEDB-2F4FB0671874}" presName="level" presStyleLbl="node1" presStyleIdx="2" presStyleCnt="5">
        <dgm:presLayoutVars>
          <dgm:chMax val="1"/>
          <dgm:bulletEnabled val="1"/>
        </dgm:presLayoutVars>
      </dgm:prSet>
      <dgm:spPr/>
      <dgm:t>
        <a:bodyPr/>
        <a:lstStyle/>
        <a:p>
          <a:endParaRPr lang="en-US"/>
        </a:p>
      </dgm:t>
    </dgm:pt>
    <dgm:pt modelId="{8CA2FCF9-2C04-410C-9700-DFEDED31259A}" type="pres">
      <dgm:prSet presAssocID="{A51D2599-B239-4F74-BEDB-2F4FB0671874}" presName="levelTx" presStyleLbl="revTx" presStyleIdx="0" presStyleCnt="0">
        <dgm:presLayoutVars>
          <dgm:chMax val="1"/>
          <dgm:bulletEnabled val="1"/>
        </dgm:presLayoutVars>
      </dgm:prSet>
      <dgm:spPr/>
      <dgm:t>
        <a:bodyPr/>
        <a:lstStyle/>
        <a:p>
          <a:endParaRPr lang="en-US"/>
        </a:p>
      </dgm:t>
    </dgm:pt>
    <dgm:pt modelId="{DC9B9685-3D4F-4CB6-B8A5-C385E24F1BDB}" type="pres">
      <dgm:prSet presAssocID="{5B3901C5-F220-4653-B07E-3E2DB10DFAC5}" presName="Name8" presStyleCnt="0"/>
      <dgm:spPr/>
    </dgm:pt>
    <dgm:pt modelId="{1358E091-BD69-4B92-9592-4046EE5CEDD0}" type="pres">
      <dgm:prSet presAssocID="{5B3901C5-F220-4653-B07E-3E2DB10DFAC5}" presName="level" presStyleLbl="node1" presStyleIdx="3" presStyleCnt="5">
        <dgm:presLayoutVars>
          <dgm:chMax val="1"/>
          <dgm:bulletEnabled val="1"/>
        </dgm:presLayoutVars>
      </dgm:prSet>
      <dgm:spPr/>
      <dgm:t>
        <a:bodyPr/>
        <a:lstStyle/>
        <a:p>
          <a:endParaRPr lang="en-US"/>
        </a:p>
      </dgm:t>
    </dgm:pt>
    <dgm:pt modelId="{C301A2BF-97A7-4615-A301-59F5E33903F2}" type="pres">
      <dgm:prSet presAssocID="{5B3901C5-F220-4653-B07E-3E2DB10DFAC5}" presName="levelTx" presStyleLbl="revTx" presStyleIdx="0" presStyleCnt="0">
        <dgm:presLayoutVars>
          <dgm:chMax val="1"/>
          <dgm:bulletEnabled val="1"/>
        </dgm:presLayoutVars>
      </dgm:prSet>
      <dgm:spPr/>
      <dgm:t>
        <a:bodyPr/>
        <a:lstStyle/>
        <a:p>
          <a:endParaRPr lang="en-US"/>
        </a:p>
      </dgm:t>
    </dgm:pt>
    <dgm:pt modelId="{2729D747-2CA0-4045-A942-A4CFAD08581E}" type="pres">
      <dgm:prSet presAssocID="{95107182-618A-4278-B125-6A6597813B09}" presName="Name8" presStyleCnt="0"/>
      <dgm:spPr/>
    </dgm:pt>
    <dgm:pt modelId="{F3F35541-1FFF-4D02-8874-A81026F6CC52}" type="pres">
      <dgm:prSet presAssocID="{95107182-618A-4278-B125-6A6597813B09}" presName="level" presStyleLbl="node1" presStyleIdx="4" presStyleCnt="5">
        <dgm:presLayoutVars>
          <dgm:chMax val="1"/>
          <dgm:bulletEnabled val="1"/>
        </dgm:presLayoutVars>
      </dgm:prSet>
      <dgm:spPr/>
      <dgm:t>
        <a:bodyPr/>
        <a:lstStyle/>
        <a:p>
          <a:endParaRPr lang="en-US"/>
        </a:p>
      </dgm:t>
    </dgm:pt>
    <dgm:pt modelId="{2F7D3306-B855-441A-BFFC-907F7C06E505}" type="pres">
      <dgm:prSet presAssocID="{95107182-618A-4278-B125-6A6597813B09}" presName="levelTx" presStyleLbl="revTx" presStyleIdx="0" presStyleCnt="0">
        <dgm:presLayoutVars>
          <dgm:chMax val="1"/>
          <dgm:bulletEnabled val="1"/>
        </dgm:presLayoutVars>
      </dgm:prSet>
      <dgm:spPr/>
      <dgm:t>
        <a:bodyPr/>
        <a:lstStyle/>
        <a:p>
          <a:endParaRPr lang="en-US"/>
        </a:p>
      </dgm:t>
    </dgm:pt>
  </dgm:ptLst>
  <dgm:cxnLst>
    <dgm:cxn modelId="{3E3B85B8-D0C5-4067-B432-5F0525DA40E2}" type="presOf" srcId="{5B3901C5-F220-4653-B07E-3E2DB10DFAC5}" destId="{C301A2BF-97A7-4615-A301-59F5E33903F2}" srcOrd="1" destOrd="0" presId="urn:microsoft.com/office/officeart/2005/8/layout/pyramid1"/>
    <dgm:cxn modelId="{4DA4EB59-2DDB-4612-A00A-0D10FBAEB19C}" type="presOf" srcId="{5FC6BE72-081B-4F07-A4EC-4111C08FD0A3}" destId="{C13E1170-5ACA-4FD2-9DFC-2BF4710A47B3}" srcOrd="0" destOrd="0" presId="urn:microsoft.com/office/officeart/2005/8/layout/pyramid1"/>
    <dgm:cxn modelId="{96104117-7971-4653-8DFB-14BE56D27097}" type="presOf" srcId="{FFE2C0FD-5505-4CF7-9E6D-FE9A92BC0407}" destId="{5A647E42-2DA5-4C31-9611-0F5FFEADE6DB}" srcOrd="1" destOrd="0" presId="urn:microsoft.com/office/officeart/2005/8/layout/pyramid1"/>
    <dgm:cxn modelId="{640D238A-0466-4B90-8BF4-C6AFC73E3413}" srcId="{418CD216-D656-46D9-B681-16087A7D51E2}" destId="{5FC6BE72-081B-4F07-A4EC-4111C08FD0A3}" srcOrd="0" destOrd="0" parTransId="{D2718813-B36A-4B6E-8DAD-59BEFC85C4A9}" sibTransId="{2AC514D9-E7A3-40B2-9E2E-A55226511FC2}"/>
    <dgm:cxn modelId="{D21EB5AD-44FE-4C71-9BC0-169F59A62DEA}" type="presOf" srcId="{A51D2599-B239-4F74-BEDB-2F4FB0671874}" destId="{8CA2FCF9-2C04-410C-9700-DFEDED31259A}" srcOrd="1" destOrd="0" presId="urn:microsoft.com/office/officeart/2005/8/layout/pyramid1"/>
    <dgm:cxn modelId="{F4DE3C53-36DD-4081-B4A8-11D3B5831146}" type="presOf" srcId="{95107182-618A-4278-B125-6A6597813B09}" destId="{2F7D3306-B855-441A-BFFC-907F7C06E505}" srcOrd="1" destOrd="0" presId="urn:microsoft.com/office/officeart/2005/8/layout/pyramid1"/>
    <dgm:cxn modelId="{7E79D2BE-2B75-4A7E-90E0-308E8A340106}" type="presOf" srcId="{418CD216-D656-46D9-B681-16087A7D51E2}" destId="{BCBD12EA-D834-424A-AF3A-9C3D27E5D504}" srcOrd="0" destOrd="0" presId="urn:microsoft.com/office/officeart/2005/8/layout/pyramid1"/>
    <dgm:cxn modelId="{9881722D-29A9-4140-B748-0A19F8345DB4}" type="presOf" srcId="{95107182-618A-4278-B125-6A6597813B09}" destId="{F3F35541-1FFF-4D02-8874-A81026F6CC52}" srcOrd="0" destOrd="0" presId="urn:microsoft.com/office/officeart/2005/8/layout/pyramid1"/>
    <dgm:cxn modelId="{4358862C-5970-4C49-9ADD-F2412340115C}" type="presOf" srcId="{5FC6BE72-081B-4F07-A4EC-4111C08FD0A3}" destId="{AAC08915-5A5C-4E11-BB70-2F2898DA4163}" srcOrd="1" destOrd="0" presId="urn:microsoft.com/office/officeart/2005/8/layout/pyramid1"/>
    <dgm:cxn modelId="{1F65A2EA-2460-4A0D-89DA-844CD50A91C8}" srcId="{418CD216-D656-46D9-B681-16087A7D51E2}" destId="{5B3901C5-F220-4653-B07E-3E2DB10DFAC5}" srcOrd="3" destOrd="0" parTransId="{AA949C93-3A45-4F53-8D2C-2A5E9F3E900B}" sibTransId="{C9840B94-31D5-4AFE-AFFE-34A5E59AC7C3}"/>
    <dgm:cxn modelId="{2308AEEB-40B3-4BC6-A684-759A82AA3FFA}" type="presOf" srcId="{FFE2C0FD-5505-4CF7-9E6D-FE9A92BC0407}" destId="{500E366E-BF70-48D7-B386-E15EB6EB829D}" srcOrd="0" destOrd="0" presId="urn:microsoft.com/office/officeart/2005/8/layout/pyramid1"/>
    <dgm:cxn modelId="{A92C4A3E-208D-4117-AA18-83B573966F73}" srcId="{418CD216-D656-46D9-B681-16087A7D51E2}" destId="{FFE2C0FD-5505-4CF7-9E6D-FE9A92BC0407}" srcOrd="1" destOrd="0" parTransId="{921F90B4-A696-48E8-AB06-AFE520F94EE8}" sibTransId="{A70F5864-5E7D-49E1-8C3D-76784D7F3B77}"/>
    <dgm:cxn modelId="{25C71CE7-24FE-445F-A45C-A4276D32DF53}" srcId="{418CD216-D656-46D9-B681-16087A7D51E2}" destId="{95107182-618A-4278-B125-6A6597813B09}" srcOrd="4" destOrd="0" parTransId="{0062202B-8666-43E7-B017-2C42AECC3C25}" sibTransId="{FD7DB1C5-4992-4D00-88A6-5F755BD37598}"/>
    <dgm:cxn modelId="{1B34C962-C897-469B-9179-56096157E4C2}" srcId="{418CD216-D656-46D9-B681-16087A7D51E2}" destId="{A51D2599-B239-4F74-BEDB-2F4FB0671874}" srcOrd="2" destOrd="0" parTransId="{8E469883-8FC3-41F1-8BFB-7E8E533DBF4D}" sibTransId="{1FDF85C3-CFE2-42B5-8610-78E023977E5D}"/>
    <dgm:cxn modelId="{C9CCC796-87E7-4D8D-8EA4-CDE69059AB75}" type="presOf" srcId="{A51D2599-B239-4F74-BEDB-2F4FB0671874}" destId="{03FEE843-A9E2-4586-AA27-2C749FCA5C1F}" srcOrd="0" destOrd="0" presId="urn:microsoft.com/office/officeart/2005/8/layout/pyramid1"/>
    <dgm:cxn modelId="{88A10F00-6CB3-401A-AF15-62974807A2B2}" type="presOf" srcId="{5B3901C5-F220-4653-B07E-3E2DB10DFAC5}" destId="{1358E091-BD69-4B92-9592-4046EE5CEDD0}" srcOrd="0" destOrd="0" presId="urn:microsoft.com/office/officeart/2005/8/layout/pyramid1"/>
    <dgm:cxn modelId="{D7092298-E88D-422B-97C3-AA62B2DDB342}" type="presParOf" srcId="{BCBD12EA-D834-424A-AF3A-9C3D27E5D504}" destId="{451FA1EB-E920-4787-B113-28F6681F5A75}" srcOrd="0" destOrd="0" presId="urn:microsoft.com/office/officeart/2005/8/layout/pyramid1"/>
    <dgm:cxn modelId="{CDF5E322-0F3F-4A30-BD55-3036060ACC1B}" type="presParOf" srcId="{451FA1EB-E920-4787-B113-28F6681F5A75}" destId="{C13E1170-5ACA-4FD2-9DFC-2BF4710A47B3}" srcOrd="0" destOrd="0" presId="urn:microsoft.com/office/officeart/2005/8/layout/pyramid1"/>
    <dgm:cxn modelId="{7683A6C6-88EB-4F01-B3E4-0710713DBA88}" type="presParOf" srcId="{451FA1EB-E920-4787-B113-28F6681F5A75}" destId="{AAC08915-5A5C-4E11-BB70-2F2898DA4163}" srcOrd="1" destOrd="0" presId="urn:microsoft.com/office/officeart/2005/8/layout/pyramid1"/>
    <dgm:cxn modelId="{D1240147-4EE1-4FD5-80C8-4A693064EEB1}" type="presParOf" srcId="{BCBD12EA-D834-424A-AF3A-9C3D27E5D504}" destId="{CFE07317-83BA-4565-A87A-302509AA3F0D}" srcOrd="1" destOrd="0" presId="urn:microsoft.com/office/officeart/2005/8/layout/pyramid1"/>
    <dgm:cxn modelId="{178D7249-ED8E-4430-B3FA-E95DA7A9FDB3}" type="presParOf" srcId="{CFE07317-83BA-4565-A87A-302509AA3F0D}" destId="{500E366E-BF70-48D7-B386-E15EB6EB829D}" srcOrd="0" destOrd="0" presId="urn:microsoft.com/office/officeart/2005/8/layout/pyramid1"/>
    <dgm:cxn modelId="{EB814D44-739C-404B-AE6E-622798AF7F58}" type="presParOf" srcId="{CFE07317-83BA-4565-A87A-302509AA3F0D}" destId="{5A647E42-2DA5-4C31-9611-0F5FFEADE6DB}" srcOrd="1" destOrd="0" presId="urn:microsoft.com/office/officeart/2005/8/layout/pyramid1"/>
    <dgm:cxn modelId="{4F73144C-72EA-4DC0-B7B7-250EE1CF809C}" type="presParOf" srcId="{BCBD12EA-D834-424A-AF3A-9C3D27E5D504}" destId="{B95D2DA3-F2BB-4D76-BAB5-FA974E0BDDF7}" srcOrd="2" destOrd="0" presId="urn:microsoft.com/office/officeart/2005/8/layout/pyramid1"/>
    <dgm:cxn modelId="{3ADAA7D3-DA60-4F22-9D8D-79B8200B68B9}" type="presParOf" srcId="{B95D2DA3-F2BB-4D76-BAB5-FA974E0BDDF7}" destId="{03FEE843-A9E2-4586-AA27-2C749FCA5C1F}" srcOrd="0" destOrd="0" presId="urn:microsoft.com/office/officeart/2005/8/layout/pyramid1"/>
    <dgm:cxn modelId="{D4015B86-8979-4F6C-B689-EFE3E2B4A101}" type="presParOf" srcId="{B95D2DA3-F2BB-4D76-BAB5-FA974E0BDDF7}" destId="{8CA2FCF9-2C04-410C-9700-DFEDED31259A}" srcOrd="1" destOrd="0" presId="urn:microsoft.com/office/officeart/2005/8/layout/pyramid1"/>
    <dgm:cxn modelId="{BD3A5E25-E208-45F8-AEE8-4E0058893BB6}" type="presParOf" srcId="{BCBD12EA-D834-424A-AF3A-9C3D27E5D504}" destId="{DC9B9685-3D4F-4CB6-B8A5-C385E24F1BDB}" srcOrd="3" destOrd="0" presId="urn:microsoft.com/office/officeart/2005/8/layout/pyramid1"/>
    <dgm:cxn modelId="{B95A64D8-D516-4DF4-8AFC-2099A6058CFB}" type="presParOf" srcId="{DC9B9685-3D4F-4CB6-B8A5-C385E24F1BDB}" destId="{1358E091-BD69-4B92-9592-4046EE5CEDD0}" srcOrd="0" destOrd="0" presId="urn:microsoft.com/office/officeart/2005/8/layout/pyramid1"/>
    <dgm:cxn modelId="{65E6ADEE-DFF1-4D32-AE8D-90B193D4F230}" type="presParOf" srcId="{DC9B9685-3D4F-4CB6-B8A5-C385E24F1BDB}" destId="{C301A2BF-97A7-4615-A301-59F5E33903F2}" srcOrd="1" destOrd="0" presId="urn:microsoft.com/office/officeart/2005/8/layout/pyramid1"/>
    <dgm:cxn modelId="{6F5D161B-CC5B-4B88-A598-3A6C5511FF71}" type="presParOf" srcId="{BCBD12EA-D834-424A-AF3A-9C3D27E5D504}" destId="{2729D747-2CA0-4045-A942-A4CFAD08581E}" srcOrd="4" destOrd="0" presId="urn:microsoft.com/office/officeart/2005/8/layout/pyramid1"/>
    <dgm:cxn modelId="{7181861A-809E-43B6-98E9-C6AD73CEB24E}" type="presParOf" srcId="{2729D747-2CA0-4045-A942-A4CFAD08581E}" destId="{F3F35541-1FFF-4D02-8874-A81026F6CC52}" srcOrd="0" destOrd="0" presId="urn:microsoft.com/office/officeart/2005/8/layout/pyramid1"/>
    <dgm:cxn modelId="{89EFCAF4-22E4-49EB-A503-AC1CD8627AF0}" type="presParOf" srcId="{2729D747-2CA0-4045-A942-A4CFAD08581E}" destId="{2F7D3306-B855-441A-BFFC-907F7C06E505}"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3E1170-5ACA-4FD2-9DFC-2BF4710A47B3}">
      <dsp:nvSpPr>
        <dsp:cNvPr id="0" name=""/>
        <dsp:cNvSpPr/>
      </dsp:nvSpPr>
      <dsp:spPr>
        <a:xfrm>
          <a:off x="2133600" y="0"/>
          <a:ext cx="1066800" cy="1051560"/>
        </a:xfrm>
        <a:prstGeom prst="trapezoid">
          <a:avLst>
            <a:gd name="adj" fmla="val 50725"/>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endParaRPr lang="en-US" sz="2000" kern="1200" dirty="0" smtClean="0"/>
        </a:p>
        <a:p>
          <a:pPr lvl="0" algn="ctr" defTabSz="889000">
            <a:lnSpc>
              <a:spcPct val="90000"/>
            </a:lnSpc>
            <a:spcBef>
              <a:spcPct val="0"/>
            </a:spcBef>
            <a:spcAft>
              <a:spcPct val="35000"/>
            </a:spcAft>
          </a:pPr>
          <a:endParaRPr lang="en-US" sz="1500" kern="1200" dirty="0" smtClean="0"/>
        </a:p>
        <a:p>
          <a:pPr lvl="0" algn="ctr" defTabSz="889000">
            <a:lnSpc>
              <a:spcPct val="90000"/>
            </a:lnSpc>
            <a:spcBef>
              <a:spcPct val="0"/>
            </a:spcBef>
            <a:spcAft>
              <a:spcPct val="35000"/>
            </a:spcAft>
          </a:pPr>
          <a:r>
            <a:rPr lang="en-US" sz="2000" kern="1200" dirty="0" smtClean="0">
              <a:latin typeface="Microsoft Sans Serif" pitchFamily="34" charset="0"/>
              <a:cs typeface="Microsoft Sans Serif" pitchFamily="34" charset="0"/>
            </a:rPr>
            <a:t>Severe</a:t>
          </a:r>
          <a:endParaRPr lang="en-US" sz="2000" kern="1200" dirty="0">
            <a:latin typeface="Microsoft Sans Serif" pitchFamily="34" charset="0"/>
            <a:cs typeface="Microsoft Sans Serif" pitchFamily="34" charset="0"/>
          </a:endParaRPr>
        </a:p>
      </dsp:txBody>
      <dsp:txXfrm>
        <a:off x="2133600" y="0"/>
        <a:ext cx="1066800" cy="1051560"/>
      </dsp:txXfrm>
    </dsp:sp>
    <dsp:sp modelId="{500E366E-BF70-48D7-B386-E15EB6EB829D}">
      <dsp:nvSpPr>
        <dsp:cNvPr id="0" name=""/>
        <dsp:cNvSpPr/>
      </dsp:nvSpPr>
      <dsp:spPr>
        <a:xfrm>
          <a:off x="1600199" y="1051560"/>
          <a:ext cx="2133600" cy="1051560"/>
        </a:xfrm>
        <a:prstGeom prst="trapezoid">
          <a:avLst>
            <a:gd name="adj" fmla="val 50725"/>
          </a:avLst>
        </a:prstGeom>
        <a:solidFill>
          <a:srgbClr val="FF993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en-US" sz="2100" kern="1200" dirty="0" smtClean="0">
              <a:latin typeface="Microsoft Sans Serif" pitchFamily="34" charset="0"/>
              <a:cs typeface="Microsoft Sans Serif" pitchFamily="34" charset="0"/>
            </a:rPr>
            <a:t>Substantial</a:t>
          </a:r>
          <a:endParaRPr lang="en-US" sz="2100" kern="1200" dirty="0">
            <a:latin typeface="Microsoft Sans Serif" pitchFamily="34" charset="0"/>
            <a:cs typeface="Microsoft Sans Serif" pitchFamily="34" charset="0"/>
          </a:endParaRPr>
        </a:p>
      </dsp:txBody>
      <dsp:txXfrm>
        <a:off x="1973579" y="1051560"/>
        <a:ext cx="1386840" cy="1051560"/>
      </dsp:txXfrm>
    </dsp:sp>
    <dsp:sp modelId="{03FEE843-A9E2-4586-AA27-2C749FCA5C1F}">
      <dsp:nvSpPr>
        <dsp:cNvPr id="0" name=""/>
        <dsp:cNvSpPr/>
      </dsp:nvSpPr>
      <dsp:spPr>
        <a:xfrm>
          <a:off x="1066800" y="2103120"/>
          <a:ext cx="3200399" cy="1051560"/>
        </a:xfrm>
        <a:prstGeom prst="trapezoid">
          <a:avLst>
            <a:gd name="adj" fmla="val 50725"/>
          </a:avLst>
        </a:prstGeom>
        <a:solidFill>
          <a:schemeClr val="tx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en-US" sz="2100" kern="1200" dirty="0" smtClean="0">
              <a:solidFill>
                <a:schemeClr val="bg1"/>
              </a:solidFill>
              <a:latin typeface="Microsoft Sans Serif" pitchFamily="34" charset="0"/>
              <a:cs typeface="Microsoft Sans Serif" pitchFamily="34" charset="0"/>
            </a:rPr>
            <a:t>Moderate</a:t>
          </a:r>
          <a:endParaRPr lang="en-US" sz="2100" kern="1200" dirty="0">
            <a:solidFill>
              <a:schemeClr val="bg1"/>
            </a:solidFill>
            <a:latin typeface="Microsoft Sans Serif" pitchFamily="34" charset="0"/>
            <a:cs typeface="Microsoft Sans Serif" pitchFamily="34" charset="0"/>
          </a:endParaRPr>
        </a:p>
      </dsp:txBody>
      <dsp:txXfrm>
        <a:off x="1626869" y="2103120"/>
        <a:ext cx="2080260" cy="1051560"/>
      </dsp:txXfrm>
    </dsp:sp>
    <dsp:sp modelId="{1358E091-BD69-4B92-9592-4046EE5CEDD0}">
      <dsp:nvSpPr>
        <dsp:cNvPr id="0" name=""/>
        <dsp:cNvSpPr/>
      </dsp:nvSpPr>
      <dsp:spPr>
        <a:xfrm>
          <a:off x="533399" y="3154680"/>
          <a:ext cx="4267200" cy="1051560"/>
        </a:xfrm>
        <a:prstGeom prst="trapezoid">
          <a:avLst>
            <a:gd name="adj" fmla="val 50725"/>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en-US" sz="2100" kern="1200" dirty="0" smtClean="0">
              <a:latin typeface="Microsoft Sans Serif" pitchFamily="34" charset="0"/>
              <a:cs typeface="Microsoft Sans Serif" pitchFamily="34" charset="0"/>
            </a:rPr>
            <a:t>Mild</a:t>
          </a:r>
          <a:endParaRPr lang="en-US" sz="2100" kern="1200" dirty="0">
            <a:latin typeface="Microsoft Sans Serif" pitchFamily="34" charset="0"/>
            <a:cs typeface="Microsoft Sans Serif" pitchFamily="34" charset="0"/>
          </a:endParaRPr>
        </a:p>
      </dsp:txBody>
      <dsp:txXfrm>
        <a:off x="1280159" y="3154680"/>
        <a:ext cx="2773680" cy="1051560"/>
      </dsp:txXfrm>
    </dsp:sp>
    <dsp:sp modelId="{F3F35541-1FFF-4D02-8874-A81026F6CC52}">
      <dsp:nvSpPr>
        <dsp:cNvPr id="0" name=""/>
        <dsp:cNvSpPr/>
      </dsp:nvSpPr>
      <dsp:spPr>
        <a:xfrm>
          <a:off x="0" y="4206240"/>
          <a:ext cx="5334000" cy="1051560"/>
        </a:xfrm>
        <a:prstGeom prst="trapezoid">
          <a:avLst>
            <a:gd name="adj" fmla="val 50725"/>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en-US" sz="2100" kern="1200" dirty="0" smtClean="0">
              <a:latin typeface="Microsoft Sans Serif" pitchFamily="34" charset="0"/>
              <a:cs typeface="Microsoft Sans Serif" pitchFamily="34" charset="0"/>
            </a:rPr>
            <a:t>None</a:t>
          </a:r>
          <a:endParaRPr lang="en-US" sz="2100" kern="1200" dirty="0">
            <a:latin typeface="Microsoft Sans Serif" pitchFamily="34" charset="0"/>
            <a:cs typeface="Microsoft Sans Serif" pitchFamily="34" charset="0"/>
          </a:endParaRPr>
        </a:p>
      </dsp:txBody>
      <dsp:txXfrm>
        <a:off x="933449" y="4206240"/>
        <a:ext cx="3467100" cy="1051560"/>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6519BE3-0907-457F-A438-7119F287F1EC}" type="datetimeFigureOut">
              <a:rPr lang="en-US" smtClean="0"/>
              <a:pPr/>
              <a:t>10/25/2017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54C52B1-D281-4576-B352-A25898F16486}"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B21E5A5-242A-4305-80DE-D2EE22EBC2F4}" type="datetimeFigureOut">
              <a:rPr lang="en-US" smtClean="0"/>
              <a:pPr/>
              <a:t>10/25/2017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3E137A-253E-4BB0-AB83-1C166B8FDEA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samhsa.gov/"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ceasar-boston.org/about/CRAFFT%20Card%20Request%20Form.pdf" TargetMode="External"/><Relationship Id="rId2" Type="http://schemas.openxmlformats.org/officeDocument/2006/relationships/slide" Target="../slides/slide7.xml"/><Relationship Id="rId1" Type="http://schemas.openxmlformats.org/officeDocument/2006/relationships/notesMaster" Target="../notesMasters/notesMaster1.xml"/><Relationship Id="rId5" Type="http://schemas.openxmlformats.org/officeDocument/2006/relationships/hyperlink" Target="http://www.ceasar-boston.org/CRAFFT/selfCRAFFT.php" TargetMode="External"/><Relationship Id="rId4" Type="http://schemas.openxmlformats.org/officeDocument/2006/relationships/hyperlink" Target="http://www.ceasar-boston.org/CRAFFT/screenCRAFFT.php"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TRAINER NOTES: </a:t>
            </a:r>
            <a:r>
              <a:rPr lang="en-US" dirty="0" smtClean="0"/>
              <a:t>The</a:t>
            </a:r>
            <a:r>
              <a:rPr lang="en-US" baseline="0" dirty="0" smtClean="0"/>
              <a:t> purpose of this training module is to provide trainees with knowledge of how to screen adolescent populations for substance use using the CRAFFT instrument. This module was created by researchers from UCLA’s Integrated Substance Abuse Programs’ Training Center, with generous support from the Conrad N. Hilton Foundation. These materials were created for use by Conrad N. Hilton grantees as they plan and implement their substance use prevention and early intervention programs for adolescents. </a:t>
            </a:r>
            <a:endParaRPr lang="en-US" dirty="0"/>
          </a:p>
        </p:txBody>
      </p:sp>
      <p:sp>
        <p:nvSpPr>
          <p:cNvPr id="4" name="Slide Number Placeholder 3"/>
          <p:cNvSpPr>
            <a:spLocks noGrp="1"/>
          </p:cNvSpPr>
          <p:nvPr>
            <p:ph type="sldNum" sz="quarter" idx="10"/>
          </p:nvPr>
        </p:nvSpPr>
        <p:spPr/>
        <p:txBody>
          <a:bodyPr/>
          <a:lstStyle/>
          <a:p>
            <a:fld id="{033E137A-253E-4BB0-AB83-1C166B8FDEA2}" type="slidenum">
              <a:rPr lang="en-US" smtClean="0"/>
              <a:pPr/>
              <a:t>1</a:t>
            </a:fld>
            <a:endParaRPr lang="en-US"/>
          </a:p>
        </p:txBody>
      </p:sp>
    </p:spTree>
    <p:extLst>
      <p:ext uri="{BB962C8B-B14F-4D97-AF65-F5344CB8AC3E}">
        <p14:creationId xmlns:p14="http://schemas.microsoft.com/office/powerpoint/2010/main" val="24463463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Rot="1" noChangeAspect="1" noChangeArrowheads="1" noTextEdit="1"/>
          </p:cNvSpPr>
          <p:nvPr>
            <p:ph type="sldImg"/>
          </p:nvPr>
        </p:nvSpPr>
        <p:spPr>
          <a:xfrm>
            <a:off x="1754188" y="457200"/>
            <a:ext cx="3503612" cy="2627313"/>
          </a:xfrm>
          <a:ln/>
        </p:spPr>
      </p:sp>
      <p:sp>
        <p:nvSpPr>
          <p:cNvPr id="49154" name="Rectangle 3"/>
          <p:cNvSpPr>
            <a:spLocks noGrp="1" noChangeArrowheads="1"/>
          </p:cNvSpPr>
          <p:nvPr>
            <p:ph type="body" idx="1"/>
          </p:nvPr>
        </p:nvSpPr>
        <p:spPr>
          <a:xfrm>
            <a:off x="701675" y="3505202"/>
            <a:ext cx="5607050" cy="5094288"/>
          </a:xfrm>
          <a:noFill/>
          <a:ln/>
        </p:spPr>
        <p:txBody>
          <a:bodyPr/>
          <a:lstStyle/>
          <a:p>
            <a:r>
              <a:rPr lang="en-US" sz="1200" b="1" kern="1200" dirty="0" smtClean="0">
                <a:solidFill>
                  <a:schemeClr val="tx1"/>
                </a:solidFill>
                <a:effectLst/>
                <a:latin typeface="+mn-lt"/>
                <a:ea typeface="+mn-ea"/>
                <a:cs typeface="+mn-cs"/>
              </a:rPr>
              <a:t>TRAINER NOTES: </a:t>
            </a:r>
            <a:r>
              <a:rPr lang="en-US" i="0" dirty="0" smtClean="0"/>
              <a:t>In</a:t>
            </a:r>
            <a:r>
              <a:rPr lang="en-US" i="0" baseline="0" dirty="0" smtClean="0"/>
              <a:t> the event that students answered “no” to all three of the first three questions on the previous slide, just ask the first question about riding in the car. The first 3 questions are not scored. Only “yes” responses to the 2</a:t>
            </a:r>
            <a:r>
              <a:rPr lang="en-US" i="0" baseline="30000" dirty="0" smtClean="0"/>
              <a:t>nd</a:t>
            </a:r>
            <a:r>
              <a:rPr lang="en-US" i="0" baseline="0" dirty="0" smtClean="0"/>
              <a:t> set of 6 CRAFFT questions are scored.</a:t>
            </a:r>
            <a:endParaRPr lang="en-US" i="0" dirty="0" smtClean="0"/>
          </a:p>
          <a:p>
            <a:endParaRPr lang="en-US" dirty="0" smtClean="0"/>
          </a:p>
        </p:txBody>
      </p:sp>
    </p:spTree>
    <p:extLst>
      <p:ext uri="{BB962C8B-B14F-4D97-AF65-F5344CB8AC3E}">
        <p14:creationId xmlns:p14="http://schemas.microsoft.com/office/powerpoint/2010/main" val="26204757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TRAINER NOTES: </a:t>
            </a:r>
            <a:r>
              <a:rPr lang="en-US" dirty="0" smtClean="0"/>
              <a:t>Explain the slide, highlighting</a:t>
            </a:r>
            <a:r>
              <a:rPr lang="en-US" baseline="0" dirty="0" smtClean="0"/>
              <a:t> that if adolescents answer no to the pre-screening questions, they should only ask the car question, and that if adolescents answer yes to any of the first three </a:t>
            </a:r>
            <a:r>
              <a:rPr lang="en-US" baseline="0" dirty="0" smtClean="0"/>
              <a:t>pre-screening </a:t>
            </a:r>
            <a:r>
              <a:rPr lang="en-US" baseline="0" dirty="0" smtClean="0"/>
              <a:t>questions, they should ask all six CRAFFT questions. Only the six CRAFFT questions are scored.</a:t>
            </a:r>
          </a:p>
          <a:p>
            <a:endParaRPr lang="en-US" baseline="0" dirty="0" smtClean="0"/>
          </a:p>
          <a:p>
            <a:r>
              <a:rPr lang="en-US" sz="1200" b="1" kern="1200" dirty="0" smtClean="0">
                <a:solidFill>
                  <a:schemeClr val="tx1"/>
                </a:solidFill>
                <a:effectLst/>
                <a:latin typeface="+mn-lt"/>
                <a:ea typeface="+mn-ea"/>
                <a:cs typeface="+mn-cs"/>
              </a:rPr>
              <a:t>More information</a:t>
            </a:r>
            <a:r>
              <a:rPr lang="en-US" sz="1200" kern="1200" dirty="0" smtClean="0">
                <a:solidFill>
                  <a:schemeClr val="tx1"/>
                </a:solidFill>
                <a:effectLst/>
                <a:latin typeface="+mn-lt"/>
                <a:ea typeface="+mn-ea"/>
                <a:cs typeface="+mn-cs"/>
              </a:rPr>
              <a:t>, resources and training materials on the CRAFFT can be found on the Center for Adolescent Substance Abuse Research (</a:t>
            </a:r>
            <a:r>
              <a:rPr lang="en-US" sz="1200" kern="1200" dirty="0" err="1" smtClean="0">
                <a:solidFill>
                  <a:schemeClr val="tx1"/>
                </a:solidFill>
                <a:effectLst/>
                <a:latin typeface="+mn-lt"/>
                <a:ea typeface="+mn-ea"/>
                <a:cs typeface="+mn-cs"/>
              </a:rPr>
              <a:t>CeASAR</a:t>
            </a:r>
            <a:r>
              <a:rPr lang="en-US" sz="1200" kern="1200" dirty="0" smtClean="0">
                <a:solidFill>
                  <a:schemeClr val="tx1"/>
                </a:solidFill>
                <a:effectLst/>
                <a:latin typeface="+mn-lt"/>
                <a:ea typeface="+mn-ea"/>
                <a:cs typeface="+mn-cs"/>
              </a:rPr>
              <a:t>) at Children's Hospital Boston website at the link below:</a:t>
            </a:r>
          </a:p>
          <a:p>
            <a:r>
              <a:rPr lang="en-US" sz="1200" kern="1200" dirty="0" smtClean="0">
                <a:solidFill>
                  <a:schemeClr val="tx1"/>
                </a:solidFill>
                <a:effectLst/>
                <a:latin typeface="+mn-lt"/>
                <a:ea typeface="+mn-ea"/>
                <a:cs typeface="+mn-cs"/>
              </a:rPr>
              <a:t>http://www.ceasar-boston.org/CRAFFT/index.php</a:t>
            </a:r>
          </a:p>
          <a:p>
            <a:endParaRPr lang="en-US" dirty="0"/>
          </a:p>
        </p:txBody>
      </p:sp>
      <p:sp>
        <p:nvSpPr>
          <p:cNvPr id="4" name="Slide Number Placeholder 3"/>
          <p:cNvSpPr>
            <a:spLocks noGrp="1"/>
          </p:cNvSpPr>
          <p:nvPr>
            <p:ph type="sldNum" sz="quarter" idx="10"/>
          </p:nvPr>
        </p:nvSpPr>
        <p:spPr/>
        <p:txBody>
          <a:bodyPr/>
          <a:lstStyle/>
          <a:p>
            <a:fld id="{033E137A-253E-4BB0-AB83-1C166B8FDEA2}" type="slidenum">
              <a:rPr lang="en-US" smtClean="0"/>
              <a:pPr/>
              <a:t>12</a:t>
            </a:fld>
            <a:endParaRPr lang="en-US"/>
          </a:p>
        </p:txBody>
      </p:sp>
    </p:spTree>
    <p:extLst>
      <p:ext uri="{BB962C8B-B14F-4D97-AF65-F5344CB8AC3E}">
        <p14:creationId xmlns:p14="http://schemas.microsoft.com/office/powerpoint/2010/main" val="27478154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Rot="1" noChangeAspect="1" noChangeArrowheads="1" noTextEdit="1"/>
          </p:cNvSpPr>
          <p:nvPr>
            <p:ph type="sldImg"/>
          </p:nvPr>
        </p:nvSpPr>
        <p:spPr>
          <a:xfrm>
            <a:off x="1754188" y="457200"/>
            <a:ext cx="3503612" cy="2627313"/>
          </a:xfrm>
          <a:ln/>
        </p:spPr>
      </p:sp>
      <p:sp>
        <p:nvSpPr>
          <p:cNvPr id="49154" name="Rectangle 3"/>
          <p:cNvSpPr>
            <a:spLocks noGrp="1" noChangeArrowheads="1"/>
          </p:cNvSpPr>
          <p:nvPr>
            <p:ph type="body" idx="1"/>
          </p:nvPr>
        </p:nvSpPr>
        <p:spPr>
          <a:xfrm>
            <a:off x="701675" y="3505202"/>
            <a:ext cx="5607050" cy="5094288"/>
          </a:xfrm>
          <a:noFill/>
          <a:ln/>
        </p:spPr>
        <p:txBody>
          <a:bodyPr/>
          <a:lstStyle/>
          <a:p>
            <a:r>
              <a:rPr lang="en-US" sz="1200" b="1" kern="1200" dirty="0" smtClean="0">
                <a:solidFill>
                  <a:schemeClr val="tx1"/>
                </a:solidFill>
                <a:effectLst/>
                <a:latin typeface="+mn-lt"/>
                <a:ea typeface="+mn-ea"/>
                <a:cs typeface="+mn-cs"/>
              </a:rPr>
              <a:t>TRAINER NOTES: </a:t>
            </a:r>
            <a:r>
              <a:rPr lang="en-GB" dirty="0" smtClean="0">
                <a:latin typeface="Arial" charset="0"/>
                <a:cs typeface="Arial" charset="0"/>
              </a:rPr>
              <a:t>Read</a:t>
            </a:r>
            <a:r>
              <a:rPr lang="en-GB" baseline="0" dirty="0" smtClean="0">
                <a:latin typeface="Arial" charset="0"/>
                <a:cs typeface="Arial" charset="0"/>
              </a:rPr>
              <a:t> the slide, which explains how to score and interpret the CRAFFT. The first 3 “Pre-screening” questions, are not scored.</a:t>
            </a:r>
            <a:endParaRPr lang="en-US" dirty="0" smtClean="0"/>
          </a:p>
        </p:txBody>
      </p:sp>
    </p:spTree>
    <p:extLst>
      <p:ext uri="{BB962C8B-B14F-4D97-AF65-F5344CB8AC3E}">
        <p14:creationId xmlns:p14="http://schemas.microsoft.com/office/powerpoint/2010/main" val="16083190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TRAINER NOTES: </a:t>
            </a:r>
            <a:r>
              <a:rPr lang="en-US" dirty="0" smtClean="0"/>
              <a:t>Read</a:t>
            </a:r>
            <a:r>
              <a:rPr lang="en-US" baseline="0" dirty="0" smtClean="0"/>
              <a:t> the slide, which instructs them on things that they may need to do if adolescents disclose extremely high risk behaviors. </a:t>
            </a: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If there is acute danger, stop screening and get the appropriate help and services</a:t>
            </a:r>
            <a:r>
              <a:rPr lang="en-US" baseline="0" dirty="0" smtClean="0"/>
              <a:t>.</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IMAGE SOURCE: http://emergency.louisiana.gov/</a:t>
            </a:r>
          </a:p>
          <a:p>
            <a:endParaRPr lang="en-US" dirty="0"/>
          </a:p>
        </p:txBody>
      </p:sp>
      <p:sp>
        <p:nvSpPr>
          <p:cNvPr id="4" name="Slide Number Placeholder 3"/>
          <p:cNvSpPr>
            <a:spLocks noGrp="1"/>
          </p:cNvSpPr>
          <p:nvPr>
            <p:ph type="sldNum" sz="quarter" idx="10"/>
          </p:nvPr>
        </p:nvSpPr>
        <p:spPr/>
        <p:txBody>
          <a:bodyPr/>
          <a:lstStyle/>
          <a:p>
            <a:fld id="{033E137A-253E-4BB0-AB83-1C166B8FDEA2}"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TRAINER NOTES: </a:t>
            </a:r>
            <a:r>
              <a:rPr lang="en-US" dirty="0" smtClean="0"/>
              <a:t>Read this slide, which provides an example of something providers can say in cases</a:t>
            </a:r>
            <a:r>
              <a:rPr lang="en-US" baseline="0" dirty="0" smtClean="0"/>
              <a:t> of acute danger. Highlight that at the end of this script, the provider empowers the adolescent by giving them a say in how to proceed with notifying others of the situation. </a:t>
            </a:r>
            <a:endParaRPr lang="en-US" dirty="0"/>
          </a:p>
        </p:txBody>
      </p:sp>
      <p:sp>
        <p:nvSpPr>
          <p:cNvPr id="4" name="Slide Number Placeholder 3"/>
          <p:cNvSpPr>
            <a:spLocks noGrp="1"/>
          </p:cNvSpPr>
          <p:nvPr>
            <p:ph type="sldNum" sz="quarter" idx="10"/>
          </p:nvPr>
        </p:nvSpPr>
        <p:spPr/>
        <p:txBody>
          <a:bodyPr/>
          <a:lstStyle/>
          <a:p>
            <a:fld id="{033E137A-253E-4BB0-AB83-1C166B8FDEA2}" type="slidenum">
              <a:rPr lang="en-US" smtClean="0"/>
              <a:pPr/>
              <a:t>15</a:t>
            </a:fld>
            <a:endParaRPr lang="en-US"/>
          </a:p>
        </p:txBody>
      </p:sp>
    </p:spTree>
    <p:extLst>
      <p:ext uri="{BB962C8B-B14F-4D97-AF65-F5344CB8AC3E}">
        <p14:creationId xmlns:p14="http://schemas.microsoft.com/office/powerpoint/2010/main" val="14774243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TRAINER NOTES: </a:t>
            </a:r>
            <a:r>
              <a:rPr lang="en-US" i="0" dirty="0" smtClean="0"/>
              <a:t>To get acquainted with the questions included on the CRAFFT, break into pairs. One person will play the role of a clinician and the other person will play the adolescent. Refer to the blank CRAFFT form in the materials packet. The clinician should introduce the CRAFFT as described above, and then run through the questions of the CRAFFT. For the person playing the clinician, make sure the questions are asked exactly as they are written and read the response options to the adolescent. For those playing the adolescent, make up your own answers; just don’t make them too tricky or hard, and refrain from role playing the most difficult kid ever! After three</a:t>
            </a:r>
            <a:r>
              <a:rPr lang="en-US" i="0" baseline="0" dirty="0" smtClean="0"/>
              <a:t> minutes, switch roles.</a:t>
            </a:r>
            <a:endParaRPr lang="en-US" i="0"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033E137A-253E-4BB0-AB83-1C166B8FDEA2}" type="slidenum">
              <a:rPr lang="en-US" smtClean="0"/>
              <a:pPr/>
              <a:t>16</a:t>
            </a:fld>
            <a:endParaRPr lang="en-US"/>
          </a:p>
        </p:txBody>
      </p:sp>
    </p:spTree>
    <p:extLst>
      <p:ext uri="{BB962C8B-B14F-4D97-AF65-F5344CB8AC3E}">
        <p14:creationId xmlns:p14="http://schemas.microsoft.com/office/powerpoint/2010/main" val="4692695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TRAINER NOTES: </a:t>
            </a:r>
            <a:r>
              <a:rPr lang="en-US" dirty="0" smtClean="0"/>
              <a:t>This</a:t>
            </a:r>
            <a:r>
              <a:rPr lang="en-US" baseline="0" dirty="0" smtClean="0"/>
              <a:t> slide has animations, so practice before presenting. </a:t>
            </a:r>
            <a:endParaRPr lang="en-US" dirty="0" smtClean="0"/>
          </a:p>
          <a:p>
            <a:r>
              <a:rPr lang="en-US" dirty="0" smtClean="0"/>
              <a:t>Following the role play, facilitate a discussion</a:t>
            </a:r>
            <a:r>
              <a:rPr lang="en-US" baseline="0" dirty="0" smtClean="0"/>
              <a:t> using the questions on the slide. </a:t>
            </a:r>
            <a:endParaRPr lang="en-US" dirty="0"/>
          </a:p>
        </p:txBody>
      </p:sp>
      <p:sp>
        <p:nvSpPr>
          <p:cNvPr id="4" name="Slide Number Placeholder 3"/>
          <p:cNvSpPr>
            <a:spLocks noGrp="1"/>
          </p:cNvSpPr>
          <p:nvPr>
            <p:ph type="sldNum" sz="quarter" idx="10"/>
          </p:nvPr>
        </p:nvSpPr>
        <p:spPr/>
        <p:txBody>
          <a:bodyPr/>
          <a:lstStyle/>
          <a:p>
            <a:fld id="{033E137A-253E-4BB0-AB83-1C166B8FDEA2}" type="slidenum">
              <a:rPr lang="en-US" smtClean="0"/>
              <a:pPr/>
              <a:t>17</a:t>
            </a:fld>
            <a:endParaRPr lang="en-US"/>
          </a:p>
        </p:txBody>
      </p:sp>
    </p:spTree>
    <p:extLst>
      <p:ext uri="{BB962C8B-B14F-4D97-AF65-F5344CB8AC3E}">
        <p14:creationId xmlns:p14="http://schemas.microsoft.com/office/powerpoint/2010/main" val="41435476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1200" b="1" kern="1200" dirty="0" smtClean="0">
                <a:solidFill>
                  <a:schemeClr val="tx1"/>
                </a:solidFill>
                <a:effectLst/>
                <a:latin typeface="+mn-lt"/>
                <a:ea typeface="+mn-ea"/>
                <a:cs typeface="+mn-cs"/>
              </a:rPr>
              <a:t>More Information </a:t>
            </a:r>
            <a:r>
              <a:rPr lang="en-US" sz="1200" kern="1200" dirty="0" smtClean="0">
                <a:solidFill>
                  <a:schemeClr val="tx1"/>
                </a:solidFill>
                <a:effectLst/>
                <a:latin typeface="+mn-lt"/>
                <a:ea typeface="+mn-ea"/>
                <a:cs typeface="+mn-cs"/>
              </a:rPr>
              <a:t>about screening adolescents can be found </a:t>
            </a:r>
            <a:r>
              <a:rPr lang="en-US" sz="1200" kern="1200" dirty="0" smtClean="0">
                <a:solidFill>
                  <a:schemeClr val="tx1"/>
                </a:solidFill>
                <a:effectLst/>
                <a:latin typeface="+mn-lt"/>
                <a:ea typeface="+mn-ea"/>
                <a:cs typeface="+mn-cs"/>
              </a:rPr>
              <a:t>in the </a:t>
            </a:r>
            <a:r>
              <a:rPr lang="en-US" sz="1200" b="0" kern="1200" dirty="0" smtClean="0">
                <a:solidFill>
                  <a:schemeClr val="tx1"/>
                </a:solidFill>
                <a:effectLst/>
                <a:latin typeface="+mn-lt"/>
                <a:ea typeface="+mn-ea"/>
                <a:cs typeface="+mn-cs"/>
              </a:rPr>
              <a:t>manual </a:t>
            </a:r>
            <a:r>
              <a:rPr lang="en-US" sz="1200" b="0" kern="1200" dirty="0" smtClean="0">
                <a:solidFill>
                  <a:schemeClr val="tx1"/>
                </a:solidFill>
                <a:effectLst/>
                <a:latin typeface="+mn-lt"/>
                <a:ea typeface="+mn-ea"/>
                <a:cs typeface="+mn-cs"/>
              </a:rPr>
              <a:t>TIP 31: Screening and Assessing Adolescents for Substance Use Disorders at the link below:</a:t>
            </a:r>
          </a:p>
          <a:p>
            <a:r>
              <a:rPr lang="en-US" sz="1200" b="0" kern="1200" dirty="0" smtClean="0">
                <a:solidFill>
                  <a:schemeClr val="tx1"/>
                </a:solidFill>
                <a:effectLst/>
                <a:latin typeface="+mn-lt"/>
                <a:ea typeface="+mn-ea"/>
                <a:cs typeface="+mn-cs"/>
              </a:rPr>
              <a:t>https://www.ncbi.nlm.nih.gov/books/NBK64364/</a:t>
            </a:r>
          </a:p>
          <a:p>
            <a:r>
              <a:rPr lang="en-US" sz="1200" kern="1200" dirty="0" smtClean="0">
                <a:solidFill>
                  <a:schemeClr val="tx1"/>
                </a:solidFill>
                <a:effectLst/>
                <a:latin typeface="+mn-lt"/>
                <a:ea typeface="+mn-ea"/>
                <a:cs typeface="+mn-cs"/>
              </a:rPr>
              <a:t>This manual provides guidelines in screening and assessing teens for substance use conditions. It covers confidentiality laws, and screening and assessment in juvenile justice settings. The manual also includes screening and assessment tools</a:t>
            </a:r>
            <a:r>
              <a:rPr lang="en-US" sz="1200" kern="1200" dirty="0" smtClean="0">
                <a:solidFill>
                  <a:schemeClr val="tx1"/>
                </a:solidFill>
                <a:effectLst/>
                <a:latin typeface="+mn-lt"/>
                <a:ea typeface="+mn-ea"/>
                <a:cs typeface="+mn-cs"/>
              </a:rPr>
              <a:t>.</a:t>
            </a:r>
          </a:p>
          <a:p>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More information</a:t>
            </a:r>
            <a:r>
              <a:rPr lang="en-US" sz="1200" kern="1200" dirty="0" smtClean="0">
                <a:solidFill>
                  <a:schemeClr val="tx1"/>
                </a:solidFill>
                <a:effectLst/>
                <a:latin typeface="+mn-lt"/>
                <a:ea typeface="+mn-ea"/>
                <a:cs typeface="+mn-cs"/>
              </a:rPr>
              <a:t> about implementing SBIRT at your agency can be found in the guide </a:t>
            </a:r>
            <a:r>
              <a:rPr lang="en-US" sz="1200" b="0" kern="1200" dirty="0" smtClean="0">
                <a:solidFill>
                  <a:schemeClr val="tx1"/>
                </a:solidFill>
                <a:effectLst/>
                <a:latin typeface="+mn-lt"/>
                <a:ea typeface="+mn-ea"/>
                <a:cs typeface="+mn-cs"/>
              </a:rPr>
              <a:t>TAP 33: Systems-Level Implementation of Screening, Brief Intervention, and Referral to Treatment (SBIRT) </a:t>
            </a:r>
            <a:r>
              <a:rPr lang="en-US" sz="1200" kern="1200" dirty="0" smtClean="0">
                <a:solidFill>
                  <a:schemeClr val="tx1"/>
                </a:solidFill>
                <a:effectLst/>
                <a:latin typeface="+mn-lt"/>
                <a:ea typeface="+mn-ea"/>
                <a:cs typeface="+mn-cs"/>
              </a:rPr>
              <a:t>at the link below: https://store.samhsa.gov/shin/content//SMA13-4741/TAP33.pdf</a:t>
            </a:r>
          </a:p>
          <a:p>
            <a:r>
              <a:rPr lang="en-US" sz="1200" kern="1200" dirty="0" smtClean="0">
                <a:solidFill>
                  <a:schemeClr val="tx1"/>
                </a:solidFill>
                <a:effectLst/>
                <a:latin typeface="+mn-lt"/>
                <a:ea typeface="+mn-ea"/>
                <a:cs typeface="+mn-cs"/>
              </a:rPr>
              <a:t>This guide describes core elements of screening, brief intervention, and referral to treatment (SBIRT) programs for people living with or at risk for substance use disorders. It provides information on implementing SBIRT services and covering challenges, barriers, cost, and sustainability.</a:t>
            </a:r>
            <a:endParaRPr lang="en-US" dirty="0" smtClean="0"/>
          </a:p>
          <a:p>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Citations</a:t>
            </a:r>
            <a:r>
              <a:rPr lang="en-US" sz="1200" b="0" kern="1200" dirty="0" smtClean="0">
                <a:solidFill>
                  <a:schemeClr val="tx1"/>
                </a:solidFill>
                <a:effectLst/>
                <a:latin typeface="+mn-lt"/>
                <a:ea typeface="+mn-ea"/>
                <a:cs typeface="+mn-cs"/>
              </a:rPr>
              <a:t>: </a:t>
            </a:r>
          </a:p>
          <a:p>
            <a:r>
              <a:rPr lang="en-US" sz="1200" b="0" kern="1200" dirty="0" smtClean="0">
                <a:solidFill>
                  <a:schemeClr val="tx1"/>
                </a:solidFill>
                <a:effectLst/>
                <a:latin typeface="+mn-lt"/>
                <a:ea typeface="+mn-ea"/>
                <a:cs typeface="+mn-cs"/>
              </a:rPr>
              <a:t>Screening </a:t>
            </a:r>
            <a:r>
              <a:rPr lang="en-US" sz="1200" b="0" kern="1200" dirty="0" smtClean="0">
                <a:solidFill>
                  <a:schemeClr val="tx1"/>
                </a:solidFill>
                <a:effectLst/>
                <a:latin typeface="+mn-lt"/>
                <a:ea typeface="+mn-ea"/>
                <a:cs typeface="+mn-cs"/>
              </a:rPr>
              <a:t>and Assessing Adolescents for Substance Use Disorders, </a:t>
            </a:r>
            <a:r>
              <a:rPr lang="en-US" sz="1200" b="0" i="1" kern="1200" dirty="0" smtClean="0">
                <a:solidFill>
                  <a:schemeClr val="tx1"/>
                </a:solidFill>
                <a:effectLst/>
                <a:latin typeface="+mn-lt"/>
                <a:ea typeface="+mn-ea"/>
                <a:cs typeface="+mn-cs"/>
              </a:rPr>
              <a:t>Tr</a:t>
            </a:r>
            <a:r>
              <a:rPr lang="en-US" sz="1200" i="1" kern="1200" dirty="0" smtClean="0">
                <a:solidFill>
                  <a:schemeClr val="tx1"/>
                </a:solidFill>
                <a:effectLst/>
                <a:latin typeface="+mn-lt"/>
                <a:ea typeface="+mn-ea"/>
                <a:cs typeface="+mn-cs"/>
              </a:rPr>
              <a:t>eatment Improvement Protocol (TIP) Series, No. 31, </a:t>
            </a:r>
            <a:r>
              <a:rPr lang="en-US" sz="1200" kern="1200" dirty="0" smtClean="0">
                <a:solidFill>
                  <a:schemeClr val="tx1"/>
                </a:solidFill>
                <a:effectLst/>
                <a:latin typeface="+mn-lt"/>
                <a:ea typeface="+mn-ea"/>
                <a:cs typeface="+mn-cs"/>
              </a:rPr>
              <a:t>Center for Substance Abuse Treatment. Rockville (MD): </a:t>
            </a:r>
            <a:r>
              <a:rPr lang="en-US" sz="1200" u="sng" kern="1200" dirty="0" smtClean="0">
                <a:solidFill>
                  <a:schemeClr val="tx1"/>
                </a:solidFill>
                <a:effectLst/>
                <a:latin typeface="+mn-lt"/>
                <a:ea typeface="+mn-ea"/>
                <a:cs typeface="+mn-cs"/>
                <a:hlinkClick r:id="rId3"/>
              </a:rPr>
              <a:t>Substance Abuse and Mental Health Services Administration (US)</a:t>
            </a:r>
            <a:r>
              <a:rPr lang="en-US" sz="1200" kern="1200" dirty="0" smtClean="0">
                <a:solidFill>
                  <a:schemeClr val="tx1"/>
                </a:solidFill>
                <a:effectLst/>
                <a:latin typeface="+mn-lt"/>
                <a:ea typeface="+mn-ea"/>
                <a:cs typeface="+mn-cs"/>
              </a:rPr>
              <a:t>; 1999. Report No.: (SMA) </a:t>
            </a:r>
            <a:r>
              <a:rPr lang="en-US" sz="1200" kern="1200" dirty="0" smtClean="0">
                <a:solidFill>
                  <a:schemeClr val="tx1"/>
                </a:solidFill>
                <a:effectLst/>
                <a:latin typeface="+mn-lt"/>
                <a:ea typeface="+mn-ea"/>
                <a:cs typeface="+mn-cs"/>
              </a:rPr>
              <a:t>99-3282</a:t>
            </a:r>
          </a:p>
          <a:p>
            <a:endParaRPr lang="en-US" sz="1200" kern="1200" dirty="0" smtClean="0">
              <a:solidFill>
                <a:schemeClr val="tx1"/>
              </a:solidFill>
              <a:effectLst/>
              <a:latin typeface="+mn-lt"/>
              <a:ea typeface="+mn-ea"/>
              <a:cs typeface="+mn-cs"/>
            </a:endParaRPr>
          </a:p>
          <a:p>
            <a:r>
              <a:rPr lang="en-US" dirty="0" smtClean="0"/>
              <a:t>Substance Abuse and Mental Health Services Administration. Systems-Level Implementation of Screening, Brief Intervention, and Referral to Treatment. Technical Assistance Publication (TAP) Series 33. HHS Publication No. (SMA) 13-4741. Rockville, MD: Substance Abuse and Mental Health Services Administration, 2013. </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endParaRPr lang="en-US" dirty="0" smtClean="0"/>
          </a:p>
        </p:txBody>
      </p:sp>
      <p:sp>
        <p:nvSpPr>
          <p:cNvPr id="4" name="Slide Number Placeholder 3"/>
          <p:cNvSpPr>
            <a:spLocks noGrp="1"/>
          </p:cNvSpPr>
          <p:nvPr>
            <p:ph type="sldNum" sz="quarter" idx="10"/>
          </p:nvPr>
        </p:nvSpPr>
        <p:spPr/>
        <p:txBody>
          <a:bodyPr/>
          <a:lstStyle/>
          <a:p>
            <a:fld id="{033E137A-253E-4BB0-AB83-1C166B8FDEA2}" type="slidenum">
              <a:rPr lang="en-US" smtClean="0"/>
              <a:pPr/>
              <a:t>3</a:t>
            </a:fld>
            <a:endParaRPr lang="en-US"/>
          </a:p>
        </p:txBody>
      </p:sp>
    </p:spTree>
    <p:extLst>
      <p:ext uri="{BB962C8B-B14F-4D97-AF65-F5344CB8AC3E}">
        <p14:creationId xmlns:p14="http://schemas.microsoft.com/office/powerpoint/2010/main" val="31032770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Rectangle 8"/>
          <p:cNvSpPr>
            <a:spLocks noGrp="1" noChangeArrowheads="1"/>
          </p:cNvSpPr>
          <p:nvPr>
            <p:ph type="sldNum" sz="quarter" idx="5"/>
          </p:nvPr>
        </p:nvSpPr>
        <p:spPr>
          <a:noFill/>
        </p:spPr>
        <p:txBody>
          <a:bodyPr/>
          <a:lstStyle/>
          <a:p>
            <a:fld id="{55D02501-D1C6-4063-A40F-BE7CECBB5E37}" type="slidenum">
              <a:rPr lang="en-US" smtClean="0">
                <a:solidFill>
                  <a:prstClr val="black"/>
                </a:solidFill>
              </a:rPr>
              <a:pPr/>
              <a:t>4</a:t>
            </a:fld>
            <a:endParaRPr lang="en-US" smtClean="0">
              <a:solidFill>
                <a:prstClr val="black"/>
              </a:solidFill>
            </a:endParaRPr>
          </a:p>
        </p:txBody>
      </p:sp>
      <p:sp>
        <p:nvSpPr>
          <p:cNvPr id="306179" name="Rectangle 2"/>
          <p:cNvSpPr>
            <a:spLocks noGrp="1" noRot="1" noChangeAspect="1" noChangeArrowheads="1" noTextEdit="1"/>
          </p:cNvSpPr>
          <p:nvPr>
            <p:ph type="sldImg"/>
          </p:nvPr>
        </p:nvSpPr>
        <p:spPr>
          <a:xfrm>
            <a:off x="2155825" y="158750"/>
            <a:ext cx="2586038" cy="1939925"/>
          </a:xfrm>
          <a:ln/>
        </p:spPr>
      </p:sp>
      <p:sp>
        <p:nvSpPr>
          <p:cNvPr id="306180" name="Rectangle 3"/>
          <p:cNvSpPr>
            <a:spLocks noGrp="1" noChangeArrowheads="1"/>
          </p:cNvSpPr>
          <p:nvPr>
            <p:ph type="body" idx="1"/>
          </p:nvPr>
        </p:nvSpPr>
        <p:spPr>
          <a:xfrm>
            <a:off x="298174" y="2248526"/>
            <a:ext cx="6261653" cy="6519160"/>
          </a:xfrm>
          <a:noFill/>
          <a:ln/>
        </p:spPr>
        <p:txBody>
          <a:bodyPr/>
          <a:lstStyle/>
          <a:p>
            <a:r>
              <a:rPr lang="en-US" sz="1200" b="1" kern="1200" dirty="0" smtClean="0">
                <a:solidFill>
                  <a:schemeClr val="tx1"/>
                </a:solidFill>
                <a:effectLst/>
                <a:latin typeface="+mn-lt"/>
                <a:ea typeface="+mn-ea"/>
                <a:cs typeface="+mn-cs"/>
              </a:rPr>
              <a:t>TRAINER NOTES: </a:t>
            </a:r>
            <a:r>
              <a:rPr lang="en-US" sz="1200" b="0" kern="1200" dirty="0" smtClean="0">
                <a:solidFill>
                  <a:schemeClr val="tx1"/>
                </a:solidFill>
                <a:effectLst/>
                <a:latin typeface="+mn-lt"/>
                <a:ea typeface="+mn-ea"/>
                <a:cs typeface="+mn-cs"/>
              </a:rPr>
              <a:t>The</a:t>
            </a:r>
            <a:r>
              <a:rPr lang="en-US" sz="1200" b="0" kern="1200" baseline="0" dirty="0" smtClean="0">
                <a:solidFill>
                  <a:schemeClr val="tx1"/>
                </a:solidFill>
                <a:effectLst/>
                <a:latin typeface="+mn-lt"/>
                <a:ea typeface="+mn-ea"/>
                <a:cs typeface="+mn-cs"/>
              </a:rPr>
              <a:t> statistic that </a:t>
            </a:r>
            <a:r>
              <a:rPr lang="en-GB" dirty="0" smtClean="0">
                <a:latin typeface="Arial" pitchFamily="34" charset="0"/>
                <a:cs typeface="Arial" pitchFamily="34" charset="0"/>
              </a:rPr>
              <a:t>5%</a:t>
            </a:r>
            <a:r>
              <a:rPr lang="en-GB" baseline="0" dirty="0" smtClean="0">
                <a:latin typeface="Arial" pitchFamily="34" charset="0"/>
                <a:cs typeface="Arial" pitchFamily="34" charset="0"/>
              </a:rPr>
              <a:t> of adolescents screened will have an SUD comes from the 2013 </a:t>
            </a:r>
            <a:r>
              <a:rPr lang="en-US" dirty="0" smtClean="0"/>
              <a:t>National Survey on Drug Use and Health: Summary of National Findings </a:t>
            </a:r>
            <a:r>
              <a:rPr lang="en-US" dirty="0" smtClean="0"/>
              <a:t> at the link below.</a:t>
            </a:r>
          </a:p>
          <a:p>
            <a:r>
              <a:rPr lang="en-US" dirty="0" smtClean="0"/>
              <a:t>http</a:t>
            </a:r>
            <a:r>
              <a:rPr lang="en-US" dirty="0" smtClean="0"/>
              <a:t>://www.samhsa.gov/data/sites/default/files/NSDUHresultsPDFWHTML2013/Web/NSDUHresults2013.htm#7.3</a:t>
            </a:r>
          </a:p>
          <a:p>
            <a:endParaRPr lang="en-GB" dirty="0" smtClean="0">
              <a:latin typeface="Arial" pitchFamily="34" charset="0"/>
              <a:cs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p:cNvSpPr>
          <p:nvPr>
            <p:ph type="sldImg"/>
          </p:nvPr>
        </p:nvSpPr>
        <p:spPr>
          <a:ln/>
        </p:spPr>
      </p:sp>
      <p:sp>
        <p:nvSpPr>
          <p:cNvPr id="45058" name="Notes Placeholder 2"/>
          <p:cNvSpPr>
            <a:spLocks noGrp="1"/>
          </p:cNvSpPr>
          <p:nvPr>
            <p:ph type="body" idx="1"/>
          </p:nvPr>
        </p:nvSpPr>
        <p:spPr>
          <a:noFill/>
          <a:ln/>
        </p:spPr>
        <p:txBody>
          <a:bodyPr/>
          <a:lstStyle/>
          <a:p>
            <a:r>
              <a:rPr lang="en-US" sz="1200" b="1" kern="1200" dirty="0" smtClean="0">
                <a:solidFill>
                  <a:schemeClr val="tx1"/>
                </a:solidFill>
                <a:effectLst/>
                <a:latin typeface="+mn-lt"/>
                <a:ea typeface="+mn-ea"/>
                <a:cs typeface="+mn-cs"/>
              </a:rPr>
              <a:t>TRAINER NOTES: </a:t>
            </a:r>
          </a:p>
          <a:p>
            <a:r>
              <a:rPr lang="en-US" b="1" i="1" dirty="0" smtClean="0">
                <a:latin typeface="Arial" charset="0"/>
                <a:cs typeface="Arial" charset="0"/>
              </a:rPr>
              <a:t>Click</a:t>
            </a:r>
            <a:r>
              <a:rPr lang="en-US" i="1" dirty="0" smtClean="0">
                <a:latin typeface="Arial" charset="0"/>
                <a:cs typeface="Arial" charset="0"/>
              </a:rPr>
              <a:t> to animate in first picture</a:t>
            </a:r>
          </a:p>
          <a:p>
            <a:r>
              <a:rPr lang="en-US" dirty="0" smtClean="0">
                <a:latin typeface="Arial" charset="0"/>
                <a:cs typeface="Arial" charset="0"/>
              </a:rPr>
              <a:t>What’s going on in this picture? </a:t>
            </a:r>
          </a:p>
          <a:p>
            <a:r>
              <a:rPr lang="en-US" dirty="0" smtClean="0">
                <a:latin typeface="Arial" charset="0"/>
                <a:cs typeface="Arial" charset="0"/>
              </a:rPr>
              <a:t> </a:t>
            </a:r>
          </a:p>
          <a:p>
            <a:r>
              <a:rPr lang="en-US" b="1" i="1" dirty="0" smtClean="0">
                <a:latin typeface="Arial" charset="0"/>
                <a:cs typeface="Arial" charset="0"/>
              </a:rPr>
              <a:t>Allow</a:t>
            </a:r>
            <a:r>
              <a:rPr lang="en-US" i="1" dirty="0" smtClean="0">
                <a:latin typeface="Arial" charset="0"/>
                <a:cs typeface="Arial" charset="0"/>
              </a:rPr>
              <a:t> audience to make comments.</a:t>
            </a:r>
          </a:p>
          <a:p>
            <a:endParaRPr lang="en-US" i="1" dirty="0" smtClean="0">
              <a:latin typeface="Arial" charset="0"/>
              <a:cs typeface="Arial" charset="0"/>
            </a:endParaRPr>
          </a:p>
          <a:p>
            <a:r>
              <a:rPr lang="en-US" b="1" i="1" dirty="0" smtClean="0">
                <a:latin typeface="Arial" charset="0"/>
                <a:cs typeface="Arial" charset="0"/>
              </a:rPr>
              <a:t>Click</a:t>
            </a:r>
            <a:r>
              <a:rPr lang="en-US" i="1" dirty="0" smtClean="0">
                <a:latin typeface="Arial" charset="0"/>
                <a:cs typeface="Arial" charset="0"/>
              </a:rPr>
              <a:t> to animate the word “screening”</a:t>
            </a:r>
            <a:endParaRPr lang="en-US" dirty="0" smtClean="0">
              <a:latin typeface="Arial" charset="0"/>
              <a:cs typeface="Arial" charset="0"/>
            </a:endParaRPr>
          </a:p>
          <a:p>
            <a:r>
              <a:rPr lang="en-US" dirty="0" smtClean="0">
                <a:latin typeface="Arial" charset="0"/>
                <a:cs typeface="Arial" charset="0"/>
              </a:rPr>
              <a:t>Like screening at the airport, our goal with substance use screening is safety. To make a difference at a population level, substance use screening needs to be universal or given to everyone. </a:t>
            </a:r>
          </a:p>
          <a:p>
            <a:r>
              <a:rPr lang="en-US" dirty="0" smtClean="0">
                <a:latin typeface="Arial" charset="0"/>
                <a:cs typeface="Arial" charset="0"/>
              </a:rPr>
              <a:t> </a:t>
            </a:r>
          </a:p>
          <a:p>
            <a:r>
              <a:rPr lang="en-US" b="1" i="1" dirty="0" smtClean="0">
                <a:latin typeface="Arial" charset="0"/>
                <a:cs typeface="Arial" charset="0"/>
              </a:rPr>
              <a:t>Click</a:t>
            </a:r>
            <a:r>
              <a:rPr lang="en-US" i="1" dirty="0" smtClean="0">
                <a:latin typeface="Arial" charset="0"/>
                <a:cs typeface="Arial" charset="0"/>
              </a:rPr>
              <a:t> to animate in second picture</a:t>
            </a:r>
          </a:p>
          <a:p>
            <a:r>
              <a:rPr lang="en-US" dirty="0" smtClean="0">
                <a:latin typeface="Arial" charset="0"/>
                <a:cs typeface="Arial" charset="0"/>
              </a:rPr>
              <a:t>So, why do we have to pat down this guy? </a:t>
            </a:r>
          </a:p>
          <a:p>
            <a:endParaRPr lang="en-US" dirty="0" smtClean="0">
              <a:latin typeface="Arial" charset="0"/>
              <a:cs typeface="Arial" charset="0"/>
            </a:endParaRPr>
          </a:p>
          <a:p>
            <a:r>
              <a:rPr lang="en-US" b="1" i="1" dirty="0" smtClean="0">
                <a:latin typeface="Arial" charset="0"/>
                <a:cs typeface="Arial" charset="0"/>
              </a:rPr>
              <a:t>Allow</a:t>
            </a:r>
            <a:r>
              <a:rPr lang="en-US" i="1" dirty="0" smtClean="0">
                <a:latin typeface="Arial" charset="0"/>
                <a:cs typeface="Arial" charset="0"/>
              </a:rPr>
              <a:t> audience to make comments.</a:t>
            </a:r>
          </a:p>
          <a:p>
            <a:endParaRPr lang="en-US" dirty="0" smtClean="0">
              <a:latin typeface="Arial" charset="0"/>
              <a:cs typeface="Arial" charset="0"/>
            </a:endParaRPr>
          </a:p>
          <a:p>
            <a:r>
              <a:rPr lang="en-US" b="1" dirty="0" smtClean="0">
                <a:latin typeface="Arial" charset="0"/>
                <a:cs typeface="Arial" charset="0"/>
              </a:rPr>
              <a:t>Click</a:t>
            </a:r>
            <a:r>
              <a:rPr lang="en-US" dirty="0" smtClean="0">
                <a:latin typeface="Arial" charset="0"/>
                <a:cs typeface="Arial" charset="0"/>
              </a:rPr>
              <a:t> to animate the word “assessment” </a:t>
            </a:r>
          </a:p>
          <a:p>
            <a:r>
              <a:rPr lang="en-US" dirty="0" smtClean="0">
                <a:latin typeface="Arial" charset="0"/>
                <a:cs typeface="Arial" charset="0"/>
              </a:rPr>
              <a:t>One reason could be that an alarm went off. When screening indicates the possibility of a problem, a provider must follow up by assessing for a potential threat to safety. In the airport, we want to know if he has a bomb; in our program, we want to know if his substance use is risky or if he could have severe problems. </a:t>
            </a:r>
          </a:p>
        </p:txBody>
      </p:sp>
      <p:sp>
        <p:nvSpPr>
          <p:cNvPr id="4" name="Slide Number Placeholder 3"/>
          <p:cNvSpPr>
            <a:spLocks noGrp="1"/>
          </p:cNvSpPr>
          <p:nvPr>
            <p:ph type="sldNum" sz="quarter" idx="5"/>
          </p:nvPr>
        </p:nvSpPr>
        <p:spPr/>
        <p:txBody>
          <a:bodyPr/>
          <a:lstStyle/>
          <a:p>
            <a:pPr>
              <a:defRPr/>
            </a:pPr>
            <a:fld id="{C55BD2CE-6BCA-431A-9536-162E114E4B04}" type="slidenum">
              <a:rPr lang="en-US" smtClean="0"/>
              <a:pPr>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Rot="1" noChangeAspect="1" noChangeArrowheads="1" noTextEdit="1"/>
          </p:cNvSpPr>
          <p:nvPr>
            <p:ph type="sldImg"/>
          </p:nvPr>
        </p:nvSpPr>
        <p:spPr>
          <a:xfrm>
            <a:off x="1708150" y="449263"/>
            <a:ext cx="3443288" cy="2584450"/>
          </a:xfrm>
          <a:ln/>
        </p:spPr>
      </p:sp>
      <p:sp>
        <p:nvSpPr>
          <p:cNvPr id="49154" name="Rectangle 3"/>
          <p:cNvSpPr>
            <a:spLocks noGrp="1" noChangeArrowheads="1"/>
          </p:cNvSpPr>
          <p:nvPr>
            <p:ph type="body" idx="1"/>
          </p:nvPr>
        </p:nvSpPr>
        <p:spPr>
          <a:xfrm>
            <a:off x="686421" y="3447739"/>
            <a:ext cx="5485158" cy="5010775"/>
          </a:xfrm>
          <a:noFill/>
          <a:ln/>
        </p:spPr>
        <p:txBody>
          <a:bodyPr/>
          <a:lstStyle/>
          <a:p>
            <a:r>
              <a:rPr lang="en-US" sz="1200" b="1" kern="1200" dirty="0" smtClean="0">
                <a:solidFill>
                  <a:schemeClr val="tx1"/>
                </a:solidFill>
                <a:effectLst/>
                <a:latin typeface="+mn-lt"/>
                <a:ea typeface="+mn-ea"/>
                <a:cs typeface="+mn-cs"/>
              </a:rPr>
              <a:t>TRAINER NOTES: </a:t>
            </a:r>
            <a:r>
              <a:rPr lang="en-GB" dirty="0" smtClean="0">
                <a:latin typeface="Arial" charset="0"/>
                <a:cs typeface="Arial" charset="0"/>
              </a:rPr>
              <a:t>The best screening tools are those that are very brief, easy to use, address alcohol, illicit drugs, and prescription medications, tell us whether further assessment is needed, and have good sensitivity and specificity. </a:t>
            </a:r>
            <a:r>
              <a:rPr lang="en-US" dirty="0" smtClean="0">
                <a:latin typeface="Arial" charset="0"/>
                <a:cs typeface="Arial" charset="0"/>
              </a:rPr>
              <a:t>Sensitivity refers to the ability of a test to correctly identify those people who actually have a problem, in other words, “true positives.” Specificity is a test’s ability to identify people who do not have a problem—“true negatives.” Good screening tools maximize sensitivity and reduce “false positives.”</a:t>
            </a:r>
            <a:r>
              <a:rPr lang="en-GB" dirty="0" smtClean="0">
                <a:latin typeface="Arial" charset="0"/>
                <a:cs typeface="Arial" charset="0"/>
              </a:rPr>
              <a:t> Self-report screens allow for more contextual information about the frequency and quantity of use. They are inexpensive, non-invasive, and highly sensitive for detecting substance use related problems.</a:t>
            </a:r>
            <a:endParaRPr lang="en-US" dirty="0" smtClean="0">
              <a:latin typeface="Arial" charset="0"/>
              <a:cs typeface="Arial" charset="0"/>
            </a:endParaRPr>
          </a:p>
          <a:p>
            <a:endParaRPr lang="en-US" dirty="0" smtClean="0"/>
          </a:p>
        </p:txBody>
      </p:sp>
    </p:spTree>
    <p:extLst>
      <p:ext uri="{BB962C8B-B14F-4D97-AF65-F5344CB8AC3E}">
        <p14:creationId xmlns:p14="http://schemas.microsoft.com/office/powerpoint/2010/main" val="2776233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Rot="1" noChangeAspect="1" noChangeArrowheads="1" noTextEdit="1"/>
          </p:cNvSpPr>
          <p:nvPr>
            <p:ph type="sldImg"/>
          </p:nvPr>
        </p:nvSpPr>
        <p:spPr>
          <a:xfrm>
            <a:off x="1754188" y="457200"/>
            <a:ext cx="3503612" cy="2627313"/>
          </a:xfrm>
          <a:ln/>
        </p:spPr>
      </p:sp>
      <p:sp>
        <p:nvSpPr>
          <p:cNvPr id="49154" name="Rectangle 3"/>
          <p:cNvSpPr>
            <a:spLocks noGrp="1" noChangeArrowheads="1"/>
          </p:cNvSpPr>
          <p:nvPr>
            <p:ph type="body" idx="1"/>
          </p:nvPr>
        </p:nvSpPr>
        <p:spPr>
          <a:xfrm>
            <a:off x="701675" y="3505202"/>
            <a:ext cx="5607050" cy="5094288"/>
          </a:xfrm>
          <a:noFill/>
          <a:ln/>
        </p:spPr>
        <p:txBody>
          <a:bodyPr/>
          <a:lstStyle/>
          <a:p>
            <a:r>
              <a:rPr lang="en-US" sz="1200" b="1" kern="1200" dirty="0" smtClean="0">
                <a:solidFill>
                  <a:schemeClr val="tx1"/>
                </a:solidFill>
                <a:effectLst/>
                <a:latin typeface="+mn-lt"/>
                <a:ea typeface="+mn-ea"/>
                <a:cs typeface="+mn-cs"/>
              </a:rPr>
              <a:t>TRAINER NOTES: </a:t>
            </a:r>
            <a:r>
              <a:rPr lang="en-GB" baseline="0" dirty="0" smtClean="0">
                <a:latin typeface="Arial" charset="0"/>
                <a:cs typeface="Arial" charset="0"/>
              </a:rPr>
              <a:t>Provide an overview of the CRAFFT by reading the slide. </a:t>
            </a:r>
          </a:p>
          <a:p>
            <a:endParaRPr lang="en-GB" baseline="0" dirty="0" smtClean="0">
              <a:latin typeface="Arial" charset="0"/>
              <a:cs typeface="Arial" charset="0"/>
            </a:endParaRPr>
          </a:p>
          <a:p>
            <a:r>
              <a:rPr lang="en-US" sz="1200" b="1" kern="1200" dirty="0" smtClean="0">
                <a:solidFill>
                  <a:schemeClr val="tx1"/>
                </a:solidFill>
                <a:effectLst/>
                <a:latin typeface="+mn-lt"/>
                <a:ea typeface="+mn-ea"/>
                <a:cs typeface="+mn-cs"/>
              </a:rPr>
              <a:t>More information</a:t>
            </a:r>
            <a:r>
              <a:rPr lang="en-US" sz="1200" kern="1200" dirty="0" smtClean="0">
                <a:solidFill>
                  <a:schemeClr val="tx1"/>
                </a:solidFill>
                <a:effectLst/>
                <a:latin typeface="+mn-lt"/>
                <a:ea typeface="+mn-ea"/>
                <a:cs typeface="+mn-cs"/>
              </a:rPr>
              <a:t>, resources and training materials on the CRAFFT can be found on the Center for Adolescent Substance Abuse Research (</a:t>
            </a:r>
            <a:r>
              <a:rPr lang="en-US" sz="1200" kern="1200" dirty="0" err="1" smtClean="0">
                <a:solidFill>
                  <a:schemeClr val="tx1"/>
                </a:solidFill>
                <a:effectLst/>
                <a:latin typeface="+mn-lt"/>
                <a:ea typeface="+mn-ea"/>
                <a:cs typeface="+mn-cs"/>
              </a:rPr>
              <a:t>CeASAR</a:t>
            </a:r>
            <a:r>
              <a:rPr lang="en-US" sz="1200" kern="1200" dirty="0" smtClean="0">
                <a:solidFill>
                  <a:schemeClr val="tx1"/>
                </a:solidFill>
                <a:effectLst/>
                <a:latin typeface="+mn-lt"/>
                <a:ea typeface="+mn-ea"/>
                <a:cs typeface="+mn-cs"/>
              </a:rPr>
              <a:t>) at Children's Hospital Boston website at the link below:</a:t>
            </a:r>
          </a:p>
          <a:p>
            <a:r>
              <a:rPr lang="en-US" sz="1200" kern="1200" dirty="0" smtClean="0">
                <a:solidFill>
                  <a:schemeClr val="tx1"/>
                </a:solidFill>
                <a:effectLst/>
                <a:latin typeface="+mn-lt"/>
                <a:ea typeface="+mn-ea"/>
                <a:cs typeface="+mn-cs"/>
              </a:rPr>
              <a:t>http://</a:t>
            </a:r>
            <a:r>
              <a:rPr lang="en-US" sz="1200" kern="1200" dirty="0" smtClean="0">
                <a:solidFill>
                  <a:schemeClr val="tx1"/>
                </a:solidFill>
                <a:effectLst/>
                <a:latin typeface="+mn-lt"/>
                <a:ea typeface="+mn-ea"/>
                <a:cs typeface="+mn-cs"/>
              </a:rPr>
              <a:t>www.ceasar-boston.org/CRAFFT/index.php</a:t>
            </a:r>
          </a:p>
          <a:p>
            <a:endParaRPr lang="en-US" sz="120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A pocket card with the CRAFFT questions is available for clinical use: </a:t>
            </a:r>
            <a:r>
              <a:rPr lang="en-US" sz="1200" b="0" i="0" kern="1200" dirty="0" smtClean="0">
                <a:solidFill>
                  <a:schemeClr val="tx1"/>
                </a:solidFill>
                <a:effectLst/>
                <a:latin typeface="+mn-lt"/>
                <a:ea typeface="+mn-ea"/>
                <a:cs typeface="+mn-cs"/>
                <a:hlinkClick r:id="rId3"/>
              </a:rPr>
              <a:t>CRAFFT card request</a:t>
            </a:r>
            <a:r>
              <a:rPr lang="en-US" sz="1200" b="0" i="0" kern="1200" dirty="0" smtClean="0">
                <a:solidFill>
                  <a:schemeClr val="tx1"/>
                </a:solidFill>
                <a:effectLst/>
                <a:latin typeface="+mn-lt"/>
                <a:ea typeface="+mn-ea"/>
                <a:cs typeface="+mn-cs"/>
              </a:rPr>
              <a:t> http://www.ceasar-boston.org/about/CRAFFT%20Card%20Request%20Form.pdf</a:t>
            </a:r>
          </a:p>
          <a:p>
            <a:r>
              <a:rPr lang="en-US" sz="1200" b="0" i="0" kern="1200" dirty="0" smtClean="0">
                <a:solidFill>
                  <a:schemeClr val="tx1"/>
                </a:solidFill>
                <a:effectLst/>
                <a:latin typeface="+mn-lt"/>
                <a:ea typeface="+mn-ea"/>
                <a:cs typeface="+mn-cs"/>
              </a:rPr>
              <a:t> All cards are printed on a bright red, laminated 4"x 5" card</a:t>
            </a:r>
            <a:r>
              <a:rPr lang="en-US" sz="1200" b="0" i="0" kern="1200" dirty="0" smtClean="0">
                <a:solidFill>
                  <a:schemeClr val="tx1"/>
                </a:solidFill>
                <a:effectLst/>
                <a:latin typeface="+mn-lt"/>
                <a:ea typeface="+mn-ea"/>
                <a:cs typeface="+mn-cs"/>
              </a:rPr>
              <a:t>.</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The CRAFFT screen for use by clinicians is available </a:t>
            </a:r>
            <a:r>
              <a:rPr lang="en-US" sz="1200" b="0" i="0" kern="1200" dirty="0" smtClean="0">
                <a:solidFill>
                  <a:schemeClr val="tx1"/>
                </a:solidFill>
                <a:effectLst/>
                <a:latin typeface="+mn-lt"/>
                <a:ea typeface="+mn-ea"/>
                <a:cs typeface="+mn-cs"/>
                <a:hlinkClick r:id="rId4"/>
              </a:rPr>
              <a:t>here</a:t>
            </a:r>
            <a:r>
              <a:rPr lang="en-US" sz="1200" b="0" i="0" kern="1200" dirty="0" smtClean="0">
                <a:solidFill>
                  <a:schemeClr val="tx1"/>
                </a:solidFill>
                <a:effectLst/>
                <a:latin typeface="+mn-lt"/>
                <a:ea typeface="+mn-ea"/>
                <a:cs typeface="+mn-cs"/>
              </a:rPr>
              <a:t>:</a:t>
            </a:r>
            <a:r>
              <a:rPr lang="en-US" sz="1200" b="0" i="0" kern="1200" baseline="0" dirty="0" smtClean="0">
                <a:solidFill>
                  <a:schemeClr val="tx1"/>
                </a:solidFill>
                <a:effectLst/>
                <a:latin typeface="+mn-lt"/>
                <a:ea typeface="+mn-ea"/>
                <a:cs typeface="+mn-cs"/>
              </a:rPr>
              <a:t> http://</a:t>
            </a:r>
            <a:r>
              <a:rPr lang="en-US" sz="1200" b="0" i="0" kern="1200" baseline="0" dirty="0" smtClean="0">
                <a:solidFill>
                  <a:schemeClr val="tx1"/>
                </a:solidFill>
                <a:effectLst/>
                <a:latin typeface="+mn-lt"/>
                <a:ea typeface="+mn-ea"/>
                <a:cs typeface="+mn-cs"/>
              </a:rPr>
              <a:t>www.ceasar-boston.org/CRAFFT/screenCRAFFT.php</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The self-administered CRAFFT screening questions are available </a:t>
            </a:r>
            <a:r>
              <a:rPr lang="en-US" sz="1200" b="0" i="0" kern="1200" dirty="0" smtClean="0">
                <a:solidFill>
                  <a:schemeClr val="tx1"/>
                </a:solidFill>
                <a:effectLst/>
                <a:latin typeface="+mn-lt"/>
                <a:ea typeface="+mn-ea"/>
                <a:cs typeface="+mn-cs"/>
                <a:hlinkClick r:id="rId5"/>
              </a:rPr>
              <a:t>here</a:t>
            </a:r>
            <a:r>
              <a:rPr lang="en-US" sz="1200" b="0" i="0" kern="1200" dirty="0" smtClean="0">
                <a:solidFill>
                  <a:schemeClr val="tx1"/>
                </a:solidFill>
                <a:effectLst/>
                <a:latin typeface="+mn-lt"/>
                <a:ea typeface="+mn-ea"/>
                <a:cs typeface="+mn-cs"/>
              </a:rPr>
              <a:t>:</a:t>
            </a:r>
            <a:r>
              <a:rPr lang="en-US" sz="1200" b="0" i="0" kern="1200" baseline="0" dirty="0" smtClean="0">
                <a:solidFill>
                  <a:schemeClr val="tx1"/>
                </a:solidFill>
                <a:effectLst/>
                <a:latin typeface="+mn-lt"/>
                <a:ea typeface="+mn-ea"/>
                <a:cs typeface="+mn-cs"/>
              </a:rPr>
              <a:t> http://www.ceasar-boston.org/CRAFFT/selfCRAFFT.php</a:t>
            </a:r>
            <a:endParaRPr lang="en-US" sz="1200" b="0" i="0" kern="1200" dirty="0" smtClean="0">
              <a:solidFill>
                <a:schemeClr val="tx1"/>
              </a:solidFill>
              <a:effectLst/>
              <a:latin typeface="+mn-lt"/>
              <a:ea typeface="+mn-ea"/>
              <a:cs typeface="+mn-cs"/>
            </a:endParaRPr>
          </a:p>
          <a:p>
            <a:endParaRPr lang="en-US" dirty="0" smtClean="0">
              <a:latin typeface="Arial" charset="0"/>
              <a:cs typeface="Arial" charset="0"/>
            </a:endParaRPr>
          </a:p>
          <a:p>
            <a:endParaRPr lang="en-US" dirty="0" smtClean="0"/>
          </a:p>
        </p:txBody>
      </p:sp>
    </p:spTree>
    <p:extLst>
      <p:ext uri="{BB962C8B-B14F-4D97-AF65-F5344CB8AC3E}">
        <p14:creationId xmlns:p14="http://schemas.microsoft.com/office/powerpoint/2010/main" val="37955626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Rot="1" noChangeAspect="1" noChangeArrowheads="1" noTextEdit="1"/>
          </p:cNvSpPr>
          <p:nvPr>
            <p:ph type="sldImg"/>
          </p:nvPr>
        </p:nvSpPr>
        <p:spPr>
          <a:xfrm>
            <a:off x="1754188" y="457200"/>
            <a:ext cx="3503612" cy="2627313"/>
          </a:xfrm>
          <a:ln/>
        </p:spPr>
      </p:sp>
      <p:sp>
        <p:nvSpPr>
          <p:cNvPr id="49154" name="Rectangle 3"/>
          <p:cNvSpPr>
            <a:spLocks noGrp="1" noChangeArrowheads="1"/>
          </p:cNvSpPr>
          <p:nvPr>
            <p:ph type="body" idx="1"/>
          </p:nvPr>
        </p:nvSpPr>
        <p:spPr>
          <a:xfrm>
            <a:off x="701675" y="3505202"/>
            <a:ext cx="5607050" cy="5094288"/>
          </a:xfrm>
          <a:noFill/>
          <a:ln/>
        </p:spPr>
        <p:txBody>
          <a:bodyPr/>
          <a:lstStyle/>
          <a:p>
            <a:pPr defTabSz="931774">
              <a:defRPr/>
            </a:pPr>
            <a:r>
              <a:rPr lang="en-US" sz="1200" b="1" kern="1200" dirty="0" smtClean="0">
                <a:solidFill>
                  <a:schemeClr val="tx1"/>
                </a:solidFill>
                <a:effectLst/>
                <a:latin typeface="+mn-lt"/>
                <a:ea typeface="+mn-ea"/>
                <a:cs typeface="+mn-cs"/>
              </a:rPr>
              <a:t>TRAINER NOTES: </a:t>
            </a:r>
            <a:r>
              <a:rPr lang="en-US" i="0" dirty="0" smtClean="0"/>
              <a:t>To get acquainted with the questions included on the CRAFFT, break into pairs. One person will play the role of a clinician and the other person will play the adolescent. Please use the blank CRAFFT form in the materials packet. The person playing the role of clinician should introduce the CRAFFT as described above, and then run through the questions of the CRAFFT. For the person playing the clinician, make sure the questions are asked exactly as they are written and read the response options to the adolescent. For those playing the adolescent, make up your own answers; just don’t make them too tricky or hard, and refrain from role playing the most difficult kid ever!</a:t>
            </a:r>
          </a:p>
          <a:p>
            <a:endParaRPr lang="en-US" dirty="0" smtClean="0"/>
          </a:p>
        </p:txBody>
      </p:sp>
    </p:spTree>
    <p:extLst>
      <p:ext uri="{BB962C8B-B14F-4D97-AF65-F5344CB8AC3E}">
        <p14:creationId xmlns:p14="http://schemas.microsoft.com/office/powerpoint/2010/main" val="27350794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Rot="1" noChangeAspect="1" noChangeArrowheads="1" noTextEdit="1"/>
          </p:cNvSpPr>
          <p:nvPr>
            <p:ph type="sldImg"/>
          </p:nvPr>
        </p:nvSpPr>
        <p:spPr>
          <a:xfrm>
            <a:off x="1754188" y="457200"/>
            <a:ext cx="3503612" cy="2627313"/>
          </a:xfrm>
          <a:ln/>
        </p:spPr>
      </p:sp>
      <p:sp>
        <p:nvSpPr>
          <p:cNvPr id="49154" name="Rectangle 3"/>
          <p:cNvSpPr>
            <a:spLocks noGrp="1" noChangeArrowheads="1"/>
          </p:cNvSpPr>
          <p:nvPr>
            <p:ph type="body" idx="1"/>
          </p:nvPr>
        </p:nvSpPr>
        <p:spPr>
          <a:xfrm>
            <a:off x="701675" y="3505202"/>
            <a:ext cx="5607050" cy="5094288"/>
          </a:xfrm>
          <a:noFill/>
          <a:ln/>
        </p:spPr>
        <p:txBody>
          <a:bodyPr/>
          <a:lstStyle/>
          <a:p>
            <a:r>
              <a:rPr lang="en-US" sz="1200" b="1" kern="1200" dirty="0" smtClean="0">
                <a:solidFill>
                  <a:schemeClr val="tx1"/>
                </a:solidFill>
                <a:effectLst/>
                <a:latin typeface="+mn-lt"/>
                <a:ea typeface="+mn-ea"/>
                <a:cs typeface="+mn-cs"/>
              </a:rPr>
              <a:t>TRAINER NOTES: </a:t>
            </a:r>
            <a:r>
              <a:rPr lang="en-US" baseline="0" dirty="0" smtClean="0"/>
              <a:t>Read the information on the slide. </a:t>
            </a:r>
          </a:p>
          <a:p>
            <a:endParaRPr lang="en-US" baseline="0" dirty="0" smtClean="0"/>
          </a:p>
          <a:p>
            <a:r>
              <a:rPr lang="en-US" sz="1200" b="1" kern="1200" dirty="0" smtClean="0">
                <a:solidFill>
                  <a:schemeClr val="tx1"/>
                </a:solidFill>
                <a:effectLst/>
                <a:latin typeface="+mn-lt"/>
                <a:ea typeface="+mn-ea"/>
                <a:cs typeface="+mn-cs"/>
              </a:rPr>
              <a:t>More information</a:t>
            </a:r>
            <a:r>
              <a:rPr lang="en-US" sz="1200" kern="1200" dirty="0" smtClean="0">
                <a:solidFill>
                  <a:schemeClr val="tx1"/>
                </a:solidFill>
                <a:effectLst/>
                <a:latin typeface="+mn-lt"/>
                <a:ea typeface="+mn-ea"/>
                <a:cs typeface="+mn-cs"/>
              </a:rPr>
              <a:t>, resources and training materials on the CRAFFT can be found on the Center for Adolescent Substance Abuse Research (</a:t>
            </a:r>
            <a:r>
              <a:rPr lang="en-US" sz="1200" kern="1200" dirty="0" err="1" smtClean="0">
                <a:solidFill>
                  <a:schemeClr val="tx1"/>
                </a:solidFill>
                <a:effectLst/>
                <a:latin typeface="+mn-lt"/>
                <a:ea typeface="+mn-ea"/>
                <a:cs typeface="+mn-cs"/>
              </a:rPr>
              <a:t>CeASAR</a:t>
            </a:r>
            <a:r>
              <a:rPr lang="en-US" sz="1200" kern="1200" dirty="0" smtClean="0">
                <a:solidFill>
                  <a:schemeClr val="tx1"/>
                </a:solidFill>
                <a:effectLst/>
                <a:latin typeface="+mn-lt"/>
                <a:ea typeface="+mn-ea"/>
                <a:cs typeface="+mn-cs"/>
              </a:rPr>
              <a:t>) at Children's Hospital Boston website at the link below:</a:t>
            </a:r>
          </a:p>
          <a:p>
            <a:r>
              <a:rPr lang="en-US" sz="1200" kern="1200" dirty="0" smtClean="0">
                <a:solidFill>
                  <a:schemeClr val="tx1"/>
                </a:solidFill>
                <a:effectLst/>
                <a:latin typeface="+mn-lt"/>
                <a:ea typeface="+mn-ea"/>
                <a:cs typeface="+mn-cs"/>
              </a:rPr>
              <a:t>http://www.ceasar-boston.org/CRAFFT/index.php</a:t>
            </a:r>
          </a:p>
          <a:p>
            <a:endParaRPr lang="en-US" dirty="0" smtClean="0"/>
          </a:p>
        </p:txBody>
      </p:sp>
    </p:spTree>
    <p:extLst>
      <p:ext uri="{BB962C8B-B14F-4D97-AF65-F5344CB8AC3E}">
        <p14:creationId xmlns:p14="http://schemas.microsoft.com/office/powerpoint/2010/main" val="27708860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Rot="1" noChangeAspect="1" noChangeArrowheads="1" noTextEdit="1"/>
          </p:cNvSpPr>
          <p:nvPr>
            <p:ph type="sldImg"/>
          </p:nvPr>
        </p:nvSpPr>
        <p:spPr>
          <a:xfrm>
            <a:off x="1754188" y="457200"/>
            <a:ext cx="3503612" cy="2627313"/>
          </a:xfrm>
          <a:ln/>
        </p:spPr>
      </p:sp>
      <p:sp>
        <p:nvSpPr>
          <p:cNvPr id="49154" name="Rectangle 3"/>
          <p:cNvSpPr>
            <a:spLocks noGrp="1" noChangeArrowheads="1"/>
          </p:cNvSpPr>
          <p:nvPr>
            <p:ph type="body" idx="1"/>
          </p:nvPr>
        </p:nvSpPr>
        <p:spPr>
          <a:xfrm>
            <a:off x="701675" y="3505202"/>
            <a:ext cx="5607050" cy="5094288"/>
          </a:xfrm>
          <a:noFill/>
          <a:ln/>
        </p:spPr>
        <p:txBody>
          <a:bodyPr/>
          <a:lstStyle/>
          <a:p>
            <a:r>
              <a:rPr lang="en-US" sz="1200" b="1" kern="1200" dirty="0" smtClean="0">
                <a:solidFill>
                  <a:schemeClr val="tx1"/>
                </a:solidFill>
                <a:effectLst/>
                <a:latin typeface="+mn-lt"/>
                <a:ea typeface="+mn-ea"/>
                <a:cs typeface="+mn-cs"/>
              </a:rPr>
              <a:t>TRAINER NOTES</a:t>
            </a:r>
            <a:r>
              <a:rPr lang="en-US" sz="1200" b="1" i="0" kern="1200" dirty="0" smtClean="0">
                <a:solidFill>
                  <a:schemeClr val="tx1"/>
                </a:solidFill>
                <a:effectLst/>
                <a:latin typeface="+mn-lt"/>
                <a:ea typeface="+mn-ea"/>
                <a:cs typeface="+mn-cs"/>
              </a:rPr>
              <a:t>: </a:t>
            </a:r>
            <a:r>
              <a:rPr lang="en-US" i="0" dirty="0" smtClean="0"/>
              <a:t>In</a:t>
            </a:r>
            <a:r>
              <a:rPr lang="en-US" i="0" baseline="0" dirty="0" smtClean="0"/>
              <a:t> the event that students answered “no” to all three of the first three questions on the previous slide, just ask the first question about riding in the car. Otherwise, ask all questions on this slide and the next slide. </a:t>
            </a:r>
          </a:p>
          <a:p>
            <a:r>
              <a:rPr lang="en-US" i="0" baseline="0" dirty="0" smtClean="0"/>
              <a:t>The first 3 questions are not scored. Only “yes” responses to the 2</a:t>
            </a:r>
            <a:r>
              <a:rPr lang="en-US" i="0" baseline="30000" dirty="0" smtClean="0"/>
              <a:t>nd</a:t>
            </a:r>
            <a:r>
              <a:rPr lang="en-US" i="0" baseline="0" dirty="0" smtClean="0"/>
              <a:t> set of 6 CRAFFT questions are scored.</a:t>
            </a:r>
            <a:endParaRPr lang="en-US" i="0" dirty="0" smtClean="0"/>
          </a:p>
        </p:txBody>
      </p:sp>
    </p:spTree>
    <p:extLst>
      <p:ext uri="{BB962C8B-B14F-4D97-AF65-F5344CB8AC3E}">
        <p14:creationId xmlns:p14="http://schemas.microsoft.com/office/powerpoint/2010/main" val="38800287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B3D88A6-3936-4EBE-B51B-F0ABB7C74747}" type="datetime1">
              <a:rPr lang="en-US" smtClean="0"/>
              <a:pPr/>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B5887B-BB3E-4BA5-8A1E-2508AB54A26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C5A2EF-62F9-45CE-8C6D-66544759C5AD}" type="datetime1">
              <a:rPr lang="en-US" smtClean="0"/>
              <a:pPr/>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B5887B-BB3E-4BA5-8A1E-2508AB54A26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AAEA6C-18B2-430E-ABA2-B197FDB3563D}" type="datetime1">
              <a:rPr lang="en-US" smtClean="0"/>
              <a:pPr/>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B5887B-BB3E-4BA5-8A1E-2508AB54A26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4CBA60-68F9-471E-8D9B-2C127FD164A5}" type="datetime1">
              <a:rPr lang="en-US" smtClean="0"/>
              <a:pPr/>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B5887B-BB3E-4BA5-8A1E-2508AB54A26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B9E261-285B-46B0-9146-F24744292419}" type="datetime1">
              <a:rPr lang="en-US" smtClean="0"/>
              <a:pPr/>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B5887B-BB3E-4BA5-8A1E-2508AB54A26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2248316-7D4B-4819-B0C0-9F3D39E33CDD}" type="datetime1">
              <a:rPr lang="en-US" smtClean="0"/>
              <a:pPr/>
              <a:t>10/25/2017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B5887B-BB3E-4BA5-8A1E-2508AB54A26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E8A1E6-046F-407A-8644-DDF62A4F0F30}" type="datetime1">
              <a:rPr lang="en-US" smtClean="0"/>
              <a:pPr/>
              <a:t>10/25/2017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B5887B-BB3E-4BA5-8A1E-2508AB54A26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1F6AFC-9E9F-4469-B4C2-0AD525D98EDE}" type="datetime1">
              <a:rPr lang="en-US" smtClean="0"/>
              <a:pPr/>
              <a:t>10/25/2017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B5887B-BB3E-4BA5-8A1E-2508AB54A26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740760-36D5-420D-98E2-947C5668EF18}" type="datetime1">
              <a:rPr lang="en-US" smtClean="0"/>
              <a:pPr/>
              <a:t>10/25/2017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B5887B-BB3E-4BA5-8A1E-2508AB54A26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F5FF1F-8922-43CF-8255-1AE2AED222D9}" type="datetime1">
              <a:rPr lang="en-US" smtClean="0"/>
              <a:pPr/>
              <a:t>10/25/2017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B5887B-BB3E-4BA5-8A1E-2508AB54A26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19EC3F-CC8C-4634-B94C-0012380BC280}" type="datetime1">
              <a:rPr lang="en-US" smtClean="0"/>
              <a:pPr/>
              <a:t>10/25/2017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B5887B-BB3E-4BA5-8A1E-2508AB54A26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3E465A-9C4C-42A7-8489-9B620412AFCA}" type="datetime1">
              <a:rPr lang="en-US" smtClean="0"/>
              <a:pPr/>
              <a:t>10/25/2017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B5887B-BB3E-4BA5-8A1E-2508AB54A26D}"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851341"/>
            <a:ext cx="9144000" cy="838200"/>
          </a:xfrm>
        </p:spPr>
        <p:txBody>
          <a:bodyPr>
            <a:noAutofit/>
          </a:bodyPr>
          <a:lstStyle/>
          <a:p>
            <a:r>
              <a:rPr lang="en-US" sz="3600" dirty="0" smtClean="0">
                <a:latin typeface="Microsoft Sans Serif" pitchFamily="34" charset="0"/>
                <a:cs typeface="Microsoft Sans Serif" pitchFamily="34" charset="0"/>
              </a:rPr>
              <a:t/>
            </a:r>
            <a:br>
              <a:rPr lang="en-US" sz="3600" dirty="0" smtClean="0">
                <a:latin typeface="Microsoft Sans Serif" pitchFamily="34" charset="0"/>
                <a:cs typeface="Microsoft Sans Serif" pitchFamily="34" charset="0"/>
              </a:rPr>
            </a:br>
            <a:r>
              <a:rPr lang="en-US" b="1" dirty="0" smtClean="0">
                <a:latin typeface="Microsoft Sans Serif" pitchFamily="34" charset="0"/>
                <a:cs typeface="Microsoft Sans Serif" pitchFamily="34" charset="0"/>
              </a:rPr>
              <a:t/>
            </a:r>
            <a:br>
              <a:rPr lang="en-US" b="1" dirty="0" smtClean="0">
                <a:latin typeface="Microsoft Sans Serif" pitchFamily="34" charset="0"/>
                <a:cs typeface="Microsoft Sans Serif" pitchFamily="34" charset="0"/>
              </a:rPr>
            </a:br>
            <a:r>
              <a:rPr lang="en-US" sz="4000" b="1" dirty="0" smtClean="0">
                <a:solidFill>
                  <a:srgbClr val="FFFF00"/>
                </a:solidFill>
                <a:latin typeface="Microsoft Sans Serif" pitchFamily="34" charset="0"/>
                <a:cs typeface="Microsoft Sans Serif" pitchFamily="34" charset="0"/>
              </a:rPr>
              <a:t>Training Module:</a:t>
            </a:r>
            <a:r>
              <a:rPr lang="en-US" dirty="0" smtClean="0">
                <a:latin typeface="Microsoft Sans Serif" pitchFamily="34" charset="0"/>
                <a:cs typeface="Microsoft Sans Serif" pitchFamily="34" charset="0"/>
              </a:rPr>
              <a:t/>
            </a:r>
            <a:br>
              <a:rPr lang="en-US" dirty="0" smtClean="0">
                <a:latin typeface="Microsoft Sans Serif" pitchFamily="34" charset="0"/>
                <a:cs typeface="Microsoft Sans Serif" pitchFamily="34" charset="0"/>
              </a:rPr>
            </a:br>
            <a:r>
              <a:rPr lang="en-US" dirty="0" smtClean="0">
                <a:latin typeface="Microsoft Sans Serif" pitchFamily="34" charset="0"/>
                <a:cs typeface="Microsoft Sans Serif" pitchFamily="34" charset="0"/>
              </a:rPr>
              <a:t/>
            </a:r>
            <a:br>
              <a:rPr lang="en-US" dirty="0" smtClean="0">
                <a:latin typeface="Microsoft Sans Serif" pitchFamily="34" charset="0"/>
                <a:cs typeface="Microsoft Sans Serif" pitchFamily="34" charset="0"/>
              </a:rPr>
            </a:br>
            <a:endParaRPr lang="en-US" dirty="0">
              <a:latin typeface="Microsoft Sans Serif" pitchFamily="34" charset="0"/>
              <a:cs typeface="Microsoft Sans Serif" pitchFamily="34" charset="0"/>
            </a:endParaRPr>
          </a:p>
        </p:txBody>
      </p:sp>
      <p:sp>
        <p:nvSpPr>
          <p:cNvPr id="4" name="TextBox 3"/>
          <p:cNvSpPr txBox="1"/>
          <p:nvPr/>
        </p:nvSpPr>
        <p:spPr>
          <a:xfrm>
            <a:off x="0" y="0"/>
            <a:ext cx="9144000" cy="1154162"/>
          </a:xfrm>
          <a:prstGeom prst="rect">
            <a:avLst/>
          </a:prstGeom>
          <a:noFill/>
        </p:spPr>
        <p:txBody>
          <a:bodyPr wrap="square" rtlCol="0">
            <a:spAutoFit/>
          </a:bodyPr>
          <a:lstStyle/>
          <a:p>
            <a:pPr algn="ctr"/>
            <a:r>
              <a:rPr lang="en-US" sz="1700" dirty="0" smtClean="0">
                <a:latin typeface="Microsoft Sans Serif" pitchFamily="34" charset="0"/>
                <a:cs typeface="Microsoft Sans Serif" pitchFamily="34" charset="0"/>
              </a:rPr>
              <a:t>Conrad N. Hilton Foundation Substance Use Prevention Initiative</a:t>
            </a:r>
          </a:p>
          <a:p>
            <a:pPr algn="ctr"/>
            <a:r>
              <a:rPr lang="en-US" sz="1700" dirty="0" smtClean="0">
                <a:latin typeface="Microsoft Sans Serif" pitchFamily="34" charset="0"/>
                <a:cs typeface="Microsoft Sans Serif" pitchFamily="34" charset="0"/>
              </a:rPr>
              <a:t>in partnership with</a:t>
            </a:r>
          </a:p>
          <a:p>
            <a:pPr algn="ctr"/>
            <a:r>
              <a:rPr lang="en-US" sz="1700" dirty="0" smtClean="0">
                <a:latin typeface="Microsoft Sans Serif" pitchFamily="34" charset="0"/>
                <a:cs typeface="Microsoft Sans Serif" pitchFamily="34" charset="0"/>
              </a:rPr>
              <a:t>University of California, Los Angeles Integrated Substance Abuse Programs</a:t>
            </a:r>
          </a:p>
          <a:p>
            <a:pPr algn="ctr"/>
            <a:endParaRPr lang="en-US" dirty="0">
              <a:latin typeface="Microsoft Sans Serif" pitchFamily="34" charset="0"/>
              <a:cs typeface="Microsoft Sans Serif" pitchFamily="34" charset="0"/>
            </a:endParaRPr>
          </a:p>
        </p:txBody>
      </p:sp>
      <p:pic>
        <p:nvPicPr>
          <p:cNvPr id="1028" name="Picture 4" descr="http://photos.prnewswire.com/prnvar/20150916/267339LOGO"/>
          <p:cNvPicPr>
            <a:picLocks noChangeAspect="1" noChangeArrowheads="1"/>
          </p:cNvPicPr>
          <p:nvPr/>
        </p:nvPicPr>
        <p:blipFill>
          <a:blip r:embed="rId3" cstate="print"/>
          <a:srcRect/>
          <a:stretch>
            <a:fillRect/>
          </a:stretch>
        </p:blipFill>
        <p:spPr bwMode="auto">
          <a:xfrm>
            <a:off x="0" y="5562600"/>
            <a:ext cx="1162621" cy="1295400"/>
          </a:xfrm>
          <a:prstGeom prst="rect">
            <a:avLst/>
          </a:prstGeom>
          <a:noFill/>
        </p:spPr>
      </p:pic>
      <p:pic>
        <p:nvPicPr>
          <p:cNvPr id="1030" name="Picture 6" descr="http://innovate.ee.ucla.edu/wp-content/img/welcome/ucla_logo.png"/>
          <p:cNvPicPr>
            <a:picLocks noChangeAspect="1" noChangeArrowheads="1"/>
          </p:cNvPicPr>
          <p:nvPr/>
        </p:nvPicPr>
        <p:blipFill>
          <a:blip r:embed="rId4" cstate="print"/>
          <a:srcRect/>
          <a:stretch>
            <a:fillRect/>
          </a:stretch>
        </p:blipFill>
        <p:spPr bwMode="auto">
          <a:xfrm>
            <a:off x="7696200" y="5410200"/>
            <a:ext cx="1447800" cy="1447800"/>
          </a:xfrm>
          <a:prstGeom prst="rect">
            <a:avLst/>
          </a:prstGeom>
          <a:noFill/>
        </p:spPr>
      </p:pic>
      <p:sp>
        <p:nvSpPr>
          <p:cNvPr id="62466" name="AutoShape 2" descr="Image result for interact for health"/>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8" name="TextBox 7"/>
          <p:cNvSpPr txBox="1"/>
          <p:nvPr/>
        </p:nvSpPr>
        <p:spPr>
          <a:xfrm>
            <a:off x="0" y="4683841"/>
            <a:ext cx="9144000" cy="707886"/>
          </a:xfrm>
          <a:prstGeom prst="rect">
            <a:avLst/>
          </a:prstGeom>
          <a:noFill/>
        </p:spPr>
        <p:txBody>
          <a:bodyPr wrap="square" rtlCol="0">
            <a:spAutoFit/>
          </a:bodyPr>
          <a:lstStyle/>
          <a:p>
            <a:pPr algn="ctr"/>
            <a:r>
              <a:rPr lang="en-US" sz="4000" dirty="0" smtClean="0">
                <a:solidFill>
                  <a:srgbClr val="FFFF00"/>
                </a:solidFill>
                <a:latin typeface="Microsoft Sans Serif" pitchFamily="34" charset="0"/>
                <a:cs typeface="Microsoft Sans Serif" pitchFamily="34" charset="0"/>
              </a:rPr>
              <a:t>Screening with the CRAFFT Instrument</a:t>
            </a:r>
            <a:endParaRPr lang="en-US" sz="4000" dirty="0">
              <a:solidFill>
                <a:srgbClr val="FFFF00"/>
              </a:solidFill>
              <a:latin typeface="Microsoft Sans Serif" pitchFamily="34" charset="0"/>
              <a:cs typeface="Microsoft Sans Serif" pitchFamily="34" charset="0"/>
            </a:endParaRPr>
          </a:p>
        </p:txBody>
      </p:sp>
      <p:pic>
        <p:nvPicPr>
          <p:cNvPr id="12" name="Picture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362200" y="1699373"/>
            <a:ext cx="4419600" cy="2946400"/>
          </a:xfrm>
          <a:prstGeom prst="rect">
            <a:avLst/>
          </a:prstGeom>
        </p:spPr>
      </p:pic>
    </p:spTree>
    <p:extLst>
      <p:ext uri="{BB962C8B-B14F-4D97-AF65-F5344CB8AC3E}">
        <p14:creationId xmlns:p14="http://schemas.microsoft.com/office/powerpoint/2010/main" val="42603097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304800" y="3429000"/>
            <a:ext cx="8610600" cy="4343400"/>
          </a:xfrm>
        </p:spPr>
        <p:txBody>
          <a:bodyPr>
            <a:noAutofit/>
          </a:bodyPr>
          <a:lstStyle/>
          <a:p>
            <a:pPr marL="514350" lvl="1" indent="-514350" fontAlgn="auto">
              <a:spcBef>
                <a:spcPts val="0"/>
              </a:spcBef>
              <a:spcAft>
                <a:spcPts val="0"/>
              </a:spcAft>
              <a:buClr>
                <a:srgbClr val="FFFF00"/>
              </a:buClr>
              <a:defRPr/>
            </a:pPr>
            <a:r>
              <a:rPr lang="en-US" sz="3200" dirty="0" smtClean="0">
                <a:solidFill>
                  <a:schemeClr val="tx1"/>
                </a:solidFill>
                <a:latin typeface="Microsoft Sans Serif" pitchFamily="34" charset="0"/>
                <a:cs typeface="Microsoft Sans Serif" pitchFamily="34" charset="0"/>
              </a:rPr>
              <a:t>Then the six CRAFFT questions:</a:t>
            </a:r>
          </a:p>
          <a:p>
            <a:pPr marL="514350" lvl="1" indent="-514350" fontAlgn="auto">
              <a:spcBef>
                <a:spcPts val="0"/>
              </a:spcBef>
              <a:spcAft>
                <a:spcPts val="0"/>
              </a:spcAft>
              <a:buClr>
                <a:srgbClr val="FFFF00"/>
              </a:buClr>
              <a:defRPr/>
            </a:pPr>
            <a:endParaRPr lang="en-US" sz="3200" dirty="0" smtClean="0">
              <a:solidFill>
                <a:schemeClr val="tx1"/>
              </a:solidFill>
              <a:latin typeface="Microsoft Sans Serif" pitchFamily="34" charset="0"/>
              <a:cs typeface="Microsoft Sans Serif" pitchFamily="34" charset="0"/>
            </a:endParaRPr>
          </a:p>
          <a:p>
            <a:pPr marL="514350" lvl="1" indent="-514350" fontAlgn="auto">
              <a:spcBef>
                <a:spcPts val="0"/>
              </a:spcBef>
              <a:spcAft>
                <a:spcPts val="0"/>
              </a:spcAft>
              <a:buClr>
                <a:srgbClr val="FFFF00"/>
              </a:buClr>
              <a:buAutoNum type="arabicPeriod"/>
              <a:defRPr/>
            </a:pPr>
            <a:r>
              <a:rPr lang="en-US" sz="3200" dirty="0" smtClean="0">
                <a:solidFill>
                  <a:schemeClr val="tx1"/>
                </a:solidFill>
                <a:latin typeface="Microsoft Sans Serif" pitchFamily="34" charset="0"/>
                <a:cs typeface="Microsoft Sans Serif" pitchFamily="34" charset="0"/>
              </a:rPr>
              <a:t>Have you ever ridden in a </a:t>
            </a:r>
            <a:r>
              <a:rPr lang="en-US" sz="3200" u="sng" dirty="0" smtClean="0">
                <a:solidFill>
                  <a:schemeClr val="tx1"/>
                </a:solidFill>
                <a:latin typeface="Microsoft Sans Serif" pitchFamily="34" charset="0"/>
                <a:cs typeface="Microsoft Sans Serif" pitchFamily="34" charset="0"/>
              </a:rPr>
              <a:t>CAR</a:t>
            </a:r>
            <a:r>
              <a:rPr lang="en-US" sz="3200" dirty="0" smtClean="0">
                <a:solidFill>
                  <a:schemeClr val="tx1"/>
                </a:solidFill>
                <a:latin typeface="Microsoft Sans Serif" pitchFamily="34" charset="0"/>
                <a:cs typeface="Microsoft Sans Serif" pitchFamily="34" charset="0"/>
              </a:rPr>
              <a:t> driven by someone (including yourself) who was “high” or had been using alcohol/drugs? </a:t>
            </a:r>
          </a:p>
          <a:p>
            <a:pPr marL="514350" lvl="1" indent="-514350" fontAlgn="auto">
              <a:spcBef>
                <a:spcPts val="0"/>
              </a:spcBef>
              <a:spcAft>
                <a:spcPts val="0"/>
              </a:spcAft>
              <a:buClr>
                <a:srgbClr val="FFFF00"/>
              </a:buClr>
              <a:buAutoNum type="arabicPeriod"/>
              <a:defRPr/>
            </a:pPr>
            <a:endParaRPr lang="en-US" sz="3200" dirty="0" smtClean="0">
              <a:solidFill>
                <a:schemeClr val="tx1"/>
              </a:solidFill>
              <a:latin typeface="Microsoft Sans Serif" pitchFamily="34" charset="0"/>
              <a:cs typeface="Microsoft Sans Serif" pitchFamily="34" charset="0"/>
            </a:endParaRPr>
          </a:p>
          <a:p>
            <a:pPr marL="514350" lvl="1" indent="-514350" fontAlgn="auto">
              <a:spcBef>
                <a:spcPts val="0"/>
              </a:spcBef>
              <a:spcAft>
                <a:spcPts val="0"/>
              </a:spcAft>
              <a:buClr>
                <a:srgbClr val="FFFF00"/>
              </a:buClr>
              <a:buAutoNum type="arabicPeriod"/>
              <a:defRPr/>
            </a:pPr>
            <a:r>
              <a:rPr lang="en-US" sz="3200" dirty="0" smtClean="0">
                <a:solidFill>
                  <a:schemeClr val="tx1"/>
                </a:solidFill>
                <a:latin typeface="Microsoft Sans Serif" pitchFamily="34" charset="0"/>
                <a:cs typeface="Microsoft Sans Serif" pitchFamily="34" charset="0"/>
              </a:rPr>
              <a:t>Do you ever use alcohol or drugs to </a:t>
            </a:r>
            <a:r>
              <a:rPr lang="en-US" sz="3200" u="sng" dirty="0" smtClean="0">
                <a:solidFill>
                  <a:schemeClr val="tx1"/>
                </a:solidFill>
                <a:latin typeface="Microsoft Sans Serif" pitchFamily="34" charset="0"/>
                <a:cs typeface="Microsoft Sans Serif" pitchFamily="34" charset="0"/>
              </a:rPr>
              <a:t>RELAX</a:t>
            </a:r>
            <a:r>
              <a:rPr lang="en-US" sz="3200" dirty="0" smtClean="0">
                <a:solidFill>
                  <a:schemeClr val="tx1"/>
                </a:solidFill>
                <a:latin typeface="Microsoft Sans Serif" pitchFamily="34" charset="0"/>
                <a:cs typeface="Microsoft Sans Serif" pitchFamily="34" charset="0"/>
              </a:rPr>
              <a:t>, feel better about yourself, or fit in?</a:t>
            </a:r>
          </a:p>
          <a:p>
            <a:pPr marL="514350" lvl="1" indent="-514350" fontAlgn="auto">
              <a:spcBef>
                <a:spcPts val="0"/>
              </a:spcBef>
              <a:spcAft>
                <a:spcPts val="0"/>
              </a:spcAft>
              <a:buClr>
                <a:srgbClr val="FFFF00"/>
              </a:buClr>
              <a:buAutoNum type="arabicPeriod"/>
              <a:defRPr/>
            </a:pPr>
            <a:endParaRPr lang="en-US" sz="3200" dirty="0" smtClean="0">
              <a:solidFill>
                <a:schemeClr val="tx1"/>
              </a:solidFill>
              <a:latin typeface="Microsoft Sans Serif" pitchFamily="34" charset="0"/>
              <a:cs typeface="Microsoft Sans Serif" pitchFamily="34" charset="0"/>
            </a:endParaRPr>
          </a:p>
          <a:p>
            <a:pPr marL="514350" lvl="1" indent="-514350">
              <a:spcBef>
                <a:spcPts val="0"/>
              </a:spcBef>
              <a:buClr>
                <a:srgbClr val="FFFF00"/>
              </a:buClr>
              <a:buFont typeface="Arial" pitchFamily="34" charset="0"/>
              <a:buAutoNum type="arabicPeriod"/>
              <a:defRPr/>
            </a:pPr>
            <a:r>
              <a:rPr lang="en-US" sz="3200" dirty="0" smtClean="0">
                <a:solidFill>
                  <a:schemeClr val="tx1"/>
                </a:solidFill>
                <a:latin typeface="Microsoft Sans Serif" pitchFamily="34" charset="0"/>
                <a:cs typeface="Microsoft Sans Serif" pitchFamily="34" charset="0"/>
              </a:rPr>
              <a:t> Do you ever use alcohol or drugs when you are by yourself or </a:t>
            </a:r>
            <a:r>
              <a:rPr lang="en-US" sz="3200" u="sng" dirty="0" smtClean="0">
                <a:solidFill>
                  <a:schemeClr val="tx1"/>
                </a:solidFill>
                <a:latin typeface="Microsoft Sans Serif" pitchFamily="34" charset="0"/>
                <a:cs typeface="Microsoft Sans Serif" pitchFamily="34" charset="0"/>
              </a:rPr>
              <a:t>ALONE</a:t>
            </a:r>
            <a:r>
              <a:rPr lang="en-US" sz="3200" dirty="0" smtClean="0">
                <a:solidFill>
                  <a:schemeClr val="tx1"/>
                </a:solidFill>
                <a:latin typeface="Microsoft Sans Serif" pitchFamily="34" charset="0"/>
                <a:cs typeface="Microsoft Sans Serif" pitchFamily="34" charset="0"/>
              </a:rPr>
              <a:t>? </a:t>
            </a:r>
          </a:p>
          <a:p>
            <a:pPr marL="514350" lvl="1" indent="-514350" fontAlgn="auto">
              <a:spcBef>
                <a:spcPts val="0"/>
              </a:spcBef>
              <a:spcAft>
                <a:spcPts val="0"/>
              </a:spcAft>
              <a:buClr>
                <a:srgbClr val="FFFF00"/>
              </a:buClr>
              <a:buAutoNum type="arabicPeriod"/>
              <a:defRPr/>
            </a:pPr>
            <a:endParaRPr lang="en-US" sz="3200" dirty="0" smtClean="0">
              <a:solidFill>
                <a:schemeClr val="tx1"/>
              </a:solidFill>
              <a:latin typeface="Microsoft Sans Serif" pitchFamily="34" charset="0"/>
              <a:cs typeface="Microsoft Sans Serif" pitchFamily="34" charset="0"/>
            </a:endParaRPr>
          </a:p>
          <a:p>
            <a:pPr marL="514350" lvl="1" indent="-514350" fontAlgn="auto">
              <a:spcBef>
                <a:spcPts val="0"/>
              </a:spcBef>
              <a:spcAft>
                <a:spcPts val="0"/>
              </a:spcAft>
              <a:buClr>
                <a:srgbClr val="FFFF00"/>
              </a:buClr>
              <a:buAutoNum type="arabicPeriod"/>
              <a:defRPr/>
            </a:pPr>
            <a:endParaRPr lang="en-US" sz="3200" dirty="0" smtClean="0">
              <a:solidFill>
                <a:schemeClr val="tx1"/>
              </a:solidFill>
              <a:latin typeface="Microsoft Sans Serif" pitchFamily="34" charset="0"/>
              <a:cs typeface="Microsoft Sans Serif" pitchFamily="34" charset="0"/>
            </a:endParaRPr>
          </a:p>
          <a:p>
            <a:pPr marL="514350" lvl="1" indent="-514350" fontAlgn="auto">
              <a:spcBef>
                <a:spcPts val="0"/>
              </a:spcBef>
              <a:spcAft>
                <a:spcPts val="0"/>
              </a:spcAft>
              <a:buClr>
                <a:srgbClr val="FFFF00"/>
              </a:buClr>
              <a:defRPr/>
            </a:pPr>
            <a:endParaRPr lang="en-US" sz="3200" dirty="0" smtClean="0">
              <a:solidFill>
                <a:schemeClr val="tx1"/>
              </a:solidFill>
            </a:endParaRPr>
          </a:p>
        </p:txBody>
      </p:sp>
      <p:sp>
        <p:nvSpPr>
          <p:cNvPr id="5" name="TextBox 4"/>
          <p:cNvSpPr txBox="1"/>
          <p:nvPr/>
        </p:nvSpPr>
        <p:spPr>
          <a:xfrm>
            <a:off x="1" y="0"/>
            <a:ext cx="9144000" cy="707886"/>
          </a:xfrm>
          <a:prstGeom prst="rect">
            <a:avLst/>
          </a:prstGeom>
          <a:noFill/>
        </p:spPr>
        <p:txBody>
          <a:bodyPr wrap="square" rtlCol="0">
            <a:spAutoFit/>
          </a:bodyPr>
          <a:lstStyle/>
          <a:p>
            <a:pPr algn="ctr"/>
            <a:r>
              <a:rPr lang="en-US" sz="4000" b="1" dirty="0" smtClean="0">
                <a:solidFill>
                  <a:srgbClr val="FFFF00"/>
                </a:solidFill>
                <a:latin typeface="Microsoft Sans Serif" pitchFamily="34" charset="0"/>
                <a:cs typeface="Microsoft Sans Serif" pitchFamily="34" charset="0"/>
              </a:rPr>
              <a:t>Screening Tool: CRAFFT</a:t>
            </a:r>
          </a:p>
        </p:txBody>
      </p:sp>
      <p:sp>
        <p:nvSpPr>
          <p:cNvPr id="4" name="Slide Number Placeholder 3"/>
          <p:cNvSpPr>
            <a:spLocks noGrp="1"/>
          </p:cNvSpPr>
          <p:nvPr>
            <p:ph type="sldNum" sz="quarter" idx="12"/>
          </p:nvPr>
        </p:nvSpPr>
        <p:spPr/>
        <p:txBody>
          <a:bodyPr/>
          <a:lstStyle/>
          <a:p>
            <a:fld id="{7BB5887B-BB3E-4BA5-8A1E-2508AB54A26D}" type="slidenum">
              <a:rPr lang="en-US" smtClean="0"/>
              <a:pPr/>
              <a:t>10</a:t>
            </a:fld>
            <a:endParaRPr lang="en-US"/>
          </a:p>
        </p:txBody>
      </p:sp>
    </p:spTree>
    <p:extLst>
      <p:ext uri="{BB962C8B-B14F-4D97-AF65-F5344CB8AC3E}">
        <p14:creationId xmlns:p14="http://schemas.microsoft.com/office/powerpoint/2010/main" val="2040581853"/>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0" y="1143000"/>
            <a:ext cx="9144000" cy="6019800"/>
          </a:xfrm>
        </p:spPr>
        <p:txBody>
          <a:bodyPr>
            <a:noAutofit/>
          </a:bodyPr>
          <a:lstStyle/>
          <a:p>
            <a:pPr marL="514350" lvl="1" indent="-514350" fontAlgn="auto">
              <a:spcBef>
                <a:spcPts val="0"/>
              </a:spcBef>
              <a:spcAft>
                <a:spcPts val="0"/>
              </a:spcAft>
              <a:buClr>
                <a:srgbClr val="FFFF00"/>
              </a:buClr>
              <a:defRPr/>
            </a:pPr>
            <a:endParaRPr lang="en-US" sz="2800" dirty="0" smtClean="0">
              <a:solidFill>
                <a:schemeClr val="tx1"/>
              </a:solidFill>
              <a:latin typeface="Microsoft Sans Serif" pitchFamily="34" charset="0"/>
              <a:cs typeface="Microsoft Sans Serif" pitchFamily="34" charset="0"/>
            </a:endParaRPr>
          </a:p>
          <a:p>
            <a:pPr marL="514350" lvl="1" indent="-514350" fontAlgn="auto">
              <a:spcBef>
                <a:spcPts val="0"/>
              </a:spcBef>
              <a:spcAft>
                <a:spcPts val="0"/>
              </a:spcAft>
              <a:buClr>
                <a:srgbClr val="FFFF00"/>
              </a:buClr>
              <a:defRPr/>
            </a:pPr>
            <a:endParaRPr lang="en-US" sz="2800" dirty="0" smtClean="0">
              <a:solidFill>
                <a:schemeClr val="tx1"/>
              </a:solidFill>
              <a:latin typeface="Microsoft Sans Serif" pitchFamily="34" charset="0"/>
              <a:cs typeface="Microsoft Sans Serif" pitchFamily="34" charset="0"/>
            </a:endParaRPr>
          </a:p>
          <a:p>
            <a:pPr marL="514350" lvl="1" indent="-514350" fontAlgn="auto">
              <a:spcBef>
                <a:spcPts val="0"/>
              </a:spcBef>
              <a:spcAft>
                <a:spcPts val="0"/>
              </a:spcAft>
              <a:buClr>
                <a:srgbClr val="FFFF00"/>
              </a:buClr>
              <a:defRPr/>
            </a:pPr>
            <a:r>
              <a:rPr lang="en-US" sz="2800" dirty="0" smtClean="0">
                <a:solidFill>
                  <a:srgbClr val="FFFF00"/>
                </a:solidFill>
                <a:latin typeface="Microsoft Sans Serif" pitchFamily="34" charset="0"/>
                <a:cs typeface="Microsoft Sans Serif" pitchFamily="34" charset="0"/>
              </a:rPr>
              <a:t>4</a:t>
            </a:r>
            <a:r>
              <a:rPr lang="en-US" sz="2800" dirty="0" smtClean="0">
                <a:solidFill>
                  <a:schemeClr val="tx1"/>
                </a:solidFill>
                <a:latin typeface="Microsoft Sans Serif" pitchFamily="34" charset="0"/>
                <a:cs typeface="Microsoft Sans Serif" pitchFamily="34" charset="0"/>
              </a:rPr>
              <a:t>. Do you ever </a:t>
            </a:r>
            <a:r>
              <a:rPr lang="en-US" sz="2800" u="sng" dirty="0" smtClean="0">
                <a:solidFill>
                  <a:schemeClr val="tx1"/>
                </a:solidFill>
                <a:latin typeface="Microsoft Sans Serif" pitchFamily="34" charset="0"/>
                <a:cs typeface="Microsoft Sans Serif" pitchFamily="34" charset="0"/>
              </a:rPr>
              <a:t>FORGET</a:t>
            </a:r>
            <a:r>
              <a:rPr lang="en-US" sz="2800" dirty="0" smtClean="0">
                <a:solidFill>
                  <a:schemeClr val="tx1"/>
                </a:solidFill>
                <a:latin typeface="Microsoft Sans Serif" pitchFamily="34" charset="0"/>
                <a:cs typeface="Microsoft Sans Serif" pitchFamily="34" charset="0"/>
              </a:rPr>
              <a:t> things you did while using alcohol or drugs?</a:t>
            </a:r>
          </a:p>
          <a:p>
            <a:pPr marL="514350" lvl="1" indent="-514350" fontAlgn="auto">
              <a:spcBef>
                <a:spcPts val="0"/>
              </a:spcBef>
              <a:spcAft>
                <a:spcPts val="0"/>
              </a:spcAft>
              <a:buClr>
                <a:srgbClr val="FFFF00"/>
              </a:buClr>
              <a:defRPr/>
            </a:pPr>
            <a:endParaRPr lang="en-US" sz="2800" dirty="0" smtClean="0">
              <a:solidFill>
                <a:schemeClr val="tx1"/>
              </a:solidFill>
              <a:latin typeface="Microsoft Sans Serif" pitchFamily="34" charset="0"/>
              <a:cs typeface="Microsoft Sans Serif" pitchFamily="34" charset="0"/>
            </a:endParaRPr>
          </a:p>
          <a:p>
            <a:pPr marL="514350" lvl="1" indent="-514350" fontAlgn="auto">
              <a:spcBef>
                <a:spcPts val="0"/>
              </a:spcBef>
              <a:spcAft>
                <a:spcPts val="0"/>
              </a:spcAft>
              <a:buClr>
                <a:srgbClr val="FFFF00"/>
              </a:buClr>
              <a:defRPr/>
            </a:pPr>
            <a:r>
              <a:rPr lang="en-US" sz="2800" dirty="0" smtClean="0">
                <a:solidFill>
                  <a:srgbClr val="FFFF00"/>
                </a:solidFill>
                <a:latin typeface="Microsoft Sans Serif" pitchFamily="34" charset="0"/>
                <a:cs typeface="Microsoft Sans Serif" pitchFamily="34" charset="0"/>
              </a:rPr>
              <a:t>5</a:t>
            </a:r>
            <a:r>
              <a:rPr lang="en-US" sz="2800" dirty="0" smtClean="0">
                <a:solidFill>
                  <a:schemeClr val="tx1"/>
                </a:solidFill>
                <a:latin typeface="Microsoft Sans Serif" pitchFamily="34" charset="0"/>
                <a:cs typeface="Microsoft Sans Serif" pitchFamily="34" charset="0"/>
              </a:rPr>
              <a:t>. Do your </a:t>
            </a:r>
            <a:r>
              <a:rPr lang="en-US" sz="2800" u="sng" dirty="0" smtClean="0">
                <a:solidFill>
                  <a:schemeClr val="tx1"/>
                </a:solidFill>
                <a:latin typeface="Microsoft Sans Serif" pitchFamily="34" charset="0"/>
                <a:cs typeface="Microsoft Sans Serif" pitchFamily="34" charset="0"/>
              </a:rPr>
              <a:t>FAMILY</a:t>
            </a:r>
            <a:r>
              <a:rPr lang="en-US" sz="2800" dirty="0" smtClean="0">
                <a:solidFill>
                  <a:schemeClr val="tx1"/>
                </a:solidFill>
                <a:latin typeface="Microsoft Sans Serif" pitchFamily="34" charset="0"/>
                <a:cs typeface="Microsoft Sans Serif" pitchFamily="34" charset="0"/>
              </a:rPr>
              <a:t> or </a:t>
            </a:r>
            <a:r>
              <a:rPr lang="en-US" sz="2800" u="sng" dirty="0" smtClean="0">
                <a:solidFill>
                  <a:schemeClr val="tx1"/>
                </a:solidFill>
                <a:latin typeface="Microsoft Sans Serif" pitchFamily="34" charset="0"/>
                <a:cs typeface="Microsoft Sans Serif" pitchFamily="34" charset="0"/>
              </a:rPr>
              <a:t>FRIENDS</a:t>
            </a:r>
            <a:r>
              <a:rPr lang="en-US" sz="2800" dirty="0" smtClean="0">
                <a:solidFill>
                  <a:schemeClr val="tx1"/>
                </a:solidFill>
                <a:latin typeface="Microsoft Sans Serif" pitchFamily="34" charset="0"/>
                <a:cs typeface="Microsoft Sans Serif" pitchFamily="34" charset="0"/>
              </a:rPr>
              <a:t> tell you that you should cut down on your drinking or drugs use? </a:t>
            </a:r>
          </a:p>
          <a:p>
            <a:pPr marL="514350" lvl="1" indent="-514350" fontAlgn="auto">
              <a:spcBef>
                <a:spcPts val="0"/>
              </a:spcBef>
              <a:spcAft>
                <a:spcPts val="0"/>
              </a:spcAft>
              <a:buClr>
                <a:srgbClr val="FFFF00"/>
              </a:buClr>
              <a:defRPr/>
            </a:pPr>
            <a:endParaRPr lang="en-US" sz="2800" dirty="0" smtClean="0">
              <a:solidFill>
                <a:schemeClr val="tx1"/>
              </a:solidFill>
              <a:latin typeface="Microsoft Sans Serif" pitchFamily="34" charset="0"/>
              <a:cs typeface="Microsoft Sans Serif" pitchFamily="34" charset="0"/>
            </a:endParaRPr>
          </a:p>
          <a:p>
            <a:pPr marL="514350" lvl="1" indent="-514350" fontAlgn="auto">
              <a:spcBef>
                <a:spcPts val="0"/>
              </a:spcBef>
              <a:spcAft>
                <a:spcPts val="0"/>
              </a:spcAft>
              <a:buClr>
                <a:srgbClr val="FFFF00"/>
              </a:buClr>
              <a:defRPr/>
            </a:pPr>
            <a:r>
              <a:rPr lang="en-US" sz="2800" dirty="0" smtClean="0">
                <a:solidFill>
                  <a:srgbClr val="FFFF00"/>
                </a:solidFill>
                <a:latin typeface="Microsoft Sans Serif" pitchFamily="34" charset="0"/>
                <a:cs typeface="Microsoft Sans Serif" pitchFamily="34" charset="0"/>
              </a:rPr>
              <a:t>6</a:t>
            </a:r>
            <a:r>
              <a:rPr lang="en-US" sz="2800" dirty="0" smtClean="0">
                <a:solidFill>
                  <a:schemeClr val="tx1"/>
                </a:solidFill>
                <a:latin typeface="Microsoft Sans Serif" pitchFamily="34" charset="0"/>
                <a:cs typeface="Microsoft Sans Serif" pitchFamily="34" charset="0"/>
              </a:rPr>
              <a:t>. Have you ever gotten into </a:t>
            </a:r>
            <a:r>
              <a:rPr lang="en-US" sz="2800" u="sng" dirty="0" smtClean="0">
                <a:solidFill>
                  <a:schemeClr val="tx1"/>
                </a:solidFill>
                <a:latin typeface="Microsoft Sans Serif" pitchFamily="34" charset="0"/>
                <a:cs typeface="Microsoft Sans Serif" pitchFamily="34" charset="0"/>
              </a:rPr>
              <a:t>TROUBLE</a:t>
            </a:r>
            <a:r>
              <a:rPr lang="en-US" sz="2800" dirty="0" smtClean="0">
                <a:solidFill>
                  <a:schemeClr val="tx1"/>
                </a:solidFill>
                <a:latin typeface="Microsoft Sans Serif" pitchFamily="34" charset="0"/>
                <a:cs typeface="Microsoft Sans Serif" pitchFamily="34" charset="0"/>
              </a:rPr>
              <a:t> while you were using alcohol or drugs? </a:t>
            </a:r>
          </a:p>
          <a:p>
            <a:pPr marL="514350" lvl="1" indent="-514350" fontAlgn="auto">
              <a:spcBef>
                <a:spcPts val="0"/>
              </a:spcBef>
              <a:spcAft>
                <a:spcPts val="0"/>
              </a:spcAft>
              <a:buClr>
                <a:srgbClr val="FFFF00"/>
              </a:buClr>
              <a:defRPr/>
            </a:pPr>
            <a:endParaRPr lang="en-US" sz="2800" dirty="0" smtClean="0">
              <a:solidFill>
                <a:schemeClr val="tx1"/>
              </a:solidFill>
              <a:latin typeface="Microsoft Sans Serif" pitchFamily="34" charset="0"/>
              <a:cs typeface="Microsoft Sans Serif" pitchFamily="34" charset="0"/>
            </a:endParaRPr>
          </a:p>
          <a:p>
            <a:pPr marL="514350" lvl="1" indent="-514350" fontAlgn="auto">
              <a:spcBef>
                <a:spcPts val="0"/>
              </a:spcBef>
              <a:spcAft>
                <a:spcPts val="0"/>
              </a:spcAft>
              <a:buClr>
                <a:srgbClr val="FFFF00"/>
              </a:buClr>
              <a:defRPr/>
            </a:pPr>
            <a:endParaRPr lang="en-US" sz="2800" dirty="0" smtClean="0">
              <a:solidFill>
                <a:schemeClr val="tx1"/>
              </a:solidFill>
              <a:latin typeface="Microsoft Sans Serif" pitchFamily="34" charset="0"/>
              <a:cs typeface="Microsoft Sans Serif" pitchFamily="34" charset="0"/>
            </a:endParaRPr>
          </a:p>
          <a:p>
            <a:pPr marL="514350" lvl="1" indent="-514350" fontAlgn="auto">
              <a:spcBef>
                <a:spcPts val="0"/>
              </a:spcBef>
              <a:spcAft>
                <a:spcPts val="0"/>
              </a:spcAft>
              <a:buClr>
                <a:srgbClr val="FFFF00"/>
              </a:buClr>
              <a:defRPr/>
            </a:pPr>
            <a:endParaRPr lang="en-US" sz="2800" dirty="0" smtClean="0">
              <a:solidFill>
                <a:schemeClr val="tx1"/>
              </a:solidFill>
              <a:latin typeface="Microsoft Sans Serif" pitchFamily="34" charset="0"/>
              <a:cs typeface="Microsoft Sans Serif" pitchFamily="34" charset="0"/>
            </a:endParaRPr>
          </a:p>
          <a:p>
            <a:pPr marL="514350" lvl="1" indent="-514350" fontAlgn="auto">
              <a:spcBef>
                <a:spcPts val="0"/>
              </a:spcBef>
              <a:spcAft>
                <a:spcPts val="0"/>
              </a:spcAft>
              <a:buClr>
                <a:srgbClr val="FFFF00"/>
              </a:buClr>
              <a:defRPr/>
            </a:pPr>
            <a:endParaRPr lang="en-US" sz="3200" dirty="0" smtClean="0">
              <a:solidFill>
                <a:schemeClr val="tx1"/>
              </a:solidFill>
            </a:endParaRPr>
          </a:p>
        </p:txBody>
      </p:sp>
      <p:sp>
        <p:nvSpPr>
          <p:cNvPr id="5" name="TextBox 4"/>
          <p:cNvSpPr txBox="1"/>
          <p:nvPr/>
        </p:nvSpPr>
        <p:spPr>
          <a:xfrm>
            <a:off x="0" y="457200"/>
            <a:ext cx="9144000" cy="707886"/>
          </a:xfrm>
          <a:prstGeom prst="rect">
            <a:avLst/>
          </a:prstGeom>
          <a:noFill/>
        </p:spPr>
        <p:txBody>
          <a:bodyPr wrap="square" rtlCol="0">
            <a:spAutoFit/>
          </a:bodyPr>
          <a:lstStyle/>
          <a:p>
            <a:pPr algn="ctr"/>
            <a:r>
              <a:rPr lang="en-US" sz="4000" b="1" dirty="0" smtClean="0">
                <a:solidFill>
                  <a:srgbClr val="FFFF00"/>
                </a:solidFill>
                <a:latin typeface="Microsoft Sans Serif" pitchFamily="34" charset="0"/>
                <a:cs typeface="Microsoft Sans Serif" pitchFamily="34" charset="0"/>
              </a:rPr>
              <a:t>Screening Tool: CRAFFT</a:t>
            </a:r>
          </a:p>
        </p:txBody>
      </p:sp>
      <p:sp>
        <p:nvSpPr>
          <p:cNvPr id="4" name="Slide Number Placeholder 3"/>
          <p:cNvSpPr>
            <a:spLocks noGrp="1"/>
          </p:cNvSpPr>
          <p:nvPr>
            <p:ph type="sldNum" sz="quarter" idx="12"/>
          </p:nvPr>
        </p:nvSpPr>
        <p:spPr/>
        <p:txBody>
          <a:bodyPr/>
          <a:lstStyle/>
          <a:p>
            <a:fld id="{7BB5887B-BB3E-4BA5-8A1E-2508AB54A26D}" type="slidenum">
              <a:rPr lang="en-US" smtClean="0"/>
              <a:pPr/>
              <a:t>11</a:t>
            </a:fld>
            <a:endParaRPr lang="en-US"/>
          </a:p>
        </p:txBody>
      </p:sp>
    </p:spTree>
    <p:extLst>
      <p:ext uri="{BB962C8B-B14F-4D97-AF65-F5344CB8AC3E}">
        <p14:creationId xmlns:p14="http://schemas.microsoft.com/office/powerpoint/2010/main" val="2429134937"/>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707886"/>
          </a:xfrm>
          <a:prstGeom prst="rect">
            <a:avLst/>
          </a:prstGeom>
          <a:noFill/>
        </p:spPr>
        <p:txBody>
          <a:bodyPr wrap="square" rtlCol="0">
            <a:spAutoFit/>
          </a:bodyPr>
          <a:lstStyle/>
          <a:p>
            <a:pPr algn="ctr"/>
            <a:r>
              <a:rPr lang="en-US" sz="4000" b="1" dirty="0" smtClean="0">
                <a:solidFill>
                  <a:srgbClr val="FFFF00"/>
                </a:solidFill>
                <a:latin typeface="Microsoft Sans Serif" pitchFamily="34" charset="0"/>
                <a:cs typeface="Microsoft Sans Serif" pitchFamily="34" charset="0"/>
              </a:rPr>
              <a:t>How To Administer the CRAFFT</a:t>
            </a:r>
            <a:endParaRPr lang="en-US" sz="4000" b="1" dirty="0">
              <a:solidFill>
                <a:srgbClr val="FFFF00"/>
              </a:solidFill>
              <a:latin typeface="Microsoft Sans Serif" pitchFamily="34" charset="0"/>
              <a:cs typeface="Microsoft Sans Serif" pitchFamily="34" charset="0"/>
            </a:endParaRPr>
          </a:p>
        </p:txBody>
      </p:sp>
      <p:sp>
        <p:nvSpPr>
          <p:cNvPr id="5" name="Rectangle 4"/>
          <p:cNvSpPr/>
          <p:nvPr/>
        </p:nvSpPr>
        <p:spPr>
          <a:xfrm>
            <a:off x="304800" y="1524000"/>
            <a:ext cx="2971800" cy="121920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Microsoft Sans Serif" pitchFamily="34" charset="0"/>
                <a:cs typeface="Microsoft Sans Serif" pitchFamily="34" charset="0"/>
              </a:rPr>
              <a:t>INTRODUCTION</a:t>
            </a:r>
          </a:p>
        </p:txBody>
      </p:sp>
      <p:sp>
        <p:nvSpPr>
          <p:cNvPr id="6" name="Right Arrow 5"/>
          <p:cNvSpPr/>
          <p:nvPr/>
        </p:nvSpPr>
        <p:spPr>
          <a:xfrm>
            <a:off x="3276600" y="1905000"/>
            <a:ext cx="978408" cy="484632"/>
          </a:xfrm>
          <a:prstGeom prst="rightArrow">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267200" y="1600200"/>
            <a:ext cx="2286000" cy="121920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Microsoft Sans Serif" pitchFamily="34" charset="0"/>
                <a:cs typeface="Microsoft Sans Serif" pitchFamily="34" charset="0"/>
              </a:rPr>
              <a:t>THREE </a:t>
            </a:r>
          </a:p>
          <a:p>
            <a:pPr algn="ctr"/>
            <a:r>
              <a:rPr lang="en-US" dirty="0" smtClean="0">
                <a:solidFill>
                  <a:schemeClr val="bg1"/>
                </a:solidFill>
                <a:latin typeface="Microsoft Sans Serif" pitchFamily="34" charset="0"/>
                <a:cs typeface="Microsoft Sans Serif" pitchFamily="34" charset="0"/>
              </a:rPr>
              <a:t>PRE-SCREENING QUESTIONS</a:t>
            </a:r>
            <a:endParaRPr lang="en-US" dirty="0">
              <a:solidFill>
                <a:schemeClr val="bg1"/>
              </a:solidFill>
              <a:latin typeface="Microsoft Sans Serif" pitchFamily="34" charset="0"/>
              <a:cs typeface="Microsoft Sans Serif" pitchFamily="34" charset="0"/>
            </a:endParaRPr>
          </a:p>
        </p:txBody>
      </p:sp>
      <p:sp>
        <p:nvSpPr>
          <p:cNvPr id="10" name="Left-Right Arrow 9"/>
          <p:cNvSpPr/>
          <p:nvPr/>
        </p:nvSpPr>
        <p:spPr>
          <a:xfrm>
            <a:off x="4191000" y="4495800"/>
            <a:ext cx="2667000" cy="484632"/>
          </a:xfrm>
          <a:prstGeom prst="leftRightArrow">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5181600" y="2819400"/>
            <a:ext cx="304800" cy="18288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1905000" y="4191000"/>
            <a:ext cx="2286000" cy="121920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Microsoft Sans Serif" pitchFamily="34" charset="0"/>
                <a:cs typeface="Microsoft Sans Serif" pitchFamily="34" charset="0"/>
              </a:rPr>
              <a:t>If NO TO ALL </a:t>
            </a:r>
          </a:p>
          <a:p>
            <a:pPr algn="ctr"/>
            <a:r>
              <a:rPr lang="en-US" dirty="0" smtClean="0">
                <a:solidFill>
                  <a:schemeClr val="bg1"/>
                </a:solidFill>
                <a:latin typeface="Microsoft Sans Serif" pitchFamily="34" charset="0"/>
                <a:cs typeface="Microsoft Sans Serif" pitchFamily="34" charset="0"/>
              </a:rPr>
              <a:t>pre-screening questions, only ask CAR question</a:t>
            </a:r>
            <a:endParaRPr lang="en-US" dirty="0">
              <a:solidFill>
                <a:schemeClr val="bg1"/>
              </a:solidFill>
              <a:latin typeface="Microsoft Sans Serif" pitchFamily="34" charset="0"/>
              <a:cs typeface="Microsoft Sans Serif" pitchFamily="34" charset="0"/>
            </a:endParaRPr>
          </a:p>
        </p:txBody>
      </p:sp>
      <p:sp>
        <p:nvSpPr>
          <p:cNvPr id="13" name="Rectangle 12"/>
          <p:cNvSpPr/>
          <p:nvPr/>
        </p:nvSpPr>
        <p:spPr>
          <a:xfrm>
            <a:off x="6858000" y="4191000"/>
            <a:ext cx="2286000" cy="121920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Microsoft Sans Serif" pitchFamily="34" charset="0"/>
                <a:cs typeface="Microsoft Sans Serif" pitchFamily="34" charset="0"/>
              </a:rPr>
              <a:t>If YES TO ANY</a:t>
            </a:r>
          </a:p>
          <a:p>
            <a:pPr algn="ctr"/>
            <a:r>
              <a:rPr lang="en-US" dirty="0" smtClean="0">
                <a:solidFill>
                  <a:schemeClr val="bg1"/>
                </a:solidFill>
                <a:latin typeface="Microsoft Sans Serif" pitchFamily="34" charset="0"/>
                <a:cs typeface="Microsoft Sans Serif" pitchFamily="34" charset="0"/>
              </a:rPr>
              <a:t>pre-screening questions, ask six CRAFFT questions</a:t>
            </a:r>
            <a:endParaRPr lang="en-US" dirty="0">
              <a:solidFill>
                <a:schemeClr val="bg1"/>
              </a:solidFill>
              <a:latin typeface="Microsoft Sans Serif" pitchFamily="34" charset="0"/>
              <a:cs typeface="Microsoft Sans Serif" pitchFamily="34" charset="0"/>
            </a:endParaRPr>
          </a:p>
        </p:txBody>
      </p:sp>
      <p:sp>
        <p:nvSpPr>
          <p:cNvPr id="14" name="Slide Number Placeholder 13"/>
          <p:cNvSpPr>
            <a:spLocks noGrp="1"/>
          </p:cNvSpPr>
          <p:nvPr>
            <p:ph type="sldNum" sz="quarter" idx="12"/>
          </p:nvPr>
        </p:nvSpPr>
        <p:spPr/>
        <p:txBody>
          <a:bodyPr/>
          <a:lstStyle/>
          <a:p>
            <a:fld id="{7BB5887B-BB3E-4BA5-8A1E-2508AB54A26D}" type="slidenum">
              <a:rPr lang="en-US" smtClean="0"/>
              <a:pPr/>
              <a:t>12</a:t>
            </a:fld>
            <a:endParaRPr lang="en-US"/>
          </a:p>
        </p:txBody>
      </p:sp>
    </p:spTree>
    <p:extLst>
      <p:ext uri="{BB962C8B-B14F-4D97-AF65-F5344CB8AC3E}">
        <p14:creationId xmlns:p14="http://schemas.microsoft.com/office/powerpoint/2010/main" val="303969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0" y="3200400"/>
            <a:ext cx="9144000" cy="5943600"/>
          </a:xfrm>
        </p:spPr>
        <p:txBody>
          <a:bodyPr>
            <a:noAutofit/>
          </a:bodyPr>
          <a:lstStyle/>
          <a:p>
            <a:pPr marL="514350" lvl="1" indent="-514350" fontAlgn="auto">
              <a:spcBef>
                <a:spcPts val="0"/>
              </a:spcBef>
              <a:spcAft>
                <a:spcPts val="0"/>
              </a:spcAft>
              <a:buClr>
                <a:srgbClr val="FFFF00"/>
              </a:buClr>
              <a:buFont typeface="Arial" pitchFamily="34" charset="0"/>
              <a:buChar char="•"/>
              <a:defRPr/>
            </a:pPr>
            <a:endParaRPr lang="en-US" sz="3200" dirty="0" smtClean="0">
              <a:solidFill>
                <a:schemeClr val="tx1"/>
              </a:solidFill>
              <a:latin typeface="Microsoft Sans Serif" pitchFamily="34" charset="0"/>
              <a:cs typeface="Microsoft Sans Serif" pitchFamily="34" charset="0"/>
            </a:endParaRPr>
          </a:p>
          <a:p>
            <a:pPr marL="514350" lvl="1" indent="-514350" fontAlgn="auto">
              <a:spcBef>
                <a:spcPts val="0"/>
              </a:spcBef>
              <a:spcAft>
                <a:spcPts val="0"/>
              </a:spcAft>
              <a:buClr>
                <a:srgbClr val="FFFF00"/>
              </a:buClr>
              <a:buFont typeface="Arial" pitchFamily="34" charset="0"/>
              <a:buChar char="•"/>
              <a:defRPr/>
            </a:pPr>
            <a:endParaRPr lang="en-US" sz="3200" dirty="0" smtClean="0">
              <a:solidFill>
                <a:schemeClr val="tx1"/>
              </a:solidFill>
              <a:latin typeface="Microsoft Sans Serif" pitchFamily="34" charset="0"/>
              <a:cs typeface="Microsoft Sans Serif" pitchFamily="34" charset="0"/>
            </a:endParaRPr>
          </a:p>
          <a:p>
            <a:pPr marL="514350" lvl="1" indent="-514350" fontAlgn="auto">
              <a:spcBef>
                <a:spcPts val="0"/>
              </a:spcBef>
              <a:spcAft>
                <a:spcPts val="0"/>
              </a:spcAft>
              <a:buClr>
                <a:srgbClr val="FFFF00"/>
              </a:buClr>
              <a:buFont typeface="Arial" pitchFamily="34" charset="0"/>
              <a:buChar char="•"/>
              <a:defRPr/>
            </a:pPr>
            <a:r>
              <a:rPr lang="en-US" sz="3200" dirty="0" smtClean="0">
                <a:solidFill>
                  <a:schemeClr val="tx1"/>
                </a:solidFill>
                <a:latin typeface="Microsoft Sans Serif" pitchFamily="34" charset="0"/>
                <a:cs typeface="Microsoft Sans Serif" pitchFamily="34" charset="0"/>
              </a:rPr>
              <a:t>Each “YES” on the 6 CRAFFT questions scores 1 point</a:t>
            </a:r>
          </a:p>
          <a:p>
            <a:pPr marL="971550" lvl="2" indent="-514350">
              <a:spcBef>
                <a:spcPts val="0"/>
              </a:spcBef>
              <a:buClr>
                <a:srgbClr val="FFFF00"/>
              </a:buClr>
              <a:buFont typeface="Arial" pitchFamily="34" charset="0"/>
              <a:buChar char="•"/>
              <a:defRPr/>
            </a:pPr>
            <a:r>
              <a:rPr lang="en-US" sz="3000" dirty="0" smtClean="0">
                <a:solidFill>
                  <a:schemeClr val="tx1"/>
                </a:solidFill>
                <a:latin typeface="Microsoft Sans Serif" pitchFamily="34" charset="0"/>
                <a:cs typeface="Microsoft Sans Serif" pitchFamily="34" charset="0"/>
              </a:rPr>
              <a:t>If only yes to car question, educate on risks of drunk/drugged driving</a:t>
            </a:r>
          </a:p>
          <a:p>
            <a:pPr marL="514350" lvl="1" indent="-514350" fontAlgn="auto">
              <a:spcBef>
                <a:spcPts val="0"/>
              </a:spcBef>
              <a:spcAft>
                <a:spcPts val="0"/>
              </a:spcAft>
              <a:buClr>
                <a:srgbClr val="FFFF00"/>
              </a:buClr>
              <a:buFont typeface="Arial" pitchFamily="34" charset="0"/>
              <a:buChar char="•"/>
              <a:defRPr/>
            </a:pPr>
            <a:endParaRPr lang="en-US" sz="3200" dirty="0" smtClean="0">
              <a:solidFill>
                <a:schemeClr val="tx1"/>
              </a:solidFill>
              <a:latin typeface="Microsoft Sans Serif" pitchFamily="34" charset="0"/>
              <a:cs typeface="Microsoft Sans Serif" pitchFamily="34" charset="0"/>
            </a:endParaRPr>
          </a:p>
          <a:p>
            <a:pPr marL="514350" lvl="1" indent="-514350" fontAlgn="auto">
              <a:spcBef>
                <a:spcPts val="0"/>
              </a:spcBef>
              <a:spcAft>
                <a:spcPts val="0"/>
              </a:spcAft>
              <a:buClr>
                <a:srgbClr val="FFFF00"/>
              </a:buClr>
              <a:buFont typeface="Arial" pitchFamily="34" charset="0"/>
              <a:buChar char="•"/>
              <a:defRPr/>
            </a:pPr>
            <a:r>
              <a:rPr lang="en-US" sz="3200" dirty="0" smtClean="0">
                <a:solidFill>
                  <a:schemeClr val="tx1"/>
                </a:solidFill>
                <a:latin typeface="Microsoft Sans Serif" pitchFamily="34" charset="0"/>
                <a:cs typeface="Microsoft Sans Serif" pitchFamily="34" charset="0"/>
              </a:rPr>
              <a:t>A score of 1 or higher (on questions other than the car question) is a positive screen, indicating need for additional assessment/intervention</a:t>
            </a:r>
          </a:p>
          <a:p>
            <a:pPr marL="514350" lvl="1" indent="-514350" fontAlgn="auto">
              <a:spcBef>
                <a:spcPts val="0"/>
              </a:spcBef>
              <a:spcAft>
                <a:spcPts val="0"/>
              </a:spcAft>
              <a:buClr>
                <a:srgbClr val="FFFF00"/>
              </a:buClr>
              <a:buFont typeface="Arial" pitchFamily="34" charset="0"/>
              <a:buChar char="•"/>
              <a:defRPr/>
            </a:pPr>
            <a:endParaRPr lang="en-US" sz="3200" dirty="0" smtClean="0">
              <a:solidFill>
                <a:schemeClr val="tx1"/>
              </a:solidFill>
              <a:latin typeface="Microsoft Sans Serif" pitchFamily="34" charset="0"/>
              <a:cs typeface="Microsoft Sans Serif" pitchFamily="34" charset="0"/>
            </a:endParaRPr>
          </a:p>
          <a:p>
            <a:pPr marL="514350" lvl="1" indent="-514350" fontAlgn="auto">
              <a:spcBef>
                <a:spcPts val="0"/>
              </a:spcBef>
              <a:spcAft>
                <a:spcPts val="0"/>
              </a:spcAft>
              <a:buClr>
                <a:srgbClr val="FFFF00"/>
              </a:buClr>
              <a:buFont typeface="Arial" pitchFamily="34" charset="0"/>
              <a:buChar char="•"/>
              <a:defRPr/>
            </a:pPr>
            <a:r>
              <a:rPr lang="en-US" sz="3200" dirty="0" smtClean="0">
                <a:solidFill>
                  <a:schemeClr val="tx1"/>
                </a:solidFill>
                <a:latin typeface="Microsoft Sans Serif" pitchFamily="34" charset="0"/>
                <a:cs typeface="Microsoft Sans Serif" pitchFamily="34" charset="0"/>
              </a:rPr>
              <a:t>The higher the CRAFFT score, the more likely the individual has serious problems related to substance use</a:t>
            </a:r>
            <a:endParaRPr lang="en-US" sz="3200" dirty="0" smtClean="0">
              <a:solidFill>
                <a:srgbClr val="FFFF00"/>
              </a:solidFill>
              <a:latin typeface="Microsoft Sans Serif" pitchFamily="34" charset="0"/>
              <a:cs typeface="Microsoft Sans Serif" pitchFamily="34" charset="0"/>
            </a:endParaRPr>
          </a:p>
          <a:p>
            <a:pPr marL="514350" lvl="1" indent="-514350" fontAlgn="auto">
              <a:spcBef>
                <a:spcPts val="0"/>
              </a:spcBef>
              <a:spcAft>
                <a:spcPts val="0"/>
              </a:spcAft>
              <a:buClr>
                <a:srgbClr val="FFFF00"/>
              </a:buClr>
              <a:defRPr/>
            </a:pPr>
            <a:endParaRPr lang="en-US" sz="2800" dirty="0" smtClean="0">
              <a:solidFill>
                <a:schemeClr val="tx1"/>
              </a:solidFill>
              <a:latin typeface="Microsoft Sans Serif" pitchFamily="34" charset="0"/>
              <a:cs typeface="Microsoft Sans Serif" pitchFamily="34" charset="0"/>
            </a:endParaRPr>
          </a:p>
          <a:p>
            <a:pPr marL="514350" lvl="1" indent="-514350" fontAlgn="auto">
              <a:spcBef>
                <a:spcPts val="0"/>
              </a:spcBef>
              <a:spcAft>
                <a:spcPts val="0"/>
              </a:spcAft>
              <a:buClr>
                <a:srgbClr val="FFFF00"/>
              </a:buClr>
              <a:buFont typeface="Arial" pitchFamily="34" charset="0"/>
              <a:buChar char="•"/>
              <a:defRPr/>
            </a:pPr>
            <a:endParaRPr lang="en-US" sz="2800" dirty="0" smtClean="0">
              <a:solidFill>
                <a:schemeClr val="tx1"/>
              </a:solidFill>
              <a:latin typeface="Microsoft Sans Serif" pitchFamily="34" charset="0"/>
              <a:cs typeface="Microsoft Sans Serif" pitchFamily="34" charset="0"/>
            </a:endParaRPr>
          </a:p>
          <a:p>
            <a:pPr marL="514350" lvl="1" indent="-514350" fontAlgn="auto">
              <a:spcBef>
                <a:spcPts val="0"/>
              </a:spcBef>
              <a:spcAft>
                <a:spcPts val="0"/>
              </a:spcAft>
              <a:buClr>
                <a:srgbClr val="FFFF00"/>
              </a:buClr>
              <a:defRPr/>
            </a:pPr>
            <a:endParaRPr lang="en-US" sz="2800" dirty="0" smtClean="0">
              <a:solidFill>
                <a:schemeClr val="tx1"/>
              </a:solidFill>
              <a:latin typeface="Microsoft Sans Serif" pitchFamily="34" charset="0"/>
              <a:cs typeface="Microsoft Sans Serif" pitchFamily="34" charset="0"/>
            </a:endParaRPr>
          </a:p>
          <a:p>
            <a:pPr marL="514350" lvl="1" indent="-514350" fontAlgn="auto">
              <a:spcBef>
                <a:spcPts val="0"/>
              </a:spcBef>
              <a:spcAft>
                <a:spcPts val="0"/>
              </a:spcAft>
              <a:buClr>
                <a:srgbClr val="FFFF00"/>
              </a:buClr>
              <a:defRPr/>
            </a:pPr>
            <a:endParaRPr lang="en-US" sz="2800" dirty="0" smtClean="0">
              <a:solidFill>
                <a:schemeClr val="tx1"/>
              </a:solidFill>
              <a:latin typeface="Microsoft Sans Serif" pitchFamily="34" charset="0"/>
              <a:cs typeface="Microsoft Sans Serif" pitchFamily="34" charset="0"/>
            </a:endParaRPr>
          </a:p>
          <a:p>
            <a:pPr marL="514350" lvl="1" indent="-514350" fontAlgn="auto">
              <a:spcBef>
                <a:spcPts val="0"/>
              </a:spcBef>
              <a:spcAft>
                <a:spcPts val="0"/>
              </a:spcAft>
              <a:buClr>
                <a:srgbClr val="FFFF00"/>
              </a:buClr>
              <a:defRPr/>
            </a:pPr>
            <a:endParaRPr lang="en-US" sz="3200" dirty="0" smtClean="0">
              <a:solidFill>
                <a:schemeClr val="tx1"/>
              </a:solidFill>
            </a:endParaRPr>
          </a:p>
        </p:txBody>
      </p:sp>
      <p:sp>
        <p:nvSpPr>
          <p:cNvPr id="5" name="TextBox 4"/>
          <p:cNvSpPr txBox="1"/>
          <p:nvPr/>
        </p:nvSpPr>
        <p:spPr>
          <a:xfrm>
            <a:off x="0" y="0"/>
            <a:ext cx="9144000" cy="707886"/>
          </a:xfrm>
          <a:prstGeom prst="rect">
            <a:avLst/>
          </a:prstGeom>
          <a:noFill/>
        </p:spPr>
        <p:txBody>
          <a:bodyPr wrap="square" rtlCol="0">
            <a:spAutoFit/>
          </a:bodyPr>
          <a:lstStyle/>
          <a:p>
            <a:pPr algn="ctr"/>
            <a:r>
              <a:rPr lang="en-US" sz="4000" b="1" dirty="0" smtClean="0">
                <a:solidFill>
                  <a:srgbClr val="FFFF00"/>
                </a:solidFill>
                <a:latin typeface="Microsoft Sans Serif" pitchFamily="34" charset="0"/>
                <a:cs typeface="Microsoft Sans Serif" pitchFamily="34" charset="0"/>
              </a:rPr>
              <a:t>How to Interpret CRAFFT Scores</a:t>
            </a:r>
          </a:p>
        </p:txBody>
      </p:sp>
      <p:sp>
        <p:nvSpPr>
          <p:cNvPr id="4" name="Slide Number Placeholder 3"/>
          <p:cNvSpPr>
            <a:spLocks noGrp="1"/>
          </p:cNvSpPr>
          <p:nvPr>
            <p:ph type="sldNum" sz="quarter" idx="12"/>
          </p:nvPr>
        </p:nvSpPr>
        <p:spPr/>
        <p:txBody>
          <a:bodyPr/>
          <a:lstStyle/>
          <a:p>
            <a:fld id="{7BB5887B-BB3E-4BA5-8A1E-2508AB54A26D}" type="slidenum">
              <a:rPr lang="en-US" smtClean="0"/>
              <a:pPr/>
              <a:t>13</a:t>
            </a:fld>
            <a:endParaRPr lang="en-US"/>
          </a:p>
        </p:txBody>
      </p:sp>
    </p:spTree>
    <p:extLst>
      <p:ext uri="{BB962C8B-B14F-4D97-AF65-F5344CB8AC3E}">
        <p14:creationId xmlns:p14="http://schemas.microsoft.com/office/powerpoint/2010/main" val="659797152"/>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28600"/>
            <a:ext cx="9144000" cy="769441"/>
          </a:xfrm>
          <a:prstGeom prst="rect">
            <a:avLst/>
          </a:prstGeom>
          <a:noFill/>
        </p:spPr>
        <p:txBody>
          <a:bodyPr wrap="square" rtlCol="0">
            <a:spAutoFit/>
          </a:bodyPr>
          <a:lstStyle/>
          <a:p>
            <a:pPr algn="ctr"/>
            <a:r>
              <a:rPr lang="en-US" sz="4400" dirty="0" smtClean="0">
                <a:solidFill>
                  <a:srgbClr val="FFFF00"/>
                </a:solidFill>
                <a:latin typeface="Microsoft Sans Serif" pitchFamily="34" charset="0"/>
                <a:cs typeface="Microsoft Sans Serif" pitchFamily="34" charset="0"/>
              </a:rPr>
              <a:t>Cases of Acute Danger</a:t>
            </a:r>
            <a:endParaRPr lang="en-US" sz="4400" dirty="0">
              <a:solidFill>
                <a:srgbClr val="FFFF00"/>
              </a:solidFill>
              <a:latin typeface="Microsoft Sans Serif" pitchFamily="34" charset="0"/>
              <a:cs typeface="Microsoft Sans Serif" pitchFamily="34" charset="0"/>
            </a:endParaRPr>
          </a:p>
        </p:txBody>
      </p:sp>
      <p:sp>
        <p:nvSpPr>
          <p:cNvPr id="5" name="TextBox 4"/>
          <p:cNvSpPr txBox="1"/>
          <p:nvPr/>
        </p:nvSpPr>
        <p:spPr>
          <a:xfrm>
            <a:off x="1" y="1066800"/>
            <a:ext cx="6324599" cy="6063198"/>
          </a:xfrm>
          <a:prstGeom prst="rect">
            <a:avLst/>
          </a:prstGeom>
          <a:noFill/>
        </p:spPr>
        <p:txBody>
          <a:bodyPr wrap="square" rtlCol="0">
            <a:spAutoFit/>
          </a:bodyPr>
          <a:lstStyle/>
          <a:p>
            <a:pPr>
              <a:buFont typeface="Arial" pitchFamily="34" charset="0"/>
              <a:buChar char="•"/>
            </a:pPr>
            <a:r>
              <a:rPr lang="en-US" sz="2400" dirty="0" smtClean="0">
                <a:latin typeface="Microsoft Sans Serif" pitchFamily="34" charset="0"/>
                <a:cs typeface="Microsoft Sans Serif" pitchFamily="34" charset="0"/>
              </a:rPr>
              <a:t> Very high-risk behaviors you identify may require something more immediate than SBIRT</a:t>
            </a:r>
          </a:p>
          <a:p>
            <a:pPr lvl="1">
              <a:buFont typeface="Arial" pitchFamily="34" charset="0"/>
              <a:buChar char="•"/>
            </a:pPr>
            <a:r>
              <a:rPr lang="en-US" sz="2400" dirty="0" smtClean="0">
                <a:latin typeface="Microsoft Sans Serif" pitchFamily="34" charset="0"/>
                <a:cs typeface="Microsoft Sans Serif" pitchFamily="34" charset="0"/>
              </a:rPr>
              <a:t>Taking unknown pills  </a:t>
            </a:r>
          </a:p>
          <a:p>
            <a:pPr lvl="1">
              <a:buFont typeface="Arial" pitchFamily="34" charset="0"/>
              <a:buChar char="•"/>
            </a:pPr>
            <a:r>
              <a:rPr lang="en-US" sz="2400" dirty="0" smtClean="0">
                <a:latin typeface="Microsoft Sans Serif" pitchFamily="34" charset="0"/>
                <a:cs typeface="Microsoft Sans Serif" pitchFamily="34" charset="0"/>
              </a:rPr>
              <a:t>Mixing sedatives </a:t>
            </a:r>
          </a:p>
          <a:p>
            <a:pPr lvl="1">
              <a:buFont typeface="Arial" pitchFamily="34" charset="0"/>
              <a:buChar char="•"/>
            </a:pPr>
            <a:r>
              <a:rPr lang="en-US" sz="2400" dirty="0" smtClean="0">
                <a:latin typeface="Microsoft Sans Serif" pitchFamily="34" charset="0"/>
                <a:cs typeface="Microsoft Sans Serif" pitchFamily="34" charset="0"/>
              </a:rPr>
              <a:t>Intravenous use</a:t>
            </a:r>
          </a:p>
          <a:p>
            <a:pPr lvl="1">
              <a:buFont typeface="Arial" pitchFamily="34" charset="0"/>
              <a:buChar char="•"/>
            </a:pPr>
            <a:r>
              <a:rPr lang="en-US" sz="2400" dirty="0" smtClean="0">
                <a:latin typeface="Microsoft Sans Serif" pitchFamily="34" charset="0"/>
                <a:cs typeface="Microsoft Sans Serif" pitchFamily="34" charset="0"/>
              </a:rPr>
              <a:t>Engaging in potentially dangerous activities while impaired</a:t>
            </a:r>
          </a:p>
          <a:p>
            <a:pPr lvl="1">
              <a:buFont typeface="Arial" pitchFamily="34" charset="0"/>
              <a:buChar char="•"/>
            </a:pPr>
            <a:r>
              <a:rPr lang="en-US" sz="2400" dirty="0" smtClean="0">
                <a:latin typeface="Microsoft Sans Serif" pitchFamily="34" charset="0"/>
                <a:cs typeface="Microsoft Sans Serif" pitchFamily="34" charset="0"/>
              </a:rPr>
              <a:t>Use leading to an ER visit or arrest</a:t>
            </a:r>
          </a:p>
          <a:p>
            <a:pPr lvl="1">
              <a:buFont typeface="Arial" pitchFamily="34" charset="0"/>
              <a:buChar char="•"/>
            </a:pPr>
            <a:endParaRPr lang="en-US" sz="2400" dirty="0" smtClean="0">
              <a:latin typeface="Microsoft Sans Serif" pitchFamily="34" charset="0"/>
              <a:cs typeface="Microsoft Sans Serif" pitchFamily="34" charset="0"/>
            </a:endParaRPr>
          </a:p>
          <a:p>
            <a:pPr>
              <a:buFont typeface="Arial" pitchFamily="34" charset="0"/>
              <a:buChar char="•"/>
            </a:pPr>
            <a:r>
              <a:rPr lang="en-US" sz="2400" dirty="0" smtClean="0">
                <a:latin typeface="Microsoft Sans Serif" pitchFamily="34" charset="0"/>
                <a:cs typeface="Microsoft Sans Serif" pitchFamily="34" charset="0"/>
              </a:rPr>
              <a:t> Refer for or conduct suicide/safety evaluation if necessary</a:t>
            </a:r>
          </a:p>
          <a:p>
            <a:pPr>
              <a:buFont typeface="Arial" pitchFamily="34" charset="0"/>
              <a:buChar char="•"/>
            </a:pPr>
            <a:endParaRPr lang="en-US" sz="2400" dirty="0" smtClean="0">
              <a:latin typeface="Microsoft Sans Serif" pitchFamily="34" charset="0"/>
              <a:cs typeface="Microsoft Sans Serif" pitchFamily="34" charset="0"/>
            </a:endParaRPr>
          </a:p>
          <a:p>
            <a:pPr>
              <a:buFont typeface="Arial" pitchFamily="34" charset="0"/>
              <a:buChar char="•"/>
            </a:pPr>
            <a:r>
              <a:rPr lang="en-US" sz="2400" dirty="0" smtClean="0">
                <a:latin typeface="Microsoft Sans Serif" pitchFamily="34" charset="0"/>
                <a:cs typeface="Microsoft Sans Serif" pitchFamily="34" charset="0"/>
              </a:rPr>
              <a:t> Refer for or conduct emergency mental health evaluation if necessary</a:t>
            </a:r>
          </a:p>
          <a:p>
            <a:endParaRPr lang="en-US" sz="2800" dirty="0">
              <a:latin typeface="Microsoft Sans Serif" pitchFamily="34" charset="0"/>
              <a:cs typeface="Microsoft Sans Serif" pitchFamily="34" charset="0"/>
            </a:endParaRPr>
          </a:p>
        </p:txBody>
      </p:sp>
      <p:pic>
        <p:nvPicPr>
          <p:cNvPr id="421890" name="Picture 2" descr="Image result for emergency room .gov"/>
          <p:cNvPicPr>
            <a:picLocks noChangeAspect="1" noChangeArrowheads="1"/>
          </p:cNvPicPr>
          <p:nvPr/>
        </p:nvPicPr>
        <p:blipFill>
          <a:blip r:embed="rId3" cstate="print"/>
          <a:srcRect/>
          <a:stretch>
            <a:fillRect/>
          </a:stretch>
        </p:blipFill>
        <p:spPr bwMode="auto">
          <a:xfrm>
            <a:off x="6286500" y="2133600"/>
            <a:ext cx="2857500" cy="2857500"/>
          </a:xfrm>
          <a:prstGeom prst="rect">
            <a:avLst/>
          </a:prstGeom>
          <a:noFill/>
        </p:spPr>
      </p:pic>
      <p:sp>
        <p:nvSpPr>
          <p:cNvPr id="6" name="Slide Number Placeholder 5"/>
          <p:cNvSpPr>
            <a:spLocks noGrp="1"/>
          </p:cNvSpPr>
          <p:nvPr>
            <p:ph type="sldNum" sz="quarter" idx="12"/>
          </p:nvPr>
        </p:nvSpPr>
        <p:spPr/>
        <p:txBody>
          <a:bodyPr/>
          <a:lstStyle/>
          <a:p>
            <a:fld id="{7BB5887B-BB3E-4BA5-8A1E-2508AB54A26D}"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28600"/>
            <a:ext cx="9144000" cy="1446550"/>
          </a:xfrm>
          <a:prstGeom prst="rect">
            <a:avLst/>
          </a:prstGeom>
          <a:noFill/>
        </p:spPr>
        <p:txBody>
          <a:bodyPr wrap="square" rtlCol="0">
            <a:spAutoFit/>
          </a:bodyPr>
          <a:lstStyle/>
          <a:p>
            <a:pPr algn="ctr"/>
            <a:r>
              <a:rPr lang="en-US" sz="4400" dirty="0" smtClean="0">
                <a:solidFill>
                  <a:srgbClr val="FFFF00"/>
                </a:solidFill>
                <a:latin typeface="Microsoft Sans Serif" pitchFamily="34" charset="0"/>
                <a:cs typeface="Microsoft Sans Serif" pitchFamily="34" charset="0"/>
              </a:rPr>
              <a:t>Cases of Acute Danger: </a:t>
            </a:r>
          </a:p>
          <a:p>
            <a:pPr algn="ctr"/>
            <a:r>
              <a:rPr lang="en-US" sz="4400" dirty="0" smtClean="0">
                <a:solidFill>
                  <a:srgbClr val="FFFF00"/>
                </a:solidFill>
                <a:latin typeface="Microsoft Sans Serif" pitchFamily="34" charset="0"/>
                <a:cs typeface="Microsoft Sans Serif" pitchFamily="34" charset="0"/>
              </a:rPr>
              <a:t>What You Can Say</a:t>
            </a:r>
            <a:endParaRPr lang="en-US" sz="4400" dirty="0">
              <a:solidFill>
                <a:srgbClr val="FFFF00"/>
              </a:solidFill>
              <a:latin typeface="Microsoft Sans Serif" pitchFamily="34" charset="0"/>
              <a:cs typeface="Microsoft Sans Serif" pitchFamily="34" charset="0"/>
            </a:endParaRPr>
          </a:p>
        </p:txBody>
      </p:sp>
      <p:sp>
        <p:nvSpPr>
          <p:cNvPr id="6" name="Slide Number Placeholder 5"/>
          <p:cNvSpPr>
            <a:spLocks noGrp="1"/>
          </p:cNvSpPr>
          <p:nvPr>
            <p:ph type="sldNum" sz="quarter" idx="12"/>
          </p:nvPr>
        </p:nvSpPr>
        <p:spPr/>
        <p:txBody>
          <a:bodyPr/>
          <a:lstStyle/>
          <a:p>
            <a:fld id="{7BB5887B-BB3E-4BA5-8A1E-2508AB54A26D}" type="slidenum">
              <a:rPr lang="en-US" smtClean="0"/>
              <a:pPr/>
              <a:t>15</a:t>
            </a:fld>
            <a:endParaRPr lang="en-US"/>
          </a:p>
        </p:txBody>
      </p:sp>
      <p:sp>
        <p:nvSpPr>
          <p:cNvPr id="7" name="Rounded Rectangular Callout 6"/>
          <p:cNvSpPr/>
          <p:nvPr/>
        </p:nvSpPr>
        <p:spPr>
          <a:xfrm>
            <a:off x="457200" y="1752600"/>
            <a:ext cx="8021959" cy="3847862"/>
          </a:xfrm>
          <a:prstGeom prst="wedgeRoundRectCallout">
            <a:avLst>
              <a:gd name="adj1" fmla="val 3273"/>
              <a:gd name="adj2" fmla="val 66788"/>
              <a:gd name="adj3" fmla="val 16667"/>
            </a:avLst>
          </a:prstGeom>
          <a:solidFill>
            <a:srgbClr val="FF9933"/>
          </a:solidFill>
          <a:ln>
            <a:solidFill>
              <a:srgbClr val="FF9933"/>
            </a:solidFill>
          </a:ln>
          <a:scene3d>
            <a:camera prst="orthographicFront"/>
            <a:lightRig rig="threePt" dir="t"/>
          </a:scene3d>
          <a:sp3d>
            <a:bevelT/>
          </a:sp3d>
        </p:spPr>
        <p:txBody>
          <a:bodyPr wrap="square">
            <a:spAutoFit/>
          </a:bodyPr>
          <a:lstStyle>
            <a:defPPr>
              <a:defRPr lang="en-US"/>
            </a:defPPr>
            <a:lvl1pPr algn="l" rtl="0" eaLnBrk="0" fontAlgn="base" hangingPunct="0">
              <a:spcBef>
                <a:spcPct val="0"/>
              </a:spcBef>
              <a:spcAft>
                <a:spcPct val="0"/>
              </a:spcAft>
              <a:defRPr sz="2400" kern="1200">
                <a:solidFill>
                  <a:schemeClr val="tx1"/>
                </a:solidFill>
                <a:latin typeface="Tahoma"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Tahoma"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Tahoma"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Tahoma"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Tahoma" charset="0"/>
                <a:ea typeface="ＭＳ Ｐゴシック" charset="0"/>
                <a:cs typeface="ＭＳ Ｐゴシック" charset="0"/>
              </a:defRPr>
            </a:lvl5pPr>
            <a:lvl6pPr marL="2286000" algn="l" defTabSz="457200" rtl="0" eaLnBrk="1" latinLnBrk="0" hangingPunct="1">
              <a:defRPr sz="2400" kern="1200">
                <a:solidFill>
                  <a:schemeClr val="tx1"/>
                </a:solidFill>
                <a:latin typeface="Tahoma" charset="0"/>
                <a:ea typeface="ＭＳ Ｐゴシック" charset="0"/>
                <a:cs typeface="ＭＳ Ｐゴシック" charset="0"/>
              </a:defRPr>
            </a:lvl6pPr>
            <a:lvl7pPr marL="2743200" algn="l" defTabSz="457200" rtl="0" eaLnBrk="1" latinLnBrk="0" hangingPunct="1">
              <a:defRPr sz="2400" kern="1200">
                <a:solidFill>
                  <a:schemeClr val="tx1"/>
                </a:solidFill>
                <a:latin typeface="Tahoma" charset="0"/>
                <a:ea typeface="ＭＳ Ｐゴシック" charset="0"/>
                <a:cs typeface="ＭＳ Ｐゴシック" charset="0"/>
              </a:defRPr>
            </a:lvl7pPr>
            <a:lvl8pPr marL="3200400" algn="l" defTabSz="457200" rtl="0" eaLnBrk="1" latinLnBrk="0" hangingPunct="1">
              <a:defRPr sz="2400" kern="1200">
                <a:solidFill>
                  <a:schemeClr val="tx1"/>
                </a:solidFill>
                <a:latin typeface="Tahoma" charset="0"/>
                <a:ea typeface="ＭＳ Ｐゴシック" charset="0"/>
                <a:cs typeface="ＭＳ Ｐゴシック" charset="0"/>
              </a:defRPr>
            </a:lvl8pPr>
            <a:lvl9pPr marL="3657600" algn="l" defTabSz="457200" rtl="0" eaLnBrk="1" latinLnBrk="0" hangingPunct="1">
              <a:defRPr sz="2400" kern="1200">
                <a:solidFill>
                  <a:schemeClr val="tx1"/>
                </a:solidFill>
                <a:latin typeface="Tahoma" charset="0"/>
                <a:ea typeface="ＭＳ Ｐゴシック" charset="0"/>
                <a:cs typeface="ＭＳ Ｐゴシック" charset="0"/>
              </a:defRPr>
            </a:lvl9pPr>
          </a:lstStyle>
          <a:p>
            <a:pPr lvl="0" eaLnBrk="1" fontAlgn="auto" hangingPunct="1">
              <a:spcBef>
                <a:spcPts val="0"/>
              </a:spcBef>
              <a:spcAft>
                <a:spcPts val="0"/>
              </a:spcAft>
            </a:pPr>
            <a:r>
              <a:rPr lang="en-US" i="1" dirty="0">
                <a:solidFill>
                  <a:schemeClr val="bg1"/>
                </a:solidFill>
                <a:latin typeface="Microsoft Sans Serif" pitchFamily="34" charset="0"/>
                <a:ea typeface="+mn-ea"/>
                <a:cs typeface="Microsoft Sans Serif" pitchFamily="34" charset="0"/>
              </a:rPr>
              <a:t>“ Because I am so worried I have to share some </a:t>
            </a:r>
            <a:r>
              <a:rPr lang="en-US" i="1" dirty="0" smtClean="0">
                <a:solidFill>
                  <a:schemeClr val="bg1"/>
                </a:solidFill>
                <a:latin typeface="Microsoft Sans Serif" pitchFamily="34" charset="0"/>
                <a:ea typeface="+mn-ea"/>
                <a:cs typeface="Microsoft Sans Serif" pitchFamily="34" charset="0"/>
              </a:rPr>
              <a:t>of </a:t>
            </a:r>
            <a:r>
              <a:rPr lang="en-US" i="1" dirty="0">
                <a:solidFill>
                  <a:schemeClr val="bg1"/>
                </a:solidFill>
                <a:latin typeface="Microsoft Sans Serif" pitchFamily="34" charset="0"/>
                <a:ea typeface="+mn-ea"/>
                <a:cs typeface="Microsoft Sans Serif" pitchFamily="34" charset="0"/>
              </a:rPr>
              <a:t>this information with your parents and arrange </a:t>
            </a:r>
            <a:r>
              <a:rPr lang="en-US" i="1" dirty="0" smtClean="0">
                <a:solidFill>
                  <a:schemeClr val="bg1"/>
                </a:solidFill>
                <a:latin typeface="Microsoft Sans Serif" pitchFamily="34" charset="0"/>
                <a:ea typeface="+mn-ea"/>
                <a:cs typeface="Microsoft Sans Serif" pitchFamily="34" charset="0"/>
              </a:rPr>
              <a:t>an appointment </a:t>
            </a:r>
            <a:r>
              <a:rPr lang="en-US" i="1" dirty="0">
                <a:solidFill>
                  <a:schemeClr val="bg1"/>
                </a:solidFill>
                <a:latin typeface="Microsoft Sans Serif" pitchFamily="34" charset="0"/>
                <a:ea typeface="+mn-ea"/>
                <a:cs typeface="Microsoft Sans Serif" pitchFamily="34" charset="0"/>
              </a:rPr>
              <a:t>for you to speak </a:t>
            </a:r>
            <a:r>
              <a:rPr lang="en-US" i="1" dirty="0" smtClean="0">
                <a:solidFill>
                  <a:schemeClr val="bg1"/>
                </a:solidFill>
                <a:latin typeface="Microsoft Sans Serif" pitchFamily="34" charset="0"/>
                <a:ea typeface="+mn-ea"/>
                <a:cs typeface="Microsoft Sans Serif" pitchFamily="34" charset="0"/>
              </a:rPr>
              <a:t>with </a:t>
            </a:r>
            <a:r>
              <a:rPr lang="en-US" i="1" dirty="0">
                <a:solidFill>
                  <a:schemeClr val="bg1"/>
                </a:solidFill>
                <a:latin typeface="Microsoft Sans Serif" pitchFamily="34" charset="0"/>
                <a:ea typeface="+mn-ea"/>
                <a:cs typeface="Microsoft Sans Serif" pitchFamily="34" charset="0"/>
              </a:rPr>
              <a:t>my colleague who has a lot of </a:t>
            </a:r>
            <a:r>
              <a:rPr lang="en-US" i="1" dirty="0" smtClean="0">
                <a:solidFill>
                  <a:schemeClr val="bg1"/>
                </a:solidFill>
                <a:latin typeface="Microsoft Sans Serif" pitchFamily="34" charset="0"/>
                <a:ea typeface="+mn-ea"/>
                <a:cs typeface="Microsoft Sans Serif" pitchFamily="34" charset="0"/>
              </a:rPr>
              <a:t>experience </a:t>
            </a:r>
            <a:r>
              <a:rPr lang="en-US" i="1" dirty="0">
                <a:solidFill>
                  <a:schemeClr val="bg1"/>
                </a:solidFill>
                <a:latin typeface="Microsoft Sans Serif" pitchFamily="34" charset="0"/>
                <a:ea typeface="+mn-ea"/>
                <a:cs typeface="Microsoft Sans Serif" pitchFamily="34" charset="0"/>
              </a:rPr>
              <a:t>talking to kids about drug use. In the </a:t>
            </a:r>
            <a:r>
              <a:rPr lang="en-US" i="1" dirty="0" smtClean="0">
                <a:solidFill>
                  <a:schemeClr val="bg1"/>
                </a:solidFill>
                <a:latin typeface="Microsoft Sans Serif" pitchFamily="34" charset="0"/>
                <a:ea typeface="+mn-ea"/>
                <a:cs typeface="Microsoft Sans Serif" pitchFamily="34" charset="0"/>
              </a:rPr>
              <a:t>meantime</a:t>
            </a:r>
            <a:r>
              <a:rPr lang="en-US" i="1" dirty="0">
                <a:solidFill>
                  <a:schemeClr val="bg1"/>
                </a:solidFill>
                <a:latin typeface="Microsoft Sans Serif" pitchFamily="34" charset="0"/>
                <a:ea typeface="+mn-ea"/>
                <a:cs typeface="Microsoft Sans Serif" pitchFamily="34" charset="0"/>
              </a:rPr>
              <a:t>, can you promise me that you will not </a:t>
            </a:r>
            <a:r>
              <a:rPr lang="en-US" i="1" dirty="0" smtClean="0">
                <a:solidFill>
                  <a:schemeClr val="bg1"/>
                </a:solidFill>
                <a:latin typeface="Microsoft Sans Serif" pitchFamily="34" charset="0"/>
                <a:ea typeface="+mn-ea"/>
                <a:cs typeface="Microsoft Sans Serif" pitchFamily="34" charset="0"/>
              </a:rPr>
              <a:t>use </a:t>
            </a:r>
            <a:r>
              <a:rPr lang="en-US" i="1" dirty="0">
                <a:solidFill>
                  <a:schemeClr val="bg1"/>
                </a:solidFill>
                <a:latin typeface="Microsoft Sans Serif" pitchFamily="34" charset="0"/>
                <a:ea typeface="+mn-ea"/>
                <a:cs typeface="Microsoft Sans Serif" pitchFamily="34" charset="0"/>
              </a:rPr>
              <a:t>any alcohol, pills, or drugs at all before your </a:t>
            </a:r>
            <a:r>
              <a:rPr lang="en-US" i="1" dirty="0" smtClean="0">
                <a:solidFill>
                  <a:schemeClr val="bg1"/>
                </a:solidFill>
                <a:latin typeface="Microsoft Sans Serif" pitchFamily="34" charset="0"/>
                <a:ea typeface="+mn-ea"/>
                <a:cs typeface="Microsoft Sans Serif" pitchFamily="34" charset="0"/>
              </a:rPr>
              <a:t>next appointment</a:t>
            </a:r>
            <a:r>
              <a:rPr lang="en-US" i="1" dirty="0">
                <a:solidFill>
                  <a:schemeClr val="bg1"/>
                </a:solidFill>
                <a:latin typeface="Microsoft Sans Serif" pitchFamily="34" charset="0"/>
                <a:ea typeface="+mn-ea"/>
                <a:cs typeface="Microsoft Sans Serif" pitchFamily="34" charset="0"/>
              </a:rPr>
              <a:t>? What do you think would be </a:t>
            </a:r>
            <a:r>
              <a:rPr lang="en-US" i="1" dirty="0" smtClean="0">
                <a:solidFill>
                  <a:schemeClr val="bg1"/>
                </a:solidFill>
                <a:latin typeface="Microsoft Sans Serif" pitchFamily="34" charset="0"/>
                <a:ea typeface="+mn-ea"/>
                <a:cs typeface="Microsoft Sans Serif" pitchFamily="34" charset="0"/>
              </a:rPr>
              <a:t>the </a:t>
            </a:r>
            <a:r>
              <a:rPr lang="en-US" i="1" dirty="0">
                <a:solidFill>
                  <a:schemeClr val="bg1"/>
                </a:solidFill>
                <a:latin typeface="Microsoft Sans Serif" pitchFamily="34" charset="0"/>
                <a:ea typeface="+mn-ea"/>
                <a:cs typeface="Microsoft Sans Serif" pitchFamily="34" charset="0"/>
              </a:rPr>
              <a:t>best way to share this information with your </a:t>
            </a:r>
            <a:r>
              <a:rPr lang="en-US" i="1" dirty="0" smtClean="0">
                <a:solidFill>
                  <a:schemeClr val="bg1"/>
                </a:solidFill>
                <a:latin typeface="Microsoft Sans Serif" pitchFamily="34" charset="0"/>
                <a:ea typeface="+mn-ea"/>
                <a:cs typeface="Microsoft Sans Serif" pitchFamily="34" charset="0"/>
              </a:rPr>
              <a:t>parents</a:t>
            </a:r>
            <a:r>
              <a:rPr lang="en-US" i="1" dirty="0">
                <a:solidFill>
                  <a:schemeClr val="bg1"/>
                </a:solidFill>
                <a:latin typeface="Microsoft Sans Serif" pitchFamily="34" charset="0"/>
                <a:ea typeface="+mn-ea"/>
                <a:cs typeface="Microsoft Sans Serif" pitchFamily="34" charset="0"/>
              </a:rPr>
              <a:t>?” </a:t>
            </a:r>
          </a:p>
          <a:p>
            <a:pPr lvl="0" eaLnBrk="1" fontAlgn="auto" hangingPunct="1">
              <a:spcBef>
                <a:spcPts val="0"/>
              </a:spcBef>
              <a:spcAft>
                <a:spcPts val="0"/>
              </a:spcAft>
            </a:pPr>
            <a:endParaRPr lang="en-US" sz="2800" dirty="0">
              <a:solidFill>
                <a:prstClr val="white"/>
              </a:solidFill>
              <a:latin typeface="Microsoft Sans Serif" pitchFamily="34" charset="0"/>
              <a:ea typeface="+mn-ea"/>
              <a:cs typeface="Microsoft Sans Serif" pitchFamily="34" charset="0"/>
            </a:endParaRPr>
          </a:p>
        </p:txBody>
      </p:sp>
    </p:spTree>
    <p:extLst>
      <p:ext uri="{BB962C8B-B14F-4D97-AF65-F5344CB8AC3E}">
        <p14:creationId xmlns:p14="http://schemas.microsoft.com/office/powerpoint/2010/main" val="34119938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830997"/>
          </a:xfrm>
          <a:prstGeom prst="rect">
            <a:avLst/>
          </a:prstGeom>
          <a:noFill/>
        </p:spPr>
        <p:txBody>
          <a:bodyPr wrap="square" rtlCol="0">
            <a:spAutoFit/>
          </a:bodyPr>
          <a:lstStyle/>
          <a:p>
            <a:pPr algn="ctr"/>
            <a:r>
              <a:rPr lang="en-US" sz="4800" dirty="0" smtClean="0">
                <a:solidFill>
                  <a:srgbClr val="FFFF00"/>
                </a:solidFill>
                <a:latin typeface="Microsoft Sans Serif" pitchFamily="34" charset="0"/>
                <a:cs typeface="Microsoft Sans Serif" pitchFamily="34" charset="0"/>
              </a:rPr>
              <a:t>CRAFFT Role Play</a:t>
            </a:r>
            <a:endParaRPr lang="en-US" sz="4800" dirty="0">
              <a:solidFill>
                <a:srgbClr val="FFFF00"/>
              </a:solidFill>
              <a:latin typeface="Microsoft Sans Serif" pitchFamily="34" charset="0"/>
              <a:cs typeface="Microsoft Sans Serif" pitchFamily="34" charset="0"/>
            </a:endParaRPr>
          </a:p>
        </p:txBody>
      </p:sp>
      <p:sp>
        <p:nvSpPr>
          <p:cNvPr id="5" name="TextBox 4"/>
          <p:cNvSpPr txBox="1"/>
          <p:nvPr/>
        </p:nvSpPr>
        <p:spPr>
          <a:xfrm>
            <a:off x="609600" y="1524000"/>
            <a:ext cx="7772400" cy="4154984"/>
          </a:xfrm>
          <a:prstGeom prst="rect">
            <a:avLst/>
          </a:prstGeom>
          <a:noFill/>
        </p:spPr>
        <p:txBody>
          <a:bodyPr wrap="square" rtlCol="0">
            <a:spAutoFit/>
          </a:bodyPr>
          <a:lstStyle/>
          <a:p>
            <a:pPr marL="342900" indent="-342900">
              <a:buAutoNum type="arabicPeriod"/>
            </a:pPr>
            <a:endParaRPr lang="en-US" sz="2400" dirty="0" smtClean="0">
              <a:latin typeface="Microsoft Sans Serif" pitchFamily="34" charset="0"/>
              <a:cs typeface="Microsoft Sans Serif" pitchFamily="34" charset="0"/>
            </a:endParaRPr>
          </a:p>
          <a:p>
            <a:pPr marL="342900" indent="-342900">
              <a:buAutoNum type="arabicPeriod"/>
            </a:pPr>
            <a:r>
              <a:rPr lang="en-US" sz="2400" dirty="0" smtClean="0">
                <a:latin typeface="Microsoft Sans Serif" pitchFamily="34" charset="0"/>
                <a:cs typeface="Microsoft Sans Serif" pitchFamily="34" charset="0"/>
              </a:rPr>
              <a:t>Take the blank CRAFFT screener from your packet. One person will be the provider giving the assessment, the other will be the adolescent. </a:t>
            </a:r>
          </a:p>
          <a:p>
            <a:pPr marL="342900" indent="-342900">
              <a:buAutoNum type="arabicPeriod"/>
            </a:pPr>
            <a:endParaRPr lang="en-US" sz="2400" dirty="0" smtClean="0">
              <a:latin typeface="Microsoft Sans Serif" pitchFamily="34" charset="0"/>
              <a:cs typeface="Microsoft Sans Serif" pitchFamily="34" charset="0"/>
            </a:endParaRPr>
          </a:p>
          <a:p>
            <a:pPr marL="342900" indent="-342900">
              <a:buAutoNum type="arabicPeriod"/>
            </a:pPr>
            <a:r>
              <a:rPr lang="en-US" sz="2400" dirty="0" smtClean="0">
                <a:latin typeface="Microsoft Sans Serif" pitchFamily="34" charset="0"/>
                <a:cs typeface="Microsoft Sans Serif" pitchFamily="34" charset="0"/>
              </a:rPr>
              <a:t>CLINICIANS: Introduce the CRAFFT and ask the questions.</a:t>
            </a:r>
          </a:p>
          <a:p>
            <a:pPr marL="342900" indent="-342900">
              <a:buAutoNum type="arabicPeriod"/>
            </a:pPr>
            <a:endParaRPr lang="en-US" sz="2400" dirty="0" smtClean="0">
              <a:latin typeface="Microsoft Sans Serif" pitchFamily="34" charset="0"/>
              <a:cs typeface="Microsoft Sans Serif" pitchFamily="34" charset="0"/>
            </a:endParaRPr>
          </a:p>
          <a:p>
            <a:pPr marL="342900" indent="-342900">
              <a:buAutoNum type="arabicPeriod"/>
            </a:pPr>
            <a:r>
              <a:rPr lang="en-US" sz="2400" dirty="0" smtClean="0">
                <a:latin typeface="Microsoft Sans Serif" pitchFamily="34" charset="0"/>
                <a:cs typeface="Microsoft Sans Serif" pitchFamily="34" charset="0"/>
              </a:rPr>
              <a:t>ADOLESCENTS: Be a real-life adolescent you have encountered. And don’t be the most difficult adolescent ever! </a:t>
            </a:r>
            <a:endParaRPr lang="en-US" sz="2400" dirty="0">
              <a:latin typeface="Microsoft Sans Serif" pitchFamily="34" charset="0"/>
              <a:cs typeface="Microsoft Sans Serif" pitchFamily="34" charset="0"/>
            </a:endParaRPr>
          </a:p>
        </p:txBody>
      </p:sp>
      <p:sp>
        <p:nvSpPr>
          <p:cNvPr id="6" name="Slide Number Placeholder 5"/>
          <p:cNvSpPr>
            <a:spLocks noGrp="1"/>
          </p:cNvSpPr>
          <p:nvPr>
            <p:ph type="sldNum" sz="quarter" idx="12"/>
          </p:nvPr>
        </p:nvSpPr>
        <p:spPr/>
        <p:txBody>
          <a:bodyPr/>
          <a:lstStyle/>
          <a:p>
            <a:fld id="{7BB5887B-BB3E-4BA5-8A1E-2508AB54A26D}" type="slidenum">
              <a:rPr lang="en-US" smtClean="0"/>
              <a:pPr/>
              <a:t>16</a:t>
            </a:fld>
            <a:endParaRPr lang="en-US"/>
          </a:p>
        </p:txBody>
      </p:sp>
    </p:spTree>
    <p:extLst>
      <p:ext uri="{BB962C8B-B14F-4D97-AF65-F5344CB8AC3E}">
        <p14:creationId xmlns:p14="http://schemas.microsoft.com/office/powerpoint/2010/main" val="42703269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1569660"/>
          </a:xfrm>
          <a:prstGeom prst="rect">
            <a:avLst/>
          </a:prstGeom>
          <a:noFill/>
        </p:spPr>
        <p:txBody>
          <a:bodyPr wrap="square" rtlCol="0">
            <a:spAutoFit/>
          </a:bodyPr>
          <a:lstStyle/>
          <a:p>
            <a:pPr algn="ctr"/>
            <a:r>
              <a:rPr lang="en-US" sz="4800" dirty="0" smtClean="0">
                <a:solidFill>
                  <a:srgbClr val="FFFF00"/>
                </a:solidFill>
                <a:latin typeface="Microsoft Sans Serif" pitchFamily="34" charset="0"/>
                <a:cs typeface="Microsoft Sans Serif" pitchFamily="34" charset="0"/>
              </a:rPr>
              <a:t>CRAFFT Role Play:</a:t>
            </a:r>
          </a:p>
          <a:p>
            <a:pPr algn="ctr"/>
            <a:r>
              <a:rPr lang="en-US" sz="4800" dirty="0" smtClean="0">
                <a:solidFill>
                  <a:srgbClr val="FFFF00"/>
                </a:solidFill>
                <a:latin typeface="Microsoft Sans Serif" pitchFamily="34" charset="0"/>
                <a:cs typeface="Microsoft Sans Serif" pitchFamily="34" charset="0"/>
              </a:rPr>
              <a:t>How Did It Go?</a:t>
            </a:r>
            <a:endParaRPr lang="en-US" sz="4800" dirty="0">
              <a:solidFill>
                <a:srgbClr val="FFFF00"/>
              </a:solidFill>
              <a:latin typeface="Microsoft Sans Serif" pitchFamily="34" charset="0"/>
              <a:cs typeface="Microsoft Sans Serif" pitchFamily="34" charset="0"/>
            </a:endParaRPr>
          </a:p>
        </p:txBody>
      </p:sp>
      <p:sp>
        <p:nvSpPr>
          <p:cNvPr id="5" name="TextBox 4"/>
          <p:cNvSpPr txBox="1"/>
          <p:nvPr/>
        </p:nvSpPr>
        <p:spPr>
          <a:xfrm>
            <a:off x="609600" y="1752600"/>
            <a:ext cx="7772400" cy="3970318"/>
          </a:xfrm>
          <a:prstGeom prst="rect">
            <a:avLst/>
          </a:prstGeom>
          <a:noFill/>
        </p:spPr>
        <p:txBody>
          <a:bodyPr wrap="square" rtlCol="0">
            <a:spAutoFit/>
          </a:bodyPr>
          <a:lstStyle/>
          <a:p>
            <a:pPr marL="342900" indent="-342900">
              <a:buAutoNum type="arabicPeriod"/>
            </a:pPr>
            <a:r>
              <a:rPr lang="en-US" sz="2800" dirty="0" smtClean="0">
                <a:latin typeface="Microsoft Sans Serif" pitchFamily="34" charset="0"/>
                <a:cs typeface="Microsoft Sans Serif" pitchFamily="34" charset="0"/>
              </a:rPr>
              <a:t>How did this compare to the way you usually discuss substance use with adolescents? </a:t>
            </a:r>
          </a:p>
          <a:p>
            <a:pPr marL="342900" indent="-342900">
              <a:buAutoNum type="arabicPeriod"/>
            </a:pPr>
            <a:endParaRPr lang="en-US" sz="2800" dirty="0" smtClean="0">
              <a:latin typeface="Microsoft Sans Serif" pitchFamily="34" charset="0"/>
              <a:cs typeface="Microsoft Sans Serif" pitchFamily="34" charset="0"/>
            </a:endParaRPr>
          </a:p>
          <a:p>
            <a:pPr marL="342900" indent="-342900">
              <a:buAutoNum type="arabicPeriod"/>
            </a:pPr>
            <a:r>
              <a:rPr lang="en-US" sz="2800" dirty="0" smtClean="0">
                <a:latin typeface="Microsoft Sans Serif" pitchFamily="34" charset="0"/>
                <a:cs typeface="Microsoft Sans Serif" pitchFamily="34" charset="0"/>
              </a:rPr>
              <a:t>Were there any aspects of the screening process you found particularly challenging? </a:t>
            </a:r>
          </a:p>
          <a:p>
            <a:pPr marL="342900" indent="-342900">
              <a:buAutoNum type="arabicPeriod"/>
            </a:pPr>
            <a:endParaRPr lang="en-US" sz="2800" dirty="0" smtClean="0">
              <a:latin typeface="Microsoft Sans Serif" pitchFamily="34" charset="0"/>
              <a:cs typeface="Microsoft Sans Serif" pitchFamily="34" charset="0"/>
            </a:endParaRPr>
          </a:p>
          <a:p>
            <a:pPr marL="342900" indent="-342900">
              <a:buAutoNum type="arabicPeriod"/>
            </a:pPr>
            <a:r>
              <a:rPr lang="en-US" sz="2800" dirty="0" smtClean="0">
                <a:latin typeface="Microsoft Sans Serif" pitchFamily="34" charset="0"/>
                <a:cs typeface="Microsoft Sans Serif" pitchFamily="34" charset="0"/>
              </a:rPr>
              <a:t>Do you have any concerns about doing this with the adolescents you work with? </a:t>
            </a:r>
          </a:p>
          <a:p>
            <a:pPr marL="342900" indent="-342900"/>
            <a:r>
              <a:rPr lang="en-US" sz="2800" dirty="0" smtClean="0">
                <a:latin typeface="Microsoft Sans Serif" pitchFamily="34" charset="0"/>
                <a:cs typeface="Microsoft Sans Serif" pitchFamily="34" charset="0"/>
              </a:rPr>
              <a:t> </a:t>
            </a:r>
            <a:endParaRPr lang="en-US" sz="2800" dirty="0">
              <a:latin typeface="Microsoft Sans Serif" pitchFamily="34" charset="0"/>
              <a:cs typeface="Microsoft Sans Serif" pitchFamily="34" charset="0"/>
            </a:endParaRPr>
          </a:p>
        </p:txBody>
      </p:sp>
      <p:sp>
        <p:nvSpPr>
          <p:cNvPr id="6" name="Slide Number Placeholder 5"/>
          <p:cNvSpPr>
            <a:spLocks noGrp="1"/>
          </p:cNvSpPr>
          <p:nvPr>
            <p:ph type="sldNum" sz="quarter" idx="12"/>
          </p:nvPr>
        </p:nvSpPr>
        <p:spPr/>
        <p:txBody>
          <a:bodyPr/>
          <a:lstStyle/>
          <a:p>
            <a:fld id="{7BB5887B-BB3E-4BA5-8A1E-2508AB54A26D}" type="slidenum">
              <a:rPr lang="en-US" smtClean="0"/>
              <a:pPr/>
              <a:t>17</a:t>
            </a:fld>
            <a:endParaRPr lang="en-US"/>
          </a:p>
        </p:txBody>
      </p:sp>
    </p:spTree>
    <p:extLst>
      <p:ext uri="{BB962C8B-B14F-4D97-AF65-F5344CB8AC3E}">
        <p14:creationId xmlns:p14="http://schemas.microsoft.com/office/powerpoint/2010/main" val="1095963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linds(horizont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blinds(horizontal)">
                                      <p:cBhvr>
                                        <p:cTn id="17" dur="500"/>
                                        <p:tgtEl>
                                          <p:spTgt spid="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linds(horizontal)">
                                      <p:cBhvr>
                                        <p:cTn id="2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6162" name="Picture 2" descr="\\isap-fs01\training\PHOTOS\People\handsraised.JPG"/>
          <p:cNvPicPr>
            <a:picLocks noChangeAspect="1" noChangeArrowheads="1"/>
          </p:cNvPicPr>
          <p:nvPr/>
        </p:nvPicPr>
        <p:blipFill>
          <a:blip r:embed="rId2" cstate="print"/>
          <a:srcRect/>
          <a:stretch>
            <a:fillRect/>
          </a:stretch>
        </p:blipFill>
        <p:spPr bwMode="auto">
          <a:xfrm>
            <a:off x="609600" y="1981200"/>
            <a:ext cx="8001920" cy="3047999"/>
          </a:xfrm>
          <a:prstGeom prst="rect">
            <a:avLst/>
          </a:prstGeom>
          <a:noFill/>
        </p:spPr>
      </p:pic>
      <p:sp>
        <p:nvSpPr>
          <p:cNvPr id="5" name="TextBox 4"/>
          <p:cNvSpPr txBox="1"/>
          <p:nvPr/>
        </p:nvSpPr>
        <p:spPr>
          <a:xfrm>
            <a:off x="0" y="609600"/>
            <a:ext cx="9144000" cy="769441"/>
          </a:xfrm>
          <a:prstGeom prst="rect">
            <a:avLst/>
          </a:prstGeom>
          <a:noFill/>
        </p:spPr>
        <p:txBody>
          <a:bodyPr wrap="square" rtlCol="0">
            <a:spAutoFit/>
          </a:bodyPr>
          <a:lstStyle/>
          <a:p>
            <a:pPr algn="ctr"/>
            <a:r>
              <a:rPr lang="en-US" sz="4400" b="1" dirty="0" smtClean="0">
                <a:solidFill>
                  <a:srgbClr val="FFFF00"/>
                </a:solidFill>
                <a:latin typeface="Microsoft Sans Serif" pitchFamily="34" charset="0"/>
                <a:cs typeface="Microsoft Sans Serif" pitchFamily="34" charset="0"/>
              </a:rPr>
              <a:t>Questions? Comments?</a:t>
            </a:r>
            <a:endParaRPr lang="en-US" sz="4400" b="1" dirty="0">
              <a:solidFill>
                <a:srgbClr val="FFFF00"/>
              </a:solidFill>
              <a:latin typeface="Microsoft Sans Serif" pitchFamily="34" charset="0"/>
              <a:cs typeface="Microsoft Sans Serif" pitchFamily="34" charset="0"/>
            </a:endParaRPr>
          </a:p>
        </p:txBody>
      </p:sp>
      <p:sp>
        <p:nvSpPr>
          <p:cNvPr id="4" name="Slide Number Placeholder 3"/>
          <p:cNvSpPr>
            <a:spLocks noGrp="1"/>
          </p:cNvSpPr>
          <p:nvPr>
            <p:ph type="sldNum" sz="quarter" idx="12"/>
          </p:nvPr>
        </p:nvSpPr>
        <p:spPr/>
        <p:txBody>
          <a:bodyPr/>
          <a:lstStyle/>
          <a:p>
            <a:fld id="{7BB5887B-BB3E-4BA5-8A1E-2508AB54A26D}" type="slidenum">
              <a:rPr lang="en-US" smtClean="0"/>
              <a:pPr/>
              <a:t>18</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FF00"/>
                </a:solidFill>
                <a:latin typeface="Microsoft Sans Serif" pitchFamily="34" charset="0"/>
                <a:cs typeface="Microsoft Sans Serif" pitchFamily="34" charset="0"/>
              </a:rPr>
              <a:t>Training Objectives</a:t>
            </a:r>
            <a:endParaRPr lang="en-US" b="1" dirty="0">
              <a:solidFill>
                <a:srgbClr val="FFFF00"/>
              </a:solidFill>
              <a:latin typeface="Microsoft Sans Serif" pitchFamily="34" charset="0"/>
              <a:cs typeface="Microsoft Sans Serif" pitchFamily="34" charset="0"/>
            </a:endParaRPr>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latin typeface="Microsoft Sans Serif" pitchFamily="34" charset="0"/>
                <a:cs typeface="Microsoft Sans Serif" pitchFamily="34" charset="0"/>
              </a:rPr>
              <a:t>By the end of this training module, participants will be able to:</a:t>
            </a:r>
          </a:p>
          <a:p>
            <a:pPr marL="0" indent="0">
              <a:buNone/>
            </a:pPr>
            <a:endParaRPr lang="en-US" dirty="0" smtClean="0">
              <a:latin typeface="Microsoft Sans Serif" pitchFamily="34" charset="0"/>
              <a:cs typeface="Microsoft Sans Serif" pitchFamily="34" charset="0"/>
            </a:endParaRPr>
          </a:p>
          <a:p>
            <a:pPr marL="514350" indent="-514350">
              <a:buAutoNum type="arabicPeriod"/>
            </a:pPr>
            <a:r>
              <a:rPr lang="en-US" dirty="0" smtClean="0">
                <a:latin typeface="Microsoft Sans Serif" pitchFamily="34" charset="0"/>
                <a:cs typeface="Microsoft Sans Serif" pitchFamily="34" charset="0"/>
              </a:rPr>
              <a:t>Confidently bring up the subject of substance use with the adolescents they serve.</a:t>
            </a:r>
          </a:p>
          <a:p>
            <a:pPr marL="514350" indent="-514350">
              <a:buAutoNum type="arabicPeriod"/>
            </a:pPr>
            <a:endParaRPr lang="en-US" dirty="0" smtClean="0">
              <a:latin typeface="Microsoft Sans Serif" pitchFamily="34" charset="0"/>
              <a:cs typeface="Microsoft Sans Serif" pitchFamily="34" charset="0"/>
            </a:endParaRPr>
          </a:p>
          <a:p>
            <a:pPr marL="514350" indent="-514350">
              <a:buAutoNum type="arabicPeriod"/>
            </a:pPr>
            <a:r>
              <a:rPr lang="en-US" dirty="0" smtClean="0">
                <a:latin typeface="Microsoft Sans Serif" pitchFamily="34" charset="0"/>
                <a:cs typeface="Microsoft Sans Serif" pitchFamily="34" charset="0"/>
              </a:rPr>
              <a:t>Administer the CRAFFT screening tool</a:t>
            </a:r>
          </a:p>
          <a:p>
            <a:pPr marL="514350" indent="-514350">
              <a:buAutoNum type="arabicPeriod"/>
            </a:pPr>
            <a:endParaRPr lang="en-US" dirty="0" smtClean="0">
              <a:latin typeface="Microsoft Sans Serif" pitchFamily="34" charset="0"/>
              <a:cs typeface="Microsoft Sans Serif" pitchFamily="34" charset="0"/>
            </a:endParaRPr>
          </a:p>
          <a:p>
            <a:pPr marL="514350" indent="-514350">
              <a:buAutoNum type="arabicPeriod"/>
            </a:pPr>
            <a:r>
              <a:rPr lang="en-US" dirty="0" smtClean="0">
                <a:latin typeface="Microsoft Sans Serif" pitchFamily="34" charset="0"/>
                <a:cs typeface="Microsoft Sans Serif" pitchFamily="34" charset="0"/>
              </a:rPr>
              <a:t>Understand how to interpret CRAFFT score results</a:t>
            </a:r>
          </a:p>
          <a:p>
            <a:pPr marL="514350" indent="-514350">
              <a:buAutoNum type="arabicPeriod"/>
            </a:pPr>
            <a:endParaRPr lang="en-US" dirty="0" smtClean="0">
              <a:latin typeface="Microsoft Sans Serif" pitchFamily="34" charset="0"/>
              <a:cs typeface="Microsoft Sans Serif" pitchFamily="34" charset="0"/>
            </a:endParaRPr>
          </a:p>
          <a:p>
            <a:pPr marL="514350" indent="-514350">
              <a:buAutoNum type="arabicPeriod"/>
            </a:pPr>
            <a:endParaRPr lang="en-US" dirty="0" smtClean="0">
              <a:latin typeface="Microsoft Sans Serif" pitchFamily="34" charset="0"/>
              <a:cs typeface="Microsoft Sans Serif" pitchFamily="34" charset="0"/>
            </a:endParaRPr>
          </a:p>
          <a:p>
            <a:pPr marL="514350" indent="-514350">
              <a:buAutoNum type="arabicPeriod"/>
            </a:pPr>
            <a:endParaRPr lang="en-US" dirty="0">
              <a:latin typeface="Microsoft Sans Serif" pitchFamily="34" charset="0"/>
              <a:cs typeface="Microsoft Sans Serif" pitchFamily="34" charset="0"/>
            </a:endParaRPr>
          </a:p>
        </p:txBody>
      </p:sp>
      <p:sp>
        <p:nvSpPr>
          <p:cNvPr id="4" name="Slide Number Placeholder 3"/>
          <p:cNvSpPr>
            <a:spLocks noGrp="1"/>
          </p:cNvSpPr>
          <p:nvPr>
            <p:ph type="sldNum" sz="quarter" idx="12"/>
          </p:nvPr>
        </p:nvSpPr>
        <p:spPr/>
        <p:txBody>
          <a:bodyPr/>
          <a:lstStyle/>
          <a:p>
            <a:fld id="{7BB5887B-BB3E-4BA5-8A1E-2508AB54A26D}"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FF00"/>
                </a:solidFill>
                <a:latin typeface="Microsoft Sans Serif" pitchFamily="34" charset="0"/>
                <a:cs typeface="Microsoft Sans Serif" pitchFamily="34" charset="0"/>
              </a:rPr>
              <a:t>SBIRT:</a:t>
            </a:r>
            <a:br>
              <a:rPr lang="en-US" b="1" dirty="0" smtClean="0">
                <a:solidFill>
                  <a:srgbClr val="FFFF00"/>
                </a:solidFill>
                <a:latin typeface="Microsoft Sans Serif" pitchFamily="34" charset="0"/>
                <a:cs typeface="Microsoft Sans Serif" pitchFamily="34" charset="0"/>
              </a:rPr>
            </a:br>
            <a:r>
              <a:rPr lang="en-US" b="1" dirty="0" smtClean="0">
                <a:solidFill>
                  <a:srgbClr val="FFFF00"/>
                </a:solidFill>
                <a:latin typeface="Microsoft Sans Serif" pitchFamily="34" charset="0"/>
                <a:cs typeface="Microsoft Sans Serif" pitchFamily="34" charset="0"/>
              </a:rPr>
              <a:t>A Population Approach to Prevention/Early Intervention</a:t>
            </a:r>
            <a:endParaRPr lang="en-US" b="1" dirty="0">
              <a:solidFill>
                <a:srgbClr val="FFFF00"/>
              </a:solidFill>
              <a:latin typeface="Microsoft Sans Serif" pitchFamily="34" charset="0"/>
              <a:cs typeface="Microsoft Sans Serif" pitchFamily="34" charset="0"/>
            </a:endParaRPr>
          </a:p>
        </p:txBody>
      </p:sp>
      <p:sp>
        <p:nvSpPr>
          <p:cNvPr id="3" name="Content Placeholder 2"/>
          <p:cNvSpPr>
            <a:spLocks noGrp="1"/>
          </p:cNvSpPr>
          <p:nvPr>
            <p:ph idx="1"/>
          </p:nvPr>
        </p:nvSpPr>
        <p:spPr>
          <a:xfrm>
            <a:off x="457200" y="1752600"/>
            <a:ext cx="8229600" cy="4525963"/>
          </a:xfrm>
        </p:spPr>
        <p:txBody>
          <a:bodyPr>
            <a:normAutofit fontScale="77500" lnSpcReduction="20000"/>
          </a:bodyPr>
          <a:lstStyle/>
          <a:p>
            <a:endParaRPr lang="en-US" b="1" dirty="0" smtClean="0">
              <a:solidFill>
                <a:srgbClr val="FFFF00"/>
              </a:solidFill>
              <a:latin typeface="Microsoft Sans Serif" pitchFamily="34" charset="0"/>
              <a:cs typeface="Microsoft Sans Serif" pitchFamily="34" charset="0"/>
            </a:endParaRPr>
          </a:p>
          <a:p>
            <a:r>
              <a:rPr lang="en-US" dirty="0" smtClean="0">
                <a:solidFill>
                  <a:srgbClr val="FFFF00"/>
                </a:solidFill>
                <a:latin typeface="Microsoft Sans Serif" pitchFamily="34" charset="0"/>
                <a:cs typeface="Microsoft Sans Serif" pitchFamily="34" charset="0"/>
              </a:rPr>
              <a:t>Screening </a:t>
            </a:r>
            <a:r>
              <a:rPr lang="en-US" dirty="0" smtClean="0">
                <a:latin typeface="Microsoft Sans Serif" pitchFamily="34" charset="0"/>
                <a:cs typeface="Microsoft Sans Serif" pitchFamily="34" charset="0"/>
              </a:rPr>
              <a:t>a population to identify individuals who are using substances in a risky or unhealthy way </a:t>
            </a:r>
          </a:p>
          <a:p>
            <a:endParaRPr lang="en-US" dirty="0" smtClean="0">
              <a:latin typeface="Microsoft Sans Serif" pitchFamily="34" charset="0"/>
              <a:cs typeface="Microsoft Sans Serif" pitchFamily="34" charset="0"/>
            </a:endParaRPr>
          </a:p>
          <a:p>
            <a:r>
              <a:rPr lang="en-US" dirty="0" smtClean="0">
                <a:solidFill>
                  <a:srgbClr val="FFFF00"/>
                </a:solidFill>
                <a:latin typeface="Microsoft Sans Serif" pitchFamily="34" charset="0"/>
                <a:cs typeface="Microsoft Sans Serif" pitchFamily="34" charset="0"/>
              </a:rPr>
              <a:t>Brief Intervention </a:t>
            </a:r>
            <a:r>
              <a:rPr lang="en-US" dirty="0" smtClean="0">
                <a:latin typeface="Microsoft Sans Serif" pitchFamily="34" charset="0"/>
                <a:cs typeface="Microsoft Sans Serif" pitchFamily="34" charset="0"/>
              </a:rPr>
              <a:t>to change behaviors and attitudes of individuals who are putting their health at risk with substance use. </a:t>
            </a:r>
          </a:p>
          <a:p>
            <a:pPr lvl="1"/>
            <a:r>
              <a:rPr lang="en-US" dirty="0" smtClean="0">
                <a:latin typeface="Microsoft Sans Serif" pitchFamily="34" charset="0"/>
                <a:cs typeface="Microsoft Sans Serif" pitchFamily="34" charset="0"/>
              </a:rPr>
              <a:t>Sometimes this is one intervention, sometimes a few sessions</a:t>
            </a:r>
          </a:p>
          <a:p>
            <a:endParaRPr lang="en-US" dirty="0" smtClean="0">
              <a:latin typeface="Microsoft Sans Serif" pitchFamily="34" charset="0"/>
              <a:cs typeface="Microsoft Sans Serif" pitchFamily="34" charset="0"/>
            </a:endParaRPr>
          </a:p>
          <a:p>
            <a:r>
              <a:rPr lang="en-US" dirty="0" smtClean="0">
                <a:solidFill>
                  <a:srgbClr val="FFFF00"/>
                </a:solidFill>
                <a:latin typeface="Microsoft Sans Serif" pitchFamily="34" charset="0"/>
                <a:cs typeface="Microsoft Sans Serif" pitchFamily="34" charset="0"/>
              </a:rPr>
              <a:t>Referral to Treatment </a:t>
            </a:r>
            <a:r>
              <a:rPr lang="en-US" dirty="0" smtClean="0">
                <a:latin typeface="Microsoft Sans Serif" pitchFamily="34" charset="0"/>
                <a:cs typeface="Microsoft Sans Serif" pitchFamily="34" charset="0"/>
              </a:rPr>
              <a:t>for individuals who require specialty care (behavioral, pharmacological treatments)</a:t>
            </a:r>
            <a:endParaRPr lang="en-US" dirty="0">
              <a:solidFill>
                <a:srgbClr val="FFFF00"/>
              </a:solidFill>
              <a:latin typeface="Microsoft Sans Serif" pitchFamily="34" charset="0"/>
              <a:cs typeface="Microsoft Sans Serif" pitchFamily="34" charset="0"/>
            </a:endParaRPr>
          </a:p>
        </p:txBody>
      </p:sp>
      <p:sp>
        <p:nvSpPr>
          <p:cNvPr id="4" name="Slide Number Placeholder 3"/>
          <p:cNvSpPr>
            <a:spLocks noGrp="1"/>
          </p:cNvSpPr>
          <p:nvPr>
            <p:ph type="sldNum" sz="quarter" idx="12"/>
          </p:nvPr>
        </p:nvSpPr>
        <p:spPr/>
        <p:txBody>
          <a:bodyPr/>
          <a:lstStyle/>
          <a:p>
            <a:fld id="{7BB5887B-BB3E-4BA5-8A1E-2508AB54A26D}"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89BC23E4-D7EC-4817-A67E-E796776F627E}" type="slidenum">
              <a:rPr lang="en-US" smtClean="0">
                <a:solidFill>
                  <a:srgbClr val="DBF5F9">
                    <a:shade val="90000"/>
                  </a:srgbClr>
                </a:solidFill>
              </a:rPr>
              <a:pPr>
                <a:defRPr/>
              </a:pPr>
              <a:t>4</a:t>
            </a:fld>
            <a:endParaRPr lang="en-US">
              <a:solidFill>
                <a:srgbClr val="DBF5F9">
                  <a:shade val="90000"/>
                </a:srgbClr>
              </a:solidFill>
            </a:endParaRPr>
          </a:p>
        </p:txBody>
      </p:sp>
      <p:graphicFrame>
        <p:nvGraphicFramePr>
          <p:cNvPr id="6" name="Diagram 5"/>
          <p:cNvGraphicFramePr/>
          <p:nvPr>
            <p:extLst>
              <p:ext uri="{D42A27DB-BD31-4B8C-83A1-F6EECF244321}">
                <p14:modId xmlns:p14="http://schemas.microsoft.com/office/powerpoint/2010/main" val="3761051512"/>
              </p:ext>
            </p:extLst>
          </p:nvPr>
        </p:nvGraphicFramePr>
        <p:xfrm>
          <a:off x="304800" y="1600200"/>
          <a:ext cx="5334000" cy="5257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3" name="Group 7"/>
          <p:cNvGrpSpPr/>
          <p:nvPr/>
        </p:nvGrpSpPr>
        <p:grpSpPr>
          <a:xfrm>
            <a:off x="4191006" y="1142892"/>
            <a:ext cx="4952994" cy="5866497"/>
            <a:chOff x="4103196" y="518041"/>
            <a:chExt cx="5021608" cy="6453146"/>
          </a:xfrm>
        </p:grpSpPr>
        <p:grpSp>
          <p:nvGrpSpPr>
            <p:cNvPr id="4" name="Group 8"/>
            <p:cNvGrpSpPr>
              <a:grpSpLocks/>
            </p:cNvGrpSpPr>
            <p:nvPr/>
          </p:nvGrpSpPr>
          <p:grpSpPr bwMode="auto">
            <a:xfrm>
              <a:off x="4103196" y="518041"/>
              <a:ext cx="4712592" cy="2766179"/>
              <a:chOff x="6008050" y="604408"/>
              <a:chExt cx="4713999" cy="2598532"/>
            </a:xfrm>
          </p:grpSpPr>
          <p:sp>
            <p:nvSpPr>
              <p:cNvPr id="16" name="Right Brace 15"/>
              <p:cNvSpPr/>
              <p:nvPr/>
            </p:nvSpPr>
            <p:spPr>
              <a:xfrm>
                <a:off x="6008050" y="1234440"/>
                <a:ext cx="309114" cy="1968500"/>
              </a:xfrm>
              <a:prstGeom prst="rightBrace">
                <a:avLst>
                  <a:gd name="adj1" fmla="val 8333"/>
                  <a:gd name="adj2" fmla="val 50553"/>
                </a:avLst>
              </a:prstGeom>
              <a:ln>
                <a:solidFill>
                  <a:srgbClr val="FFC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sz="2400">
                  <a:solidFill>
                    <a:srgbClr val="FFFFFF"/>
                  </a:solidFill>
                </a:endParaRPr>
              </a:p>
            </p:txBody>
          </p:sp>
          <p:sp>
            <p:nvSpPr>
              <p:cNvPr id="17" name="TextBox 7"/>
              <p:cNvSpPr txBox="1">
                <a:spLocks noChangeArrowheads="1"/>
              </p:cNvSpPr>
              <p:nvPr/>
            </p:nvSpPr>
            <p:spPr bwMode="auto">
              <a:xfrm>
                <a:off x="6317164" y="604408"/>
                <a:ext cx="4404885" cy="200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lgn="ctr" eaLnBrk="1" hangingPunct="1"/>
                <a:r>
                  <a:rPr lang="en-US" dirty="0" smtClean="0">
                    <a:solidFill>
                      <a:srgbClr val="FFFFFF"/>
                    </a:solidFill>
                    <a:latin typeface="Microsoft Sans Serif" pitchFamily="34" charset="0"/>
                    <a:cs typeface="Microsoft Sans Serif" pitchFamily="34" charset="0"/>
                  </a:rPr>
                  <a:t>Identify adolescents with SUD and link them with specialty care</a:t>
                </a:r>
                <a:r>
                  <a:rPr lang="en-US" dirty="0">
                    <a:solidFill>
                      <a:srgbClr val="FFFFFF"/>
                    </a:solidFill>
                    <a:latin typeface="Microsoft Sans Serif" pitchFamily="34" charset="0"/>
                    <a:cs typeface="Microsoft Sans Serif" pitchFamily="34" charset="0"/>
                  </a:rPr>
                  <a:t> </a:t>
                </a:r>
                <a:r>
                  <a:rPr lang="en-US" dirty="0" smtClean="0">
                    <a:solidFill>
                      <a:srgbClr val="FFFFFF"/>
                    </a:solidFill>
                    <a:latin typeface="Microsoft Sans Serif" pitchFamily="34" charset="0"/>
                    <a:cs typeface="Microsoft Sans Serif" pitchFamily="34" charset="0"/>
                  </a:rPr>
                  <a:t>(about 5% of adolescents)</a:t>
                </a:r>
              </a:p>
              <a:p>
                <a:pPr algn="ctr" eaLnBrk="1" hangingPunct="1"/>
                <a:endParaRPr lang="en-US" dirty="0" smtClean="0">
                  <a:solidFill>
                    <a:srgbClr val="FFFFFF"/>
                  </a:solidFill>
                  <a:latin typeface="Microsoft Sans Serif" pitchFamily="34" charset="0"/>
                  <a:cs typeface="Microsoft Sans Serif" pitchFamily="34" charset="0"/>
                </a:endParaRPr>
              </a:p>
            </p:txBody>
          </p:sp>
        </p:grpSp>
        <p:grpSp>
          <p:nvGrpSpPr>
            <p:cNvPr id="5" name="Group 9"/>
            <p:cNvGrpSpPr>
              <a:grpSpLocks/>
            </p:cNvGrpSpPr>
            <p:nvPr/>
          </p:nvGrpSpPr>
          <p:grpSpPr bwMode="auto">
            <a:xfrm>
              <a:off x="5416536" y="3032760"/>
              <a:ext cx="3708268" cy="3938427"/>
              <a:chOff x="5873705" y="1340739"/>
              <a:chExt cx="3708459" cy="3052281"/>
            </a:xfrm>
          </p:grpSpPr>
          <p:sp>
            <p:nvSpPr>
              <p:cNvPr id="14" name="Right Brace 13"/>
              <p:cNvSpPr/>
              <p:nvPr/>
            </p:nvSpPr>
            <p:spPr>
              <a:xfrm>
                <a:off x="5873705" y="1340739"/>
                <a:ext cx="309038" cy="1842516"/>
              </a:xfrm>
              <a:prstGeom prst="rightBrace">
                <a:avLst>
                  <a:gd name="adj1" fmla="val 3961"/>
                  <a:gd name="adj2" fmla="val 50553"/>
                </a:avLst>
              </a:prstGeom>
              <a:ln>
                <a:solidFill>
                  <a:srgbClr val="FFC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sz="2400">
                  <a:solidFill>
                    <a:srgbClr val="FFFFFF"/>
                  </a:solidFill>
                </a:endParaRPr>
              </a:p>
            </p:txBody>
          </p:sp>
          <p:sp>
            <p:nvSpPr>
              <p:cNvPr id="15" name="TextBox 11"/>
              <p:cNvSpPr txBox="1">
                <a:spLocks noChangeArrowheads="1"/>
              </p:cNvSpPr>
              <p:nvPr/>
            </p:nvSpPr>
            <p:spPr bwMode="auto">
              <a:xfrm>
                <a:off x="6260002" y="1795463"/>
                <a:ext cx="3322162" cy="25975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lgn="ctr" eaLnBrk="1" hangingPunct="1"/>
                <a:r>
                  <a:rPr lang="en-US" dirty="0" smtClean="0">
                    <a:solidFill>
                      <a:srgbClr val="FFFFFF"/>
                    </a:solidFill>
                    <a:latin typeface="Microsoft Sans Serif" pitchFamily="34" charset="0"/>
                    <a:cs typeface="Microsoft Sans Serif" pitchFamily="34" charset="0"/>
                  </a:rPr>
                  <a:t>Educate adolescents who are using substances </a:t>
                </a:r>
                <a:r>
                  <a:rPr lang="en-US" dirty="0">
                    <a:solidFill>
                      <a:srgbClr val="FFFFFF"/>
                    </a:solidFill>
                    <a:latin typeface="Microsoft Sans Serif" pitchFamily="34" charset="0"/>
                    <a:cs typeface="Microsoft Sans Serif" pitchFamily="34" charset="0"/>
                  </a:rPr>
                  <a:t>(</a:t>
                </a:r>
                <a:r>
                  <a:rPr lang="en-US" dirty="0" err="1">
                    <a:solidFill>
                      <a:srgbClr val="FFFFFF"/>
                    </a:solidFill>
                    <a:latin typeface="Microsoft Sans Serif" pitchFamily="34" charset="0"/>
                    <a:cs typeface="Microsoft Sans Serif" pitchFamily="34" charset="0"/>
                  </a:rPr>
                  <a:t>approx</a:t>
                </a:r>
                <a:r>
                  <a:rPr lang="en-US" dirty="0">
                    <a:solidFill>
                      <a:srgbClr val="FFFFFF"/>
                    </a:solidFill>
                    <a:latin typeface="Microsoft Sans Serif" pitchFamily="34" charset="0"/>
                    <a:cs typeface="Microsoft Sans Serif" pitchFamily="34" charset="0"/>
                  </a:rPr>
                  <a:t> 11.5% using alcohol, 9.4% using drugs) motivate behavior </a:t>
                </a:r>
                <a:r>
                  <a:rPr lang="en-US" dirty="0" smtClean="0">
                    <a:solidFill>
                      <a:srgbClr val="FFFFFF"/>
                    </a:solidFill>
                    <a:latin typeface="Microsoft Sans Serif" pitchFamily="34" charset="0"/>
                    <a:cs typeface="Microsoft Sans Serif" pitchFamily="34" charset="0"/>
                  </a:rPr>
                  <a:t>change)</a:t>
                </a:r>
                <a:endParaRPr lang="en-US" dirty="0">
                  <a:solidFill>
                    <a:srgbClr val="FFFFFF"/>
                  </a:solidFill>
                  <a:latin typeface="Microsoft Sans Serif" pitchFamily="34" charset="0"/>
                  <a:cs typeface="Microsoft Sans Serif" pitchFamily="34" charset="0"/>
                </a:endParaRPr>
              </a:p>
              <a:p>
                <a:pPr algn="ctr" eaLnBrk="1" hangingPunct="1"/>
                <a:endParaRPr lang="en-US" dirty="0" smtClean="0">
                  <a:solidFill>
                    <a:srgbClr val="FFFFFF"/>
                  </a:solidFill>
                  <a:latin typeface="Microsoft Sans Serif" pitchFamily="34" charset="0"/>
                  <a:cs typeface="Microsoft Sans Serif" pitchFamily="34" charset="0"/>
                </a:endParaRPr>
              </a:p>
            </p:txBody>
          </p:sp>
        </p:grpSp>
      </p:grpSp>
      <p:sp>
        <p:nvSpPr>
          <p:cNvPr id="18" name="TextBox 17"/>
          <p:cNvSpPr txBox="1"/>
          <p:nvPr/>
        </p:nvSpPr>
        <p:spPr>
          <a:xfrm>
            <a:off x="0" y="0"/>
            <a:ext cx="9144000" cy="707886"/>
          </a:xfrm>
          <a:prstGeom prst="rect">
            <a:avLst/>
          </a:prstGeom>
          <a:noFill/>
        </p:spPr>
        <p:txBody>
          <a:bodyPr wrap="square" rtlCol="0">
            <a:spAutoFit/>
          </a:bodyPr>
          <a:lstStyle/>
          <a:p>
            <a:pPr algn="ctr"/>
            <a:r>
              <a:rPr lang="en-US" sz="4000" b="1" dirty="0" smtClean="0">
                <a:solidFill>
                  <a:srgbClr val="FFFF00"/>
                </a:solidFill>
                <a:latin typeface="Microsoft Sans Serif" pitchFamily="34" charset="0"/>
                <a:cs typeface="Microsoft Sans Serif" pitchFamily="34" charset="0"/>
              </a:rPr>
              <a:t>What SBIRT Can Accomplish</a:t>
            </a:r>
          </a:p>
        </p:txBody>
      </p:sp>
    </p:spTree>
    <p:extLst>
      <p:ext uri="{BB962C8B-B14F-4D97-AF65-F5344CB8AC3E}">
        <p14:creationId xmlns:p14="http://schemas.microsoft.com/office/powerpoint/2010/main" val="11525882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a:spLocks noChangeArrowheads="1"/>
          </p:cNvSpPr>
          <p:nvPr/>
        </p:nvSpPr>
        <p:spPr bwMode="auto">
          <a:xfrm>
            <a:off x="914400" y="6327648"/>
            <a:ext cx="3138488" cy="436562"/>
          </a:xfrm>
          <a:prstGeom prst="rect">
            <a:avLst/>
          </a:prstGeom>
          <a:noFill/>
          <a:ln w="9525">
            <a:noFill/>
            <a:miter lim="800000"/>
            <a:headEnd/>
            <a:tailEnd/>
          </a:ln>
        </p:spPr>
        <p:txBody>
          <a:bodyPr>
            <a:spAutoFit/>
          </a:bodyPr>
          <a:lstStyle/>
          <a:p>
            <a:pPr algn="ctr">
              <a:lnSpc>
                <a:spcPct val="80000"/>
              </a:lnSpc>
              <a:defRPr/>
            </a:pPr>
            <a:r>
              <a:rPr lang="en-US" sz="2800" b="1" dirty="0">
                <a:latin typeface="Microsoft Sans Serif" pitchFamily="34" charset="0"/>
                <a:cs typeface="Microsoft Sans Serif" pitchFamily="34" charset="0"/>
              </a:rPr>
              <a:t>Screening</a:t>
            </a:r>
          </a:p>
        </p:txBody>
      </p:sp>
      <p:sp>
        <p:nvSpPr>
          <p:cNvPr id="10" name="TextBox 9"/>
          <p:cNvSpPr txBox="1">
            <a:spLocks noChangeArrowheads="1"/>
          </p:cNvSpPr>
          <p:nvPr/>
        </p:nvSpPr>
        <p:spPr bwMode="auto">
          <a:xfrm>
            <a:off x="4953000" y="6324600"/>
            <a:ext cx="3271837" cy="436562"/>
          </a:xfrm>
          <a:prstGeom prst="rect">
            <a:avLst/>
          </a:prstGeom>
          <a:noFill/>
          <a:ln w="9525">
            <a:noFill/>
            <a:miter lim="800000"/>
            <a:headEnd/>
            <a:tailEnd/>
          </a:ln>
        </p:spPr>
        <p:txBody>
          <a:bodyPr>
            <a:spAutoFit/>
          </a:bodyPr>
          <a:lstStyle/>
          <a:p>
            <a:pPr algn="ctr">
              <a:lnSpc>
                <a:spcPct val="80000"/>
              </a:lnSpc>
              <a:defRPr/>
            </a:pPr>
            <a:r>
              <a:rPr lang="en-US" sz="2800" b="1" dirty="0">
                <a:latin typeface="Microsoft Sans Serif" pitchFamily="34" charset="0"/>
                <a:cs typeface="Microsoft Sans Serif" pitchFamily="34" charset="0"/>
              </a:rPr>
              <a:t>Assessment</a:t>
            </a:r>
          </a:p>
        </p:txBody>
      </p:sp>
      <p:sp>
        <p:nvSpPr>
          <p:cNvPr id="3" name="TextBox 2"/>
          <p:cNvSpPr txBox="1"/>
          <p:nvPr/>
        </p:nvSpPr>
        <p:spPr>
          <a:xfrm>
            <a:off x="457200" y="228600"/>
            <a:ext cx="8229600" cy="1446550"/>
          </a:xfrm>
          <a:prstGeom prst="rect">
            <a:avLst/>
          </a:prstGeom>
          <a:noFill/>
        </p:spPr>
        <p:txBody>
          <a:bodyPr>
            <a:spAutoFit/>
          </a:bodyPr>
          <a:lstStyle/>
          <a:p>
            <a:pPr algn="ctr">
              <a:defRPr/>
            </a:pPr>
            <a:r>
              <a:rPr lang="en-US" sz="4400" b="1" dirty="0">
                <a:solidFill>
                  <a:srgbClr val="FFFF00"/>
                </a:solidFill>
                <a:latin typeface="Microsoft Sans Serif" pitchFamily="34" charset="0"/>
                <a:cs typeface="Microsoft Sans Serif" pitchFamily="34" charset="0"/>
              </a:rPr>
              <a:t>What’s going on in these pictures?</a:t>
            </a:r>
          </a:p>
        </p:txBody>
      </p:sp>
      <p:pic>
        <p:nvPicPr>
          <p:cNvPr id="2" name="Picture 1"/>
          <p:cNvPicPr>
            <a:picLocks noChangeAspect="1"/>
          </p:cNvPicPr>
          <p:nvPr/>
        </p:nvPicPr>
        <p:blipFill>
          <a:blip r:embed="rId3" cstate="print"/>
          <a:stretch>
            <a:fillRect/>
          </a:stretch>
        </p:blipFill>
        <p:spPr>
          <a:xfrm>
            <a:off x="914400" y="1893888"/>
            <a:ext cx="3138488" cy="4294187"/>
          </a:xfrm>
          <a:prstGeom prst="rect">
            <a:avLst/>
          </a:prstGeom>
          <a:ln>
            <a:noFill/>
          </a:ln>
          <a:effectLst>
            <a:outerShdw blurRad="50800" dist="38100" dir="8100000" algn="tr" rotWithShape="0">
              <a:prstClr val="black">
                <a:alpha val="40000"/>
              </a:prstClr>
            </a:outerShdw>
          </a:effectLst>
        </p:spPr>
      </p:pic>
      <p:pic>
        <p:nvPicPr>
          <p:cNvPr id="4" name="Picture 3"/>
          <p:cNvPicPr>
            <a:picLocks noChangeAspect="1"/>
          </p:cNvPicPr>
          <p:nvPr/>
        </p:nvPicPr>
        <p:blipFill rotWithShape="1">
          <a:blip r:embed="rId4" cstate="print"/>
          <a:srcRect l="10260" r="3430"/>
          <a:stretch/>
        </p:blipFill>
        <p:spPr>
          <a:xfrm>
            <a:off x="4953000" y="3675888"/>
            <a:ext cx="3271837" cy="2514600"/>
          </a:xfrm>
          <a:prstGeom prst="rect">
            <a:avLst/>
          </a:prstGeom>
          <a:ln>
            <a:noFill/>
          </a:ln>
          <a:effectLst>
            <a:outerShdw blurRad="50800" dist="38100" dir="2700000" algn="tl" rotWithShape="0">
              <a:prstClr val="black">
                <a:alpha val="40000"/>
              </a:prstClr>
            </a:outerShdw>
          </a:effectLst>
        </p:spPr>
      </p:pic>
      <p:sp>
        <p:nvSpPr>
          <p:cNvPr id="7" name="Slide Number Placeholder 6"/>
          <p:cNvSpPr>
            <a:spLocks noGrp="1"/>
          </p:cNvSpPr>
          <p:nvPr>
            <p:ph type="sldNum" sz="quarter" idx="12"/>
          </p:nvPr>
        </p:nvSpPr>
        <p:spPr/>
        <p:txBody>
          <a:bodyPr/>
          <a:lstStyle/>
          <a:p>
            <a:fld id="{7BB5887B-BB3E-4BA5-8A1E-2508AB54A26D}" type="slidenum">
              <a:rPr lang="en-US" smtClean="0"/>
              <a:pPr/>
              <a:t>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4" presetClass="entr" presetSubtype="32" fill="hold" grpId="0" nodeType="afterEffect">
                                  <p:stCondLst>
                                    <p:cond delay="1000"/>
                                  </p:stCondLst>
                                  <p:childTnLst>
                                    <p:set>
                                      <p:cBhvr>
                                        <p:cTn id="9" dur="1" fill="hold">
                                          <p:stCondLst>
                                            <p:cond delay="0"/>
                                          </p:stCondLst>
                                        </p:cTn>
                                        <p:tgtEl>
                                          <p:spTgt spid="9"/>
                                        </p:tgtEl>
                                        <p:attrNameLst>
                                          <p:attrName>style.visibility</p:attrName>
                                        </p:attrNameLst>
                                      </p:cBhvr>
                                      <p:to>
                                        <p:strVal val="visible"/>
                                      </p:to>
                                    </p:set>
                                    <p:animEffect transition="in" filter="box(out)">
                                      <p:cBhvr>
                                        <p:cTn id="10" dur="11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2300"/>
                                  </p:stCondLst>
                                  <p:childTnLst>
                                    <p:set>
                                      <p:cBhvr>
                                        <p:cTn id="14" dur="1" fill="hold">
                                          <p:stCondLst>
                                            <p:cond delay="0"/>
                                          </p:stCondLst>
                                        </p:cTn>
                                        <p:tgtEl>
                                          <p:spTgt spid="4"/>
                                        </p:tgtEl>
                                        <p:attrNameLst>
                                          <p:attrName>style.visibility</p:attrName>
                                        </p:attrNameLst>
                                      </p:cBhvr>
                                      <p:to>
                                        <p:strVal val="visible"/>
                                      </p:to>
                                    </p:set>
                                  </p:childTnLst>
                                </p:cTn>
                              </p:par>
                            </p:childTnLst>
                          </p:cTn>
                        </p:par>
                        <p:par>
                          <p:cTn id="15" fill="hold">
                            <p:stCondLst>
                              <p:cond delay="2300"/>
                            </p:stCondLst>
                            <p:childTnLst>
                              <p:par>
                                <p:cTn id="16" presetID="4" presetClass="entr" presetSubtype="32" fill="hold" grpId="0" nodeType="afterEffect">
                                  <p:stCondLst>
                                    <p:cond delay="1300"/>
                                  </p:stCondLst>
                                  <p:childTnLst>
                                    <p:set>
                                      <p:cBhvr>
                                        <p:cTn id="17" dur="1" fill="hold">
                                          <p:stCondLst>
                                            <p:cond delay="0"/>
                                          </p:stCondLst>
                                        </p:cTn>
                                        <p:tgtEl>
                                          <p:spTgt spid="10"/>
                                        </p:tgtEl>
                                        <p:attrNameLst>
                                          <p:attrName>style.visibility</p:attrName>
                                        </p:attrNameLst>
                                      </p:cBhvr>
                                      <p:to>
                                        <p:strVal val="visible"/>
                                      </p:to>
                                    </p:set>
                                    <p:animEffect transition="in" filter="box(out)">
                                      <p:cBhvr>
                                        <p:cTn id="18" dur="11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4191000" y="2057400"/>
            <a:ext cx="4953000" cy="4343400"/>
          </a:xfrm>
        </p:spPr>
        <p:txBody>
          <a:bodyPr>
            <a:noAutofit/>
          </a:bodyPr>
          <a:lstStyle/>
          <a:p>
            <a:pPr marL="457200" lvl="1" indent="-457200" fontAlgn="auto">
              <a:spcBef>
                <a:spcPts val="0"/>
              </a:spcBef>
              <a:spcAft>
                <a:spcPts val="0"/>
              </a:spcAft>
              <a:buClr>
                <a:schemeClr val="bg2">
                  <a:lumMod val="60000"/>
                  <a:lumOff val="40000"/>
                </a:schemeClr>
              </a:buClr>
              <a:buFont typeface="Arial" pitchFamily="34" charset="0"/>
              <a:buChar char="•"/>
              <a:defRPr/>
            </a:pPr>
            <a:r>
              <a:rPr lang="en-US" sz="2400" dirty="0" smtClean="0">
                <a:solidFill>
                  <a:schemeClr val="tx1"/>
                </a:solidFill>
                <a:latin typeface="Microsoft Sans Serif" pitchFamily="34" charset="0"/>
                <a:cs typeface="Microsoft Sans Serif" pitchFamily="34" charset="0"/>
              </a:rPr>
              <a:t>Brief (10 or fewer questions)</a:t>
            </a:r>
          </a:p>
          <a:p>
            <a:pPr marL="457200" lvl="1" indent="-457200" fontAlgn="auto">
              <a:spcBef>
                <a:spcPts val="0"/>
              </a:spcBef>
              <a:spcAft>
                <a:spcPts val="0"/>
              </a:spcAft>
              <a:buClr>
                <a:schemeClr val="bg2">
                  <a:lumMod val="60000"/>
                  <a:lumOff val="40000"/>
                </a:schemeClr>
              </a:buClr>
              <a:buFont typeface="Arial" pitchFamily="34" charset="0"/>
              <a:buChar char="•"/>
              <a:defRPr/>
            </a:pPr>
            <a:endParaRPr lang="en-US" sz="2400" dirty="0" smtClean="0">
              <a:solidFill>
                <a:schemeClr val="tx1"/>
              </a:solidFill>
              <a:latin typeface="Microsoft Sans Serif" pitchFamily="34" charset="0"/>
              <a:cs typeface="Microsoft Sans Serif" pitchFamily="34" charset="0"/>
            </a:endParaRPr>
          </a:p>
          <a:p>
            <a:pPr marL="457200" lvl="1" indent="-457200" fontAlgn="auto">
              <a:spcBef>
                <a:spcPts val="0"/>
              </a:spcBef>
              <a:spcAft>
                <a:spcPts val="0"/>
              </a:spcAft>
              <a:buClr>
                <a:schemeClr val="bg2">
                  <a:lumMod val="60000"/>
                  <a:lumOff val="40000"/>
                </a:schemeClr>
              </a:buClr>
              <a:buFont typeface="Arial" pitchFamily="34" charset="0"/>
              <a:buChar char="•"/>
              <a:defRPr/>
            </a:pPr>
            <a:r>
              <a:rPr lang="en-US" sz="2400" dirty="0" smtClean="0">
                <a:solidFill>
                  <a:schemeClr val="tx1"/>
                </a:solidFill>
                <a:latin typeface="Microsoft Sans Serif" pitchFamily="34" charset="0"/>
                <a:cs typeface="Microsoft Sans Serif" pitchFamily="34" charset="0"/>
              </a:rPr>
              <a:t>Flexible</a:t>
            </a:r>
          </a:p>
          <a:p>
            <a:pPr marL="457200" lvl="1" indent="-457200" fontAlgn="auto">
              <a:spcBef>
                <a:spcPts val="0"/>
              </a:spcBef>
              <a:spcAft>
                <a:spcPts val="0"/>
              </a:spcAft>
              <a:buClr>
                <a:schemeClr val="bg2">
                  <a:lumMod val="60000"/>
                  <a:lumOff val="40000"/>
                </a:schemeClr>
              </a:buClr>
              <a:buFont typeface="Arial" pitchFamily="34" charset="0"/>
              <a:buChar char="•"/>
              <a:defRPr/>
            </a:pPr>
            <a:endParaRPr lang="en-US" sz="2400" dirty="0" smtClean="0">
              <a:solidFill>
                <a:schemeClr val="tx1"/>
              </a:solidFill>
              <a:latin typeface="Microsoft Sans Serif" pitchFamily="34" charset="0"/>
              <a:cs typeface="Microsoft Sans Serif" pitchFamily="34" charset="0"/>
            </a:endParaRPr>
          </a:p>
          <a:p>
            <a:pPr marL="457200" lvl="1" indent="-457200" fontAlgn="auto">
              <a:spcBef>
                <a:spcPts val="0"/>
              </a:spcBef>
              <a:spcAft>
                <a:spcPts val="0"/>
              </a:spcAft>
              <a:buClr>
                <a:schemeClr val="bg2">
                  <a:lumMod val="60000"/>
                  <a:lumOff val="40000"/>
                </a:schemeClr>
              </a:buClr>
              <a:buFont typeface="Arial" pitchFamily="34" charset="0"/>
              <a:buChar char="•"/>
              <a:defRPr/>
            </a:pPr>
            <a:r>
              <a:rPr lang="en-US" sz="2400" dirty="0" smtClean="0">
                <a:solidFill>
                  <a:schemeClr val="tx1"/>
                </a:solidFill>
                <a:latin typeface="Microsoft Sans Serif" pitchFamily="34" charset="0"/>
                <a:cs typeface="Microsoft Sans Serif" pitchFamily="34" charset="0"/>
              </a:rPr>
              <a:t>Easy to administer and take</a:t>
            </a:r>
          </a:p>
          <a:p>
            <a:pPr marL="457200" lvl="1" indent="-457200" fontAlgn="auto">
              <a:spcBef>
                <a:spcPts val="0"/>
              </a:spcBef>
              <a:spcAft>
                <a:spcPts val="0"/>
              </a:spcAft>
              <a:buClr>
                <a:schemeClr val="bg2">
                  <a:lumMod val="60000"/>
                  <a:lumOff val="40000"/>
                </a:schemeClr>
              </a:buClr>
              <a:buFont typeface="Arial" pitchFamily="34" charset="0"/>
              <a:buChar char="•"/>
              <a:defRPr/>
            </a:pPr>
            <a:endParaRPr lang="en-US" sz="2400" dirty="0" smtClean="0">
              <a:solidFill>
                <a:schemeClr val="tx1"/>
              </a:solidFill>
              <a:latin typeface="Microsoft Sans Serif" pitchFamily="34" charset="0"/>
              <a:cs typeface="Microsoft Sans Serif" pitchFamily="34" charset="0"/>
            </a:endParaRPr>
          </a:p>
          <a:p>
            <a:pPr marL="457200" lvl="1" indent="-457200" fontAlgn="auto">
              <a:spcBef>
                <a:spcPts val="0"/>
              </a:spcBef>
              <a:spcAft>
                <a:spcPts val="0"/>
              </a:spcAft>
              <a:buClr>
                <a:schemeClr val="bg2">
                  <a:lumMod val="60000"/>
                  <a:lumOff val="40000"/>
                </a:schemeClr>
              </a:buClr>
              <a:buFont typeface="Arial" pitchFamily="34" charset="0"/>
              <a:buChar char="•"/>
              <a:defRPr/>
            </a:pPr>
            <a:r>
              <a:rPr lang="en-US" sz="2400" dirty="0" smtClean="0">
                <a:solidFill>
                  <a:schemeClr val="tx1"/>
                </a:solidFill>
                <a:latin typeface="Microsoft Sans Serif" pitchFamily="34" charset="0"/>
                <a:cs typeface="Microsoft Sans Serif" pitchFamily="34" charset="0"/>
              </a:rPr>
              <a:t>Addresses alcohol and drugs</a:t>
            </a:r>
          </a:p>
          <a:p>
            <a:pPr marL="457200" lvl="1" indent="-457200" fontAlgn="auto">
              <a:spcBef>
                <a:spcPts val="0"/>
              </a:spcBef>
              <a:spcAft>
                <a:spcPts val="0"/>
              </a:spcAft>
              <a:buClr>
                <a:schemeClr val="bg2">
                  <a:lumMod val="60000"/>
                  <a:lumOff val="40000"/>
                </a:schemeClr>
              </a:buClr>
              <a:buFont typeface="Arial" pitchFamily="34" charset="0"/>
              <a:buChar char="•"/>
              <a:defRPr/>
            </a:pPr>
            <a:endParaRPr lang="en-US" sz="2400" dirty="0" smtClean="0">
              <a:solidFill>
                <a:schemeClr val="tx1"/>
              </a:solidFill>
              <a:latin typeface="Microsoft Sans Serif" pitchFamily="34" charset="0"/>
              <a:cs typeface="Microsoft Sans Serif" pitchFamily="34" charset="0"/>
            </a:endParaRPr>
          </a:p>
          <a:p>
            <a:pPr marL="457200" lvl="1" indent="-457200" fontAlgn="auto">
              <a:spcBef>
                <a:spcPts val="0"/>
              </a:spcBef>
              <a:spcAft>
                <a:spcPts val="0"/>
              </a:spcAft>
              <a:buClr>
                <a:schemeClr val="bg2">
                  <a:lumMod val="60000"/>
                  <a:lumOff val="40000"/>
                </a:schemeClr>
              </a:buClr>
              <a:buFont typeface="Arial" pitchFamily="34" charset="0"/>
              <a:buChar char="•"/>
              <a:defRPr/>
            </a:pPr>
            <a:r>
              <a:rPr lang="en-US" sz="2400" dirty="0" smtClean="0">
                <a:solidFill>
                  <a:schemeClr val="tx1"/>
                </a:solidFill>
                <a:latin typeface="Microsoft Sans Serif" pitchFamily="34" charset="0"/>
                <a:cs typeface="Microsoft Sans Serif" pitchFamily="34" charset="0"/>
              </a:rPr>
              <a:t>Indicates need for further assessment or intervention</a:t>
            </a:r>
          </a:p>
          <a:p>
            <a:pPr marL="457200" lvl="1" indent="-457200" fontAlgn="auto">
              <a:spcBef>
                <a:spcPts val="0"/>
              </a:spcBef>
              <a:spcAft>
                <a:spcPts val="0"/>
              </a:spcAft>
              <a:buClr>
                <a:schemeClr val="bg2">
                  <a:lumMod val="60000"/>
                  <a:lumOff val="40000"/>
                </a:schemeClr>
              </a:buClr>
              <a:buFont typeface="Arial" pitchFamily="34" charset="0"/>
              <a:buChar char="•"/>
              <a:defRPr/>
            </a:pPr>
            <a:endParaRPr lang="en-US" sz="2400" dirty="0" smtClean="0">
              <a:solidFill>
                <a:schemeClr val="tx1"/>
              </a:solidFill>
              <a:latin typeface="Microsoft Sans Serif" pitchFamily="34" charset="0"/>
              <a:cs typeface="Microsoft Sans Serif" pitchFamily="34" charset="0"/>
            </a:endParaRPr>
          </a:p>
          <a:p>
            <a:pPr marL="457200" lvl="1" indent="-457200" fontAlgn="auto">
              <a:spcBef>
                <a:spcPts val="0"/>
              </a:spcBef>
              <a:spcAft>
                <a:spcPts val="0"/>
              </a:spcAft>
              <a:buClr>
                <a:schemeClr val="bg2">
                  <a:lumMod val="60000"/>
                  <a:lumOff val="40000"/>
                </a:schemeClr>
              </a:buClr>
              <a:buFont typeface="Arial" pitchFamily="34" charset="0"/>
              <a:buChar char="•"/>
              <a:defRPr/>
            </a:pPr>
            <a:r>
              <a:rPr lang="en-US" sz="2400" dirty="0" smtClean="0">
                <a:solidFill>
                  <a:schemeClr val="tx1"/>
                </a:solidFill>
                <a:latin typeface="Microsoft Sans Serif" pitchFamily="34" charset="0"/>
                <a:cs typeface="Microsoft Sans Serif" pitchFamily="34" charset="0"/>
              </a:rPr>
              <a:t>Has good “sensitivity” and “specificity</a:t>
            </a:r>
            <a:r>
              <a:rPr lang="en-US" sz="2400" dirty="0" smtClean="0">
                <a:solidFill>
                  <a:schemeClr val="tx1"/>
                </a:solidFill>
              </a:rPr>
              <a:t>”</a:t>
            </a:r>
          </a:p>
        </p:txBody>
      </p:sp>
      <p:sp>
        <p:nvSpPr>
          <p:cNvPr id="5" name="TextBox 4"/>
          <p:cNvSpPr txBox="1"/>
          <p:nvPr/>
        </p:nvSpPr>
        <p:spPr>
          <a:xfrm>
            <a:off x="-7883" y="152400"/>
            <a:ext cx="9144000" cy="1323439"/>
          </a:xfrm>
          <a:prstGeom prst="rect">
            <a:avLst/>
          </a:prstGeom>
          <a:noFill/>
        </p:spPr>
        <p:txBody>
          <a:bodyPr wrap="square" rtlCol="0">
            <a:spAutoFit/>
          </a:bodyPr>
          <a:lstStyle/>
          <a:p>
            <a:pPr algn="ctr"/>
            <a:r>
              <a:rPr lang="en-US" sz="4000" b="1" dirty="0" smtClean="0">
                <a:solidFill>
                  <a:srgbClr val="FFFF00"/>
                </a:solidFill>
                <a:latin typeface="Microsoft Sans Serif" pitchFamily="34" charset="0"/>
                <a:cs typeface="Microsoft Sans Serif" pitchFamily="34" charset="0"/>
              </a:rPr>
              <a:t>Characteristics of a </a:t>
            </a:r>
          </a:p>
          <a:p>
            <a:pPr algn="ctr"/>
            <a:r>
              <a:rPr lang="en-US" sz="4000" b="1" dirty="0" smtClean="0">
                <a:solidFill>
                  <a:srgbClr val="FFFF00"/>
                </a:solidFill>
                <a:latin typeface="Microsoft Sans Serif" pitchFamily="34" charset="0"/>
                <a:cs typeface="Microsoft Sans Serif" pitchFamily="34" charset="0"/>
              </a:rPr>
              <a:t>Good Screening Tool</a:t>
            </a:r>
            <a:endParaRPr lang="en-US" sz="4000" b="1" dirty="0">
              <a:solidFill>
                <a:srgbClr val="FFFF00"/>
              </a:solidFill>
              <a:latin typeface="Microsoft Sans Serif" pitchFamily="34" charset="0"/>
              <a:cs typeface="Microsoft Sans Serif" pitchFamily="34" charset="0"/>
            </a:endParaRPr>
          </a:p>
        </p:txBody>
      </p:sp>
      <p:pic>
        <p:nvPicPr>
          <p:cNvPr id="29698" name="Picture 2" descr="C:\Users\hpadwa\AppData\Local\Microsoft\Windows\Temporary Internet Files\Content.IE5\QZP8N6CI\checklist[1].png"/>
          <p:cNvPicPr>
            <a:picLocks noChangeAspect="1" noChangeArrowheads="1"/>
          </p:cNvPicPr>
          <p:nvPr/>
        </p:nvPicPr>
        <p:blipFill>
          <a:blip r:embed="rId3" cstate="print"/>
          <a:srcRect/>
          <a:stretch>
            <a:fillRect/>
          </a:stretch>
        </p:blipFill>
        <p:spPr bwMode="auto">
          <a:xfrm>
            <a:off x="381000" y="2057400"/>
            <a:ext cx="3637710" cy="3733800"/>
          </a:xfrm>
          <a:prstGeom prst="rect">
            <a:avLst/>
          </a:prstGeom>
          <a:noFill/>
        </p:spPr>
      </p:pic>
      <p:sp>
        <p:nvSpPr>
          <p:cNvPr id="6" name="Slide Number Placeholder 5"/>
          <p:cNvSpPr>
            <a:spLocks noGrp="1"/>
          </p:cNvSpPr>
          <p:nvPr>
            <p:ph type="sldNum" sz="quarter" idx="12"/>
          </p:nvPr>
        </p:nvSpPr>
        <p:spPr/>
        <p:txBody>
          <a:bodyPr/>
          <a:lstStyle/>
          <a:p>
            <a:fld id="{7BB5887B-BB3E-4BA5-8A1E-2508AB54A26D}" type="slidenum">
              <a:rPr lang="en-US" smtClean="0"/>
              <a:pPr/>
              <a:t>6</a:t>
            </a:fld>
            <a:endParaRPr lang="en-US"/>
          </a:p>
        </p:txBody>
      </p:sp>
    </p:spTree>
    <p:extLst>
      <p:ext uri="{BB962C8B-B14F-4D97-AF65-F5344CB8AC3E}">
        <p14:creationId xmlns:p14="http://schemas.microsoft.com/office/powerpoint/2010/main" val="216674016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0" y="1219200"/>
            <a:ext cx="9144000" cy="5257800"/>
          </a:xfrm>
        </p:spPr>
        <p:txBody>
          <a:bodyPr>
            <a:noAutofit/>
          </a:bodyPr>
          <a:lstStyle/>
          <a:p>
            <a:pPr marL="514350" lvl="1" indent="-514350" fontAlgn="auto">
              <a:spcBef>
                <a:spcPts val="0"/>
              </a:spcBef>
              <a:spcAft>
                <a:spcPts val="0"/>
              </a:spcAft>
              <a:buClr>
                <a:srgbClr val="FFFF00"/>
              </a:buClr>
              <a:buFont typeface="Arial" pitchFamily="34" charset="0"/>
              <a:buChar char="•"/>
              <a:defRPr/>
            </a:pPr>
            <a:r>
              <a:rPr lang="en-US" sz="2500" dirty="0" smtClean="0">
                <a:solidFill>
                  <a:schemeClr val="tx1"/>
                </a:solidFill>
                <a:latin typeface="Microsoft Sans Serif" pitchFamily="34" charset="0"/>
                <a:cs typeface="Microsoft Sans Serif" pitchFamily="34" charset="0"/>
              </a:rPr>
              <a:t>Developed by researchers at the Center for Adolescent Substance Abuse Research at Boston Children’s Hospital</a:t>
            </a:r>
          </a:p>
          <a:p>
            <a:pPr marL="514350" lvl="1" indent="-514350" fontAlgn="auto">
              <a:spcBef>
                <a:spcPts val="0"/>
              </a:spcBef>
              <a:spcAft>
                <a:spcPts val="0"/>
              </a:spcAft>
              <a:buClr>
                <a:srgbClr val="FFFF00"/>
              </a:buClr>
              <a:buFont typeface="Arial" pitchFamily="34" charset="0"/>
              <a:buChar char="•"/>
              <a:defRPr/>
            </a:pPr>
            <a:endParaRPr lang="en-US" sz="2500" dirty="0" smtClean="0">
              <a:solidFill>
                <a:schemeClr val="tx1"/>
              </a:solidFill>
              <a:latin typeface="Microsoft Sans Serif" pitchFamily="34" charset="0"/>
              <a:cs typeface="Microsoft Sans Serif" pitchFamily="34" charset="0"/>
            </a:endParaRPr>
          </a:p>
          <a:p>
            <a:pPr marL="514350" lvl="1" indent="-514350" fontAlgn="auto">
              <a:spcBef>
                <a:spcPts val="0"/>
              </a:spcBef>
              <a:spcAft>
                <a:spcPts val="0"/>
              </a:spcAft>
              <a:buClr>
                <a:srgbClr val="FFFF00"/>
              </a:buClr>
              <a:buFont typeface="Arial" pitchFamily="34" charset="0"/>
              <a:buChar char="•"/>
              <a:defRPr/>
            </a:pPr>
            <a:r>
              <a:rPr lang="en-US" sz="2500" dirty="0" smtClean="0">
                <a:solidFill>
                  <a:schemeClr val="tx1"/>
                </a:solidFill>
                <a:latin typeface="Microsoft Sans Serif" pitchFamily="34" charset="0"/>
                <a:cs typeface="Microsoft Sans Serif" pitchFamily="34" charset="0"/>
              </a:rPr>
              <a:t>Specifically designed for individuals under 21</a:t>
            </a:r>
          </a:p>
          <a:p>
            <a:pPr marL="514350" lvl="1" indent="-514350" fontAlgn="auto">
              <a:spcBef>
                <a:spcPts val="0"/>
              </a:spcBef>
              <a:spcAft>
                <a:spcPts val="0"/>
              </a:spcAft>
              <a:buClr>
                <a:srgbClr val="FFFF00"/>
              </a:buClr>
              <a:buFont typeface="Arial" pitchFamily="34" charset="0"/>
              <a:buChar char="•"/>
              <a:defRPr/>
            </a:pPr>
            <a:endParaRPr lang="en-US" sz="2500" dirty="0" smtClean="0">
              <a:solidFill>
                <a:schemeClr val="tx1"/>
              </a:solidFill>
              <a:latin typeface="Microsoft Sans Serif" pitchFamily="34" charset="0"/>
              <a:cs typeface="Microsoft Sans Serif" pitchFamily="34" charset="0"/>
            </a:endParaRPr>
          </a:p>
          <a:p>
            <a:pPr marL="514350" lvl="1" indent="-514350" fontAlgn="auto">
              <a:spcBef>
                <a:spcPts val="0"/>
              </a:spcBef>
              <a:spcAft>
                <a:spcPts val="0"/>
              </a:spcAft>
              <a:buClr>
                <a:srgbClr val="FFFF00"/>
              </a:buClr>
              <a:buFont typeface="Arial" pitchFamily="34" charset="0"/>
              <a:buChar char="•"/>
              <a:defRPr/>
            </a:pPr>
            <a:r>
              <a:rPr lang="en-US" sz="2500" dirty="0" smtClean="0">
                <a:solidFill>
                  <a:schemeClr val="tx1"/>
                </a:solidFill>
                <a:latin typeface="Microsoft Sans Serif" pitchFamily="34" charset="0"/>
                <a:cs typeface="Microsoft Sans Serif" pitchFamily="34" charset="0"/>
              </a:rPr>
              <a:t>Between 4 and 9 questions depending on responses</a:t>
            </a:r>
          </a:p>
          <a:p>
            <a:pPr marL="514350" lvl="1" indent="-514350" fontAlgn="auto">
              <a:spcBef>
                <a:spcPts val="0"/>
              </a:spcBef>
              <a:spcAft>
                <a:spcPts val="0"/>
              </a:spcAft>
              <a:buClr>
                <a:srgbClr val="FFFF00"/>
              </a:buClr>
              <a:buFont typeface="Arial" pitchFamily="34" charset="0"/>
              <a:buChar char="•"/>
              <a:defRPr/>
            </a:pPr>
            <a:endParaRPr lang="en-US" sz="2500" dirty="0" smtClean="0">
              <a:solidFill>
                <a:schemeClr val="tx1"/>
              </a:solidFill>
              <a:latin typeface="Microsoft Sans Serif" pitchFamily="34" charset="0"/>
              <a:cs typeface="Microsoft Sans Serif" pitchFamily="34" charset="0"/>
            </a:endParaRPr>
          </a:p>
          <a:p>
            <a:pPr marL="514350" lvl="1" indent="-514350" fontAlgn="auto">
              <a:spcBef>
                <a:spcPts val="0"/>
              </a:spcBef>
              <a:spcAft>
                <a:spcPts val="0"/>
              </a:spcAft>
              <a:buClr>
                <a:srgbClr val="FFFF00"/>
              </a:buClr>
              <a:buFont typeface="Arial" pitchFamily="34" charset="0"/>
              <a:buChar char="•"/>
              <a:defRPr/>
            </a:pPr>
            <a:r>
              <a:rPr lang="en-US" sz="2500" dirty="0" smtClean="0">
                <a:solidFill>
                  <a:schemeClr val="tx1"/>
                </a:solidFill>
                <a:latin typeface="Microsoft Sans Serif" pitchFamily="34" charset="0"/>
                <a:cs typeface="Microsoft Sans Serif" pitchFamily="34" charset="0"/>
              </a:rPr>
              <a:t>Useful to determine if further conversation (brief intervention) about substance use is warranted</a:t>
            </a:r>
          </a:p>
          <a:p>
            <a:pPr marL="514350" lvl="1" indent="-514350" fontAlgn="auto">
              <a:spcBef>
                <a:spcPts val="0"/>
              </a:spcBef>
              <a:spcAft>
                <a:spcPts val="0"/>
              </a:spcAft>
              <a:buClr>
                <a:srgbClr val="FFFF00"/>
              </a:buClr>
              <a:buFont typeface="Arial" pitchFamily="34" charset="0"/>
              <a:buChar char="•"/>
              <a:defRPr/>
            </a:pPr>
            <a:endParaRPr lang="en-US" sz="2500" dirty="0" smtClean="0">
              <a:solidFill>
                <a:schemeClr val="tx1"/>
              </a:solidFill>
              <a:latin typeface="Microsoft Sans Serif" pitchFamily="34" charset="0"/>
              <a:cs typeface="Microsoft Sans Serif" pitchFamily="34" charset="0"/>
            </a:endParaRPr>
          </a:p>
          <a:p>
            <a:pPr marL="514350" lvl="1" indent="-514350">
              <a:spcBef>
                <a:spcPts val="0"/>
              </a:spcBef>
              <a:buClr>
                <a:srgbClr val="FFFF00"/>
              </a:buClr>
              <a:buFont typeface="Arial" pitchFamily="34" charset="0"/>
              <a:buChar char="•"/>
              <a:defRPr/>
            </a:pPr>
            <a:r>
              <a:rPr lang="en-US" sz="2500" dirty="0" smtClean="0">
                <a:solidFill>
                  <a:schemeClr val="tx1"/>
                </a:solidFill>
                <a:latin typeface="Microsoft Sans Serif" pitchFamily="34" charset="0"/>
                <a:cs typeface="Microsoft Sans Serif" pitchFamily="34" charset="0"/>
              </a:rPr>
              <a:t>Available at</a:t>
            </a:r>
          </a:p>
          <a:p>
            <a:pPr marL="514350" lvl="1" indent="-514350">
              <a:spcBef>
                <a:spcPts val="0"/>
              </a:spcBef>
              <a:buClr>
                <a:srgbClr val="FFFF00"/>
              </a:buClr>
              <a:defRPr/>
            </a:pPr>
            <a:r>
              <a:rPr lang="en-US" sz="2500" dirty="0" smtClean="0">
                <a:solidFill>
                  <a:srgbClr val="FFFF00"/>
                </a:solidFill>
                <a:latin typeface="Microsoft Sans Serif" pitchFamily="34" charset="0"/>
                <a:cs typeface="Microsoft Sans Serif" pitchFamily="34" charset="0"/>
              </a:rPr>
              <a:t> 	http://www.ceasar-boston.org/CRAFFT/index.php</a:t>
            </a:r>
          </a:p>
          <a:p>
            <a:pPr marL="514350" lvl="1" indent="-514350">
              <a:spcBef>
                <a:spcPts val="0"/>
              </a:spcBef>
              <a:buClr>
                <a:srgbClr val="FFFF00"/>
              </a:buClr>
              <a:defRPr/>
            </a:pPr>
            <a:endParaRPr lang="en-US" sz="2500" dirty="0" smtClean="0">
              <a:solidFill>
                <a:schemeClr val="tx1"/>
              </a:solidFill>
              <a:latin typeface="Microsoft Sans Serif" pitchFamily="34" charset="0"/>
              <a:cs typeface="Microsoft Sans Serif" pitchFamily="34" charset="0"/>
            </a:endParaRPr>
          </a:p>
          <a:p>
            <a:pPr marL="514350" lvl="1" indent="-514350">
              <a:spcBef>
                <a:spcPts val="0"/>
              </a:spcBef>
              <a:buClr>
                <a:srgbClr val="FFFF00"/>
              </a:buClr>
              <a:buFont typeface="Arial" pitchFamily="34" charset="0"/>
              <a:buChar char="•"/>
              <a:defRPr/>
            </a:pPr>
            <a:r>
              <a:rPr lang="en-US" sz="2500" dirty="0" smtClean="0">
                <a:solidFill>
                  <a:schemeClr val="tx1"/>
                </a:solidFill>
                <a:latin typeface="Microsoft Sans Serif" pitchFamily="34" charset="0"/>
                <a:cs typeface="Microsoft Sans Serif" pitchFamily="34" charset="0"/>
              </a:rPr>
              <a:t>Available in 13 languages, can be self-administered (may be preferable)</a:t>
            </a:r>
          </a:p>
        </p:txBody>
      </p:sp>
      <p:sp>
        <p:nvSpPr>
          <p:cNvPr id="5" name="TextBox 4"/>
          <p:cNvSpPr txBox="1"/>
          <p:nvPr/>
        </p:nvSpPr>
        <p:spPr>
          <a:xfrm>
            <a:off x="1" y="0"/>
            <a:ext cx="9144000" cy="707886"/>
          </a:xfrm>
          <a:prstGeom prst="rect">
            <a:avLst/>
          </a:prstGeom>
          <a:noFill/>
        </p:spPr>
        <p:txBody>
          <a:bodyPr wrap="square" rtlCol="0">
            <a:spAutoFit/>
          </a:bodyPr>
          <a:lstStyle/>
          <a:p>
            <a:pPr algn="ctr"/>
            <a:r>
              <a:rPr lang="en-US" sz="4000" b="1" dirty="0" smtClean="0">
                <a:solidFill>
                  <a:srgbClr val="FFFF00"/>
                </a:solidFill>
                <a:latin typeface="Microsoft Sans Serif" pitchFamily="34" charset="0"/>
                <a:cs typeface="Microsoft Sans Serif" pitchFamily="34" charset="0"/>
              </a:rPr>
              <a:t>Screening Tool: CRAFFT</a:t>
            </a:r>
          </a:p>
        </p:txBody>
      </p:sp>
      <p:sp>
        <p:nvSpPr>
          <p:cNvPr id="4" name="Slide Number Placeholder 3"/>
          <p:cNvSpPr>
            <a:spLocks noGrp="1"/>
          </p:cNvSpPr>
          <p:nvPr>
            <p:ph type="sldNum" sz="quarter" idx="12"/>
          </p:nvPr>
        </p:nvSpPr>
        <p:spPr/>
        <p:txBody>
          <a:bodyPr/>
          <a:lstStyle/>
          <a:p>
            <a:fld id="{7BB5887B-BB3E-4BA5-8A1E-2508AB54A26D}" type="slidenum">
              <a:rPr lang="en-US" smtClean="0"/>
              <a:pPr/>
              <a:t>7</a:t>
            </a:fld>
            <a:endParaRPr lang="en-US"/>
          </a:p>
        </p:txBody>
      </p:sp>
    </p:spTree>
    <p:extLst>
      <p:ext uri="{BB962C8B-B14F-4D97-AF65-F5344CB8AC3E}">
        <p14:creationId xmlns:p14="http://schemas.microsoft.com/office/powerpoint/2010/main" val="1913633990"/>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0" y="2438400"/>
            <a:ext cx="9144000" cy="6019800"/>
          </a:xfrm>
        </p:spPr>
        <p:txBody>
          <a:bodyPr>
            <a:noAutofit/>
          </a:bodyPr>
          <a:lstStyle/>
          <a:p>
            <a:pPr marL="514350" lvl="1" indent="-514350" fontAlgn="auto">
              <a:spcBef>
                <a:spcPts val="0"/>
              </a:spcBef>
              <a:spcAft>
                <a:spcPts val="0"/>
              </a:spcAft>
              <a:buClr>
                <a:srgbClr val="FFFF00"/>
              </a:buClr>
              <a:buFont typeface="Arial" pitchFamily="34" charset="0"/>
              <a:buChar char="•"/>
              <a:defRPr/>
            </a:pPr>
            <a:endParaRPr lang="en-US" sz="3200" dirty="0" smtClean="0">
              <a:solidFill>
                <a:schemeClr val="tx1"/>
              </a:solidFill>
              <a:latin typeface="Microsoft Sans Serif" pitchFamily="34" charset="0"/>
              <a:cs typeface="Microsoft Sans Serif" pitchFamily="34" charset="0"/>
            </a:endParaRPr>
          </a:p>
          <a:p>
            <a:pPr marL="514350" lvl="1" indent="-514350" fontAlgn="auto">
              <a:spcBef>
                <a:spcPts val="0"/>
              </a:spcBef>
              <a:spcAft>
                <a:spcPts val="0"/>
              </a:spcAft>
              <a:buClr>
                <a:srgbClr val="FFFF00"/>
              </a:buClr>
              <a:buFont typeface="Arial" pitchFamily="34" charset="0"/>
              <a:buChar char="•"/>
              <a:defRPr/>
            </a:pPr>
            <a:endParaRPr lang="en-US" sz="3200" dirty="0" smtClean="0">
              <a:solidFill>
                <a:schemeClr val="tx1"/>
              </a:solidFill>
              <a:latin typeface="Microsoft Sans Serif" pitchFamily="34" charset="0"/>
              <a:cs typeface="Microsoft Sans Serif" pitchFamily="34" charset="0"/>
            </a:endParaRPr>
          </a:p>
          <a:p>
            <a:pPr marL="514350" lvl="1" indent="-514350" fontAlgn="auto">
              <a:spcBef>
                <a:spcPts val="0"/>
              </a:spcBef>
              <a:spcAft>
                <a:spcPts val="0"/>
              </a:spcAft>
              <a:buClr>
                <a:srgbClr val="FFFF00"/>
              </a:buClr>
              <a:defRPr/>
            </a:pPr>
            <a:endParaRPr lang="en-US" sz="2800" dirty="0" smtClean="0">
              <a:solidFill>
                <a:schemeClr val="tx1"/>
              </a:solidFill>
              <a:latin typeface="Microsoft Sans Serif" pitchFamily="34" charset="0"/>
              <a:cs typeface="Microsoft Sans Serif" pitchFamily="34" charset="0"/>
            </a:endParaRPr>
          </a:p>
          <a:p>
            <a:pPr marL="514350" lvl="1" indent="-514350" fontAlgn="auto">
              <a:spcBef>
                <a:spcPts val="0"/>
              </a:spcBef>
              <a:spcAft>
                <a:spcPts val="0"/>
              </a:spcAft>
              <a:buClr>
                <a:srgbClr val="FFFF00"/>
              </a:buClr>
              <a:buFont typeface="Arial" pitchFamily="34" charset="0"/>
              <a:buChar char="•"/>
              <a:defRPr/>
            </a:pPr>
            <a:endParaRPr lang="en-US" sz="2800" dirty="0" smtClean="0">
              <a:solidFill>
                <a:schemeClr val="tx1"/>
              </a:solidFill>
              <a:latin typeface="Microsoft Sans Serif" pitchFamily="34" charset="0"/>
              <a:cs typeface="Microsoft Sans Serif" pitchFamily="34" charset="0"/>
            </a:endParaRPr>
          </a:p>
          <a:p>
            <a:pPr marL="514350" lvl="1" indent="-514350" fontAlgn="auto">
              <a:spcBef>
                <a:spcPts val="0"/>
              </a:spcBef>
              <a:spcAft>
                <a:spcPts val="0"/>
              </a:spcAft>
              <a:buClr>
                <a:srgbClr val="FFFF00"/>
              </a:buClr>
              <a:defRPr/>
            </a:pPr>
            <a:endParaRPr lang="en-US" sz="2800" dirty="0" smtClean="0">
              <a:solidFill>
                <a:schemeClr val="tx1"/>
              </a:solidFill>
              <a:latin typeface="Microsoft Sans Serif" pitchFamily="34" charset="0"/>
              <a:cs typeface="Microsoft Sans Serif" pitchFamily="34" charset="0"/>
            </a:endParaRPr>
          </a:p>
          <a:p>
            <a:pPr marL="514350" lvl="1" indent="-514350" fontAlgn="auto">
              <a:spcBef>
                <a:spcPts val="0"/>
              </a:spcBef>
              <a:spcAft>
                <a:spcPts val="0"/>
              </a:spcAft>
              <a:buClr>
                <a:srgbClr val="FFFF00"/>
              </a:buClr>
              <a:defRPr/>
            </a:pPr>
            <a:endParaRPr lang="en-US" sz="2800" dirty="0" smtClean="0">
              <a:solidFill>
                <a:schemeClr val="tx1"/>
              </a:solidFill>
              <a:latin typeface="Microsoft Sans Serif" pitchFamily="34" charset="0"/>
              <a:cs typeface="Microsoft Sans Serif" pitchFamily="34" charset="0"/>
            </a:endParaRPr>
          </a:p>
          <a:p>
            <a:pPr marL="514350" lvl="1" indent="-514350" fontAlgn="auto">
              <a:spcBef>
                <a:spcPts val="0"/>
              </a:spcBef>
              <a:spcAft>
                <a:spcPts val="0"/>
              </a:spcAft>
              <a:buClr>
                <a:srgbClr val="FFFF00"/>
              </a:buClr>
              <a:defRPr/>
            </a:pPr>
            <a:endParaRPr lang="en-US" sz="3200" dirty="0" smtClean="0">
              <a:solidFill>
                <a:schemeClr val="tx1"/>
              </a:solidFill>
            </a:endParaRPr>
          </a:p>
        </p:txBody>
      </p:sp>
      <p:sp>
        <p:nvSpPr>
          <p:cNvPr id="5" name="TextBox 4"/>
          <p:cNvSpPr txBox="1"/>
          <p:nvPr/>
        </p:nvSpPr>
        <p:spPr>
          <a:xfrm>
            <a:off x="-1979" y="-6211"/>
            <a:ext cx="9144000" cy="707886"/>
          </a:xfrm>
          <a:prstGeom prst="rect">
            <a:avLst/>
          </a:prstGeom>
          <a:noFill/>
        </p:spPr>
        <p:txBody>
          <a:bodyPr wrap="square" rtlCol="0">
            <a:spAutoFit/>
          </a:bodyPr>
          <a:lstStyle/>
          <a:p>
            <a:pPr algn="ctr"/>
            <a:r>
              <a:rPr lang="en-US" sz="4000" b="1" dirty="0" smtClean="0">
                <a:solidFill>
                  <a:srgbClr val="FFFF00"/>
                </a:solidFill>
                <a:latin typeface="Microsoft Sans Serif" pitchFamily="34" charset="0"/>
                <a:cs typeface="Microsoft Sans Serif" pitchFamily="34" charset="0"/>
              </a:rPr>
              <a:t>Introducing the CRAFFT</a:t>
            </a:r>
          </a:p>
        </p:txBody>
      </p:sp>
      <p:sp>
        <p:nvSpPr>
          <p:cNvPr id="6" name="TextBox 5"/>
          <p:cNvSpPr txBox="1"/>
          <p:nvPr/>
        </p:nvSpPr>
        <p:spPr>
          <a:xfrm>
            <a:off x="28698" y="1049728"/>
            <a:ext cx="9142021" cy="5293757"/>
          </a:xfrm>
          <a:prstGeom prst="rect">
            <a:avLst/>
          </a:prstGeom>
          <a:noFill/>
        </p:spPr>
        <p:txBody>
          <a:bodyPr wrap="square" rtlCol="0">
            <a:spAutoFit/>
          </a:bodyPr>
          <a:lstStyle/>
          <a:p>
            <a:pPr marL="457200" indent="-457200">
              <a:buFont typeface="Arial" panose="020B0604020202020204" pitchFamily="34" charset="0"/>
              <a:buChar char="•"/>
            </a:pPr>
            <a:r>
              <a:rPr lang="en-US" sz="2600" dirty="0" smtClean="0">
                <a:latin typeface="Microsoft Sans Serif" pitchFamily="34" charset="0"/>
                <a:cs typeface="Microsoft Sans Serif" pitchFamily="34" charset="0"/>
              </a:rPr>
              <a:t>Provide a gentle introduction to talking about substance use</a:t>
            </a:r>
          </a:p>
          <a:p>
            <a:pPr marL="914400" lvl="1" indent="-457200">
              <a:buFont typeface="Arial" panose="020B0604020202020204" pitchFamily="34" charset="0"/>
              <a:buChar char="•"/>
            </a:pPr>
            <a:r>
              <a:rPr lang="en-US" sz="2600" dirty="0" smtClean="0">
                <a:latin typeface="Microsoft Sans Serif" pitchFamily="34" charset="0"/>
                <a:cs typeface="Microsoft Sans Serif" pitchFamily="34" charset="0"/>
              </a:rPr>
              <a:t>Communicate that some questions are personal, and that the information is confidential</a:t>
            </a:r>
          </a:p>
          <a:p>
            <a:pPr lvl="1"/>
            <a:endParaRPr lang="en-US" sz="2600" dirty="0" smtClean="0">
              <a:latin typeface="Microsoft Sans Serif" pitchFamily="34" charset="0"/>
              <a:cs typeface="Microsoft Sans Serif" pitchFamily="34" charset="0"/>
            </a:endParaRPr>
          </a:p>
          <a:p>
            <a:pPr marL="457200" indent="-457200">
              <a:buFont typeface="Arial" panose="020B0604020202020204" pitchFamily="34" charset="0"/>
              <a:buChar char="•"/>
            </a:pPr>
            <a:r>
              <a:rPr lang="en-US" sz="2600" dirty="0" smtClean="0">
                <a:latin typeface="Microsoft Sans Serif" pitchFamily="34" charset="0"/>
                <a:cs typeface="Microsoft Sans Serif" pitchFamily="34" charset="0"/>
              </a:rPr>
              <a:t>Adolescents may be surprised you are asking about substance use. </a:t>
            </a:r>
          </a:p>
          <a:p>
            <a:pPr marL="914400" lvl="1" indent="-457200">
              <a:buFont typeface="Arial" panose="020B0604020202020204" pitchFamily="34" charset="0"/>
              <a:buChar char="•"/>
            </a:pPr>
            <a:r>
              <a:rPr lang="en-US" sz="2600" dirty="0" smtClean="0">
                <a:latin typeface="Microsoft Sans Serif" pitchFamily="34" charset="0"/>
                <a:cs typeface="Microsoft Sans Serif" pitchFamily="34" charset="0"/>
              </a:rPr>
              <a:t>Be straight-forward and explain the screening is part of routine for everyone, and that you will use this information so that  you can provide the best possible care</a:t>
            </a:r>
          </a:p>
          <a:p>
            <a:pPr marL="914400" lvl="1" indent="-457200">
              <a:buFont typeface="Arial" panose="020B0604020202020204" pitchFamily="34" charset="0"/>
              <a:buChar char="•"/>
            </a:pPr>
            <a:r>
              <a:rPr lang="en-US" sz="2600" dirty="0" smtClean="0">
                <a:latin typeface="Microsoft Sans Serif" pitchFamily="34" charset="0"/>
                <a:cs typeface="Microsoft Sans Serif" pitchFamily="34" charset="0"/>
              </a:rPr>
              <a:t>Emphasize that you will not disclose to a parent unless there is extreme risk</a:t>
            </a:r>
          </a:p>
        </p:txBody>
      </p:sp>
      <p:sp>
        <p:nvSpPr>
          <p:cNvPr id="7" name="Slide Number Placeholder 6"/>
          <p:cNvSpPr>
            <a:spLocks noGrp="1"/>
          </p:cNvSpPr>
          <p:nvPr>
            <p:ph type="sldNum" sz="quarter" idx="12"/>
          </p:nvPr>
        </p:nvSpPr>
        <p:spPr/>
        <p:txBody>
          <a:bodyPr/>
          <a:lstStyle/>
          <a:p>
            <a:fld id="{7BB5887B-BB3E-4BA5-8A1E-2508AB54A26D}" type="slidenum">
              <a:rPr lang="en-US" smtClean="0"/>
              <a:pPr/>
              <a:t>8</a:t>
            </a:fld>
            <a:endParaRPr lang="en-US" dirty="0"/>
          </a:p>
        </p:txBody>
      </p:sp>
    </p:spTree>
    <p:extLst>
      <p:ext uri="{BB962C8B-B14F-4D97-AF65-F5344CB8AC3E}">
        <p14:creationId xmlns:p14="http://schemas.microsoft.com/office/powerpoint/2010/main" val="80228115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228600" y="1981200"/>
            <a:ext cx="8610600" cy="4343400"/>
          </a:xfrm>
        </p:spPr>
        <p:txBody>
          <a:bodyPr>
            <a:noAutofit/>
          </a:bodyPr>
          <a:lstStyle/>
          <a:p>
            <a:pPr marL="514350" lvl="1" indent="-514350" fontAlgn="auto">
              <a:spcBef>
                <a:spcPts val="0"/>
              </a:spcBef>
              <a:spcAft>
                <a:spcPts val="0"/>
              </a:spcAft>
              <a:buClr>
                <a:srgbClr val="FFFF00"/>
              </a:buClr>
              <a:defRPr/>
            </a:pPr>
            <a:r>
              <a:rPr lang="en-US" sz="3200" dirty="0" smtClean="0">
                <a:solidFill>
                  <a:schemeClr val="tx1"/>
                </a:solidFill>
                <a:latin typeface="Microsoft Sans Serif" pitchFamily="34" charset="0"/>
                <a:cs typeface="Microsoft Sans Serif" pitchFamily="34" charset="0"/>
              </a:rPr>
              <a:t>Starts with three pre-screening questions:</a:t>
            </a:r>
            <a:endParaRPr lang="en-US" sz="3200" dirty="0" smtClean="0">
              <a:solidFill>
                <a:schemeClr val="tx1"/>
              </a:solidFill>
            </a:endParaRPr>
          </a:p>
          <a:p>
            <a:pPr marL="971550" lvl="2" indent="-514350">
              <a:spcBef>
                <a:spcPts val="0"/>
              </a:spcBef>
              <a:buClr>
                <a:srgbClr val="FFFF00"/>
              </a:buClr>
              <a:buFont typeface="+mj-lt"/>
              <a:buAutoNum type="arabicPeriod"/>
              <a:defRPr/>
            </a:pPr>
            <a:endParaRPr lang="en-US" sz="2800" dirty="0" smtClean="0">
              <a:solidFill>
                <a:schemeClr val="tx1"/>
              </a:solidFill>
              <a:latin typeface="Microsoft Sans Serif" pitchFamily="34" charset="0"/>
              <a:cs typeface="Microsoft Sans Serif" pitchFamily="34" charset="0"/>
            </a:endParaRPr>
          </a:p>
          <a:p>
            <a:pPr marL="971550" lvl="2" indent="-514350">
              <a:spcBef>
                <a:spcPts val="0"/>
              </a:spcBef>
              <a:buClr>
                <a:srgbClr val="FFFF00"/>
              </a:buClr>
              <a:buFont typeface="+mj-lt"/>
              <a:buAutoNum type="arabicPeriod"/>
              <a:defRPr/>
            </a:pPr>
            <a:r>
              <a:rPr lang="en-US" sz="2800" dirty="0" smtClean="0">
                <a:solidFill>
                  <a:schemeClr val="tx1"/>
                </a:solidFill>
                <a:latin typeface="Microsoft Sans Serif" pitchFamily="34" charset="0"/>
                <a:cs typeface="Microsoft Sans Serif" pitchFamily="34" charset="0"/>
              </a:rPr>
              <a:t>In the past 12 months, did you drink any alcohol (more than a few sips)?</a:t>
            </a:r>
          </a:p>
          <a:p>
            <a:pPr marL="971550" lvl="2" indent="-514350">
              <a:spcBef>
                <a:spcPts val="0"/>
              </a:spcBef>
              <a:buClr>
                <a:srgbClr val="FFFF00"/>
              </a:buClr>
              <a:buFont typeface="+mj-lt"/>
              <a:buAutoNum type="arabicPeriod"/>
              <a:defRPr/>
            </a:pPr>
            <a:endParaRPr lang="en-US" sz="2800" dirty="0" smtClean="0">
              <a:solidFill>
                <a:schemeClr val="tx1"/>
              </a:solidFill>
              <a:latin typeface="Microsoft Sans Serif" pitchFamily="34" charset="0"/>
              <a:cs typeface="Microsoft Sans Serif" pitchFamily="34" charset="0"/>
            </a:endParaRPr>
          </a:p>
          <a:p>
            <a:pPr marL="971550" lvl="2" indent="-514350">
              <a:spcBef>
                <a:spcPts val="0"/>
              </a:spcBef>
              <a:buClr>
                <a:srgbClr val="FFFF00"/>
              </a:buClr>
              <a:buFont typeface="+mj-lt"/>
              <a:buAutoNum type="arabicPeriod"/>
              <a:defRPr/>
            </a:pPr>
            <a:r>
              <a:rPr lang="en-US" sz="2800" dirty="0" smtClean="0">
                <a:solidFill>
                  <a:schemeClr val="tx1"/>
                </a:solidFill>
                <a:latin typeface="Microsoft Sans Serif" pitchFamily="34" charset="0"/>
                <a:cs typeface="Microsoft Sans Serif" pitchFamily="34" charset="0"/>
              </a:rPr>
              <a:t>In the past 12 months, did you smoke* any marijuana or hashish? </a:t>
            </a:r>
          </a:p>
          <a:p>
            <a:pPr marL="971550" lvl="2" indent="-514350">
              <a:spcBef>
                <a:spcPts val="0"/>
              </a:spcBef>
              <a:buClr>
                <a:srgbClr val="FFFF00"/>
              </a:buClr>
              <a:buFont typeface="+mj-lt"/>
              <a:buAutoNum type="arabicPeriod"/>
              <a:defRPr/>
            </a:pPr>
            <a:endParaRPr lang="en-US" sz="2800" dirty="0" smtClean="0">
              <a:solidFill>
                <a:schemeClr val="tx1"/>
              </a:solidFill>
              <a:latin typeface="Microsoft Sans Serif" pitchFamily="34" charset="0"/>
              <a:cs typeface="Microsoft Sans Serif" pitchFamily="34" charset="0"/>
            </a:endParaRPr>
          </a:p>
          <a:p>
            <a:pPr marL="971550" lvl="2" indent="-514350">
              <a:spcBef>
                <a:spcPts val="0"/>
              </a:spcBef>
              <a:buClr>
                <a:srgbClr val="FFFF00"/>
              </a:buClr>
              <a:buFont typeface="+mj-lt"/>
              <a:buAutoNum type="arabicPeriod"/>
              <a:defRPr/>
            </a:pPr>
            <a:r>
              <a:rPr lang="en-US" sz="2800" dirty="0" smtClean="0">
                <a:solidFill>
                  <a:schemeClr val="tx1"/>
                </a:solidFill>
                <a:latin typeface="Microsoft Sans Serif" pitchFamily="34" charset="0"/>
                <a:cs typeface="Microsoft Sans Serif" pitchFamily="34" charset="0"/>
              </a:rPr>
              <a:t>In the past 12 months, did you use anything else to get high</a:t>
            </a:r>
            <a:r>
              <a:rPr lang="en-US" sz="2200" dirty="0" smtClean="0">
                <a:solidFill>
                  <a:schemeClr val="tx1"/>
                </a:solidFill>
                <a:latin typeface="Microsoft Sans Serif" pitchFamily="34" charset="0"/>
                <a:cs typeface="Microsoft Sans Serif" pitchFamily="34" charset="0"/>
              </a:rPr>
              <a:t>? </a:t>
            </a:r>
          </a:p>
        </p:txBody>
      </p:sp>
      <p:sp>
        <p:nvSpPr>
          <p:cNvPr id="5" name="TextBox 4"/>
          <p:cNvSpPr txBox="1"/>
          <p:nvPr/>
        </p:nvSpPr>
        <p:spPr>
          <a:xfrm>
            <a:off x="1" y="0"/>
            <a:ext cx="9144000" cy="1631216"/>
          </a:xfrm>
          <a:prstGeom prst="rect">
            <a:avLst/>
          </a:prstGeom>
          <a:noFill/>
        </p:spPr>
        <p:txBody>
          <a:bodyPr wrap="square" rtlCol="0">
            <a:spAutoFit/>
          </a:bodyPr>
          <a:lstStyle/>
          <a:p>
            <a:pPr algn="ctr"/>
            <a:r>
              <a:rPr lang="en-US" sz="4000" b="1" dirty="0" smtClean="0">
                <a:solidFill>
                  <a:srgbClr val="FFFF00"/>
                </a:solidFill>
                <a:latin typeface="Microsoft Sans Serif" pitchFamily="34" charset="0"/>
                <a:cs typeface="Microsoft Sans Serif" pitchFamily="34" charset="0"/>
              </a:rPr>
              <a:t>Screening Tool: CRAFFT</a:t>
            </a:r>
          </a:p>
          <a:p>
            <a:pPr algn="ctr"/>
            <a:r>
              <a:rPr lang="en-US" sz="2000" dirty="0" smtClean="0">
                <a:latin typeface="Microsoft Sans Serif" pitchFamily="34" charset="0"/>
                <a:cs typeface="Microsoft Sans Serif" pitchFamily="34" charset="0"/>
              </a:rPr>
              <a:t>Full instrument and scoring available at </a:t>
            </a:r>
          </a:p>
          <a:p>
            <a:pPr algn="ctr"/>
            <a:r>
              <a:rPr lang="en-US" sz="2000" dirty="0" smtClean="0">
                <a:latin typeface="Microsoft Sans Serif" pitchFamily="34" charset="0"/>
                <a:cs typeface="Microsoft Sans Serif" pitchFamily="34" charset="0"/>
              </a:rPr>
              <a:t>http://www.integration.samhsa.gov/clinical-practice/sbirt/CRAFFT_Screening_interview.pdf</a:t>
            </a:r>
          </a:p>
        </p:txBody>
      </p:sp>
      <p:sp>
        <p:nvSpPr>
          <p:cNvPr id="4" name="Slide Number Placeholder 3"/>
          <p:cNvSpPr>
            <a:spLocks noGrp="1"/>
          </p:cNvSpPr>
          <p:nvPr>
            <p:ph type="sldNum" sz="quarter" idx="12"/>
          </p:nvPr>
        </p:nvSpPr>
        <p:spPr/>
        <p:txBody>
          <a:bodyPr/>
          <a:lstStyle/>
          <a:p>
            <a:fld id="{7BB5887B-BB3E-4BA5-8A1E-2508AB54A26D}" type="slidenum">
              <a:rPr lang="en-US" smtClean="0"/>
              <a:pPr/>
              <a:t>9</a:t>
            </a:fld>
            <a:endParaRPr lang="en-US"/>
          </a:p>
        </p:txBody>
      </p:sp>
    </p:spTree>
    <p:extLst>
      <p:ext uri="{BB962C8B-B14F-4D97-AF65-F5344CB8AC3E}">
        <p14:creationId xmlns:p14="http://schemas.microsoft.com/office/powerpoint/2010/main" val="730969524"/>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4170</TotalTime>
  <Words>2170</Words>
  <Application>Microsoft Office PowerPoint</Application>
  <PresentationFormat>On-screen Show (4:3)</PresentationFormat>
  <Paragraphs>243</Paragraphs>
  <Slides>18</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ＭＳ Ｐゴシック</vt:lpstr>
      <vt:lpstr>Arial</vt:lpstr>
      <vt:lpstr>Calibri</vt:lpstr>
      <vt:lpstr>Microsoft Sans Serif</vt:lpstr>
      <vt:lpstr>Office Theme</vt:lpstr>
      <vt:lpstr>  Training Module:  </vt:lpstr>
      <vt:lpstr>Training Objectives</vt:lpstr>
      <vt:lpstr>SBIRT: A Population Approach to Prevention/Early Intervention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hpadwa</dc:creator>
  <cp:lastModifiedBy>Anne Bellows</cp:lastModifiedBy>
  <cp:revision>407</cp:revision>
  <dcterms:created xsi:type="dcterms:W3CDTF">2016-07-20T21:36:26Z</dcterms:created>
  <dcterms:modified xsi:type="dcterms:W3CDTF">2017-10-25T19:54:27Z</dcterms:modified>
</cp:coreProperties>
</file>