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699" r:id="rId2"/>
    <p:sldId id="320" r:id="rId3"/>
    <p:sldId id="751" r:id="rId4"/>
    <p:sldId id="752" r:id="rId5"/>
    <p:sldId id="753" r:id="rId6"/>
    <p:sldId id="764" r:id="rId7"/>
    <p:sldId id="765" r:id="rId8"/>
    <p:sldId id="754" r:id="rId9"/>
    <p:sldId id="755" r:id="rId10"/>
    <p:sldId id="756" r:id="rId11"/>
    <p:sldId id="757" r:id="rId12"/>
    <p:sldId id="758" r:id="rId13"/>
    <p:sldId id="759" r:id="rId14"/>
    <p:sldId id="760" r:id="rId15"/>
    <p:sldId id="761" r:id="rId16"/>
    <p:sldId id="762" r:id="rId17"/>
    <p:sldId id="763" r:id="rId18"/>
    <p:sldId id="766" r:id="rId19"/>
    <p:sldId id="55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2" autoAdjust="0"/>
    <p:restoredTop sz="76814" autoAdjust="0"/>
  </p:normalViewPr>
  <p:slideViewPr>
    <p:cSldViewPr>
      <p:cViewPr varScale="1">
        <p:scale>
          <a:sx n="65" d="100"/>
          <a:sy n="65" d="100"/>
        </p:scale>
        <p:origin x="1476" y="84"/>
      </p:cViewPr>
      <p:guideLst>
        <p:guide orient="horz" pos="2160"/>
        <p:guide pos="2880"/>
      </p:guideLst>
    </p:cSldViewPr>
  </p:slideViewPr>
  <p:outlineViewPr>
    <p:cViewPr>
      <p:scale>
        <a:sx n="33" d="100"/>
        <a:sy n="33" d="100"/>
      </p:scale>
      <p:origin x="0" y="-43312"/>
    </p:cViewPr>
  </p:outlineViewPr>
  <p:notesTextViewPr>
    <p:cViewPr>
      <p:scale>
        <a:sx n="100" d="100"/>
        <a:sy n="100" d="100"/>
      </p:scale>
      <p:origin x="0" y="0"/>
    </p:cViewPr>
  </p:notesTextViewPr>
  <p:sorterViewPr>
    <p:cViewPr>
      <p:scale>
        <a:sx n="100" d="100"/>
        <a:sy n="100" d="100"/>
      </p:scale>
      <p:origin x="0" y="-6840"/>
    </p:cViewPr>
  </p:sorterViewPr>
  <p:notesViewPr>
    <p:cSldViewPr>
      <p:cViewPr varScale="1">
        <p:scale>
          <a:sx n="52" d="100"/>
          <a:sy n="52" d="100"/>
        </p:scale>
        <p:origin x="268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519BE3-0907-457F-A438-7119F287F1EC}" type="datetimeFigureOut">
              <a:rPr lang="en-US" smtClean="0"/>
              <a:pPr/>
              <a:t>10/24/2017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4C52B1-D281-4576-B352-A25898F1648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21E5A5-242A-4305-80DE-D2EE22EBC2F4}" type="datetimeFigureOut">
              <a:rPr lang="en-US" smtClean="0"/>
              <a:pPr/>
              <a:t>10/24/2017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3E137A-253E-4BB0-AB83-1C166B8FDE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samhsa.gov/"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findtreatment.samhsa.gov/"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findtreatment.samhsa.gov/"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samhsa.go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amhsa.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TRAINER NOTES: </a:t>
            </a:r>
            <a:r>
              <a:rPr lang="en-US" dirty="0" smtClean="0"/>
              <a:t>The</a:t>
            </a:r>
            <a:r>
              <a:rPr lang="en-US" baseline="0" dirty="0" smtClean="0"/>
              <a:t> purpose of this training module is to provide trainees with knowledge of how to </a:t>
            </a:r>
            <a:r>
              <a:rPr lang="en-US" baseline="0" dirty="0" smtClean="0"/>
              <a:t>refer adolescent </a:t>
            </a:r>
            <a:r>
              <a:rPr lang="en-US" baseline="0" dirty="0" smtClean="0"/>
              <a:t>populations for substance </a:t>
            </a:r>
            <a:r>
              <a:rPr lang="en-US" baseline="0" dirty="0" smtClean="0"/>
              <a:t>abuse treatment using </a:t>
            </a:r>
            <a:r>
              <a:rPr lang="en-US" baseline="0" dirty="0" smtClean="0"/>
              <a:t>the </a:t>
            </a:r>
            <a:r>
              <a:rPr lang="en-US" baseline="0" dirty="0" smtClean="0"/>
              <a:t>SBIRT model</a:t>
            </a:r>
            <a:r>
              <a:rPr lang="en-US" baseline="0" dirty="0" smtClean="0"/>
              <a:t>. This module was created by researchers from UCLA’s Integrated Substance Abuse Programs’ Training Center, with generous support from the Conrad N. Hilton Foundation. These materials were created for use by Conrad N. Hilton grantees as they plan and implement their substance use prevention and early intervention programs for adolescents.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a:t>
            </a:fld>
            <a:endParaRPr lang="en-US"/>
          </a:p>
        </p:txBody>
      </p:sp>
    </p:spTree>
    <p:extLst>
      <p:ext uri="{BB962C8B-B14F-4D97-AF65-F5344CB8AC3E}">
        <p14:creationId xmlns:p14="http://schemas.microsoft.com/office/powerpoint/2010/main" val="2446346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r>
              <a:rPr lang="en-US" baseline="0" dirty="0" smtClean="0">
                <a:latin typeface="Arial" charset="0"/>
                <a:cs typeface="Arial" charset="0"/>
              </a:rPr>
              <a:t>This </a:t>
            </a:r>
            <a:r>
              <a:rPr lang="en-US" baseline="0" dirty="0" smtClean="0">
                <a:latin typeface="Arial" charset="0"/>
                <a:cs typeface="Arial" charset="0"/>
              </a:rPr>
              <a:t>slide provides an overview of some resources providers can use to find treatment for adolescent who need it</a:t>
            </a:r>
            <a:r>
              <a:rPr lang="en-US" dirty="0" smtClean="0">
                <a:latin typeface="Arial" charset="0"/>
                <a:cs typeface="Arial" charset="0"/>
              </a:rPr>
              <a:t> </a:t>
            </a: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10</a:t>
            </a:fld>
            <a:endParaRPr lang="en-US"/>
          </a:p>
        </p:txBody>
      </p:sp>
    </p:spTree>
    <p:extLst>
      <p:ext uri="{BB962C8B-B14F-4D97-AF65-F5344CB8AC3E}">
        <p14:creationId xmlns:p14="http://schemas.microsoft.com/office/powerpoint/2010/main" val="3454170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baseline="0" dirty="0" smtClean="0"/>
              <a:t>Read </a:t>
            </a:r>
            <a:r>
              <a:rPr lang="en-US" baseline="0" dirty="0" smtClean="0"/>
              <a:t>the slide, which highlights the reasons it is critical to establish good working relationships with specialty SUD treatment providers to facilitate referrals.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11</a:t>
            </a:fld>
            <a:endParaRPr lang="en-US"/>
          </a:p>
        </p:txBody>
      </p:sp>
    </p:spTree>
    <p:extLst>
      <p:ext uri="{BB962C8B-B14F-4D97-AF65-F5344CB8AC3E}">
        <p14:creationId xmlns:p14="http://schemas.microsoft.com/office/powerpoint/2010/main" val="87212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baseline="0" dirty="0" smtClean="0"/>
              <a:t>Review </a:t>
            </a:r>
            <a:r>
              <a:rPr lang="en-US" baseline="0" dirty="0" smtClean="0"/>
              <a:t>the slide, which highlights things to potentially include if creating formal policies and procedures with specialty SUD treatment programs.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12</a:t>
            </a:fld>
            <a:endParaRPr lang="en-US"/>
          </a:p>
        </p:txBody>
      </p:sp>
    </p:spTree>
    <p:extLst>
      <p:ext uri="{BB962C8B-B14F-4D97-AF65-F5344CB8AC3E}">
        <p14:creationId xmlns:p14="http://schemas.microsoft.com/office/powerpoint/2010/main" val="1807712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effectLst/>
                <a:latin typeface="+mn-lt"/>
                <a:ea typeface="+mn-ea"/>
                <a:cs typeface="+mn-cs"/>
              </a:rPr>
              <a:t>TRAINER NOTES: </a:t>
            </a:r>
            <a:r>
              <a:rPr lang="en-US" dirty="0" smtClean="0"/>
              <a:t>This </a:t>
            </a:r>
            <a:r>
              <a:rPr lang="en-US" dirty="0" smtClean="0"/>
              <a:t>slide has</a:t>
            </a:r>
            <a:r>
              <a:rPr lang="en-US" baseline="0" dirty="0" smtClean="0"/>
              <a:t> animations, so practice before presenting. </a:t>
            </a:r>
          </a:p>
          <a:p>
            <a:r>
              <a:rPr lang="en-US" baseline="0" dirty="0" smtClean="0"/>
              <a:t>Review the slide, which highlights the main considerations for deciding what type of treatment program is most appropriate for </a:t>
            </a:r>
            <a:r>
              <a:rPr lang="en-US" baseline="0" dirty="0" smtClean="0"/>
              <a:t>adolescents.</a:t>
            </a:r>
          </a:p>
          <a:p>
            <a:endParaRPr lang="en-US" baseline="0" dirty="0" smtClean="0"/>
          </a:p>
          <a:p>
            <a:r>
              <a:rPr lang="en-US" b="1" baseline="0" dirty="0" smtClean="0"/>
              <a:t>More information</a:t>
            </a:r>
            <a:r>
              <a:rPr lang="en-US" b="0" baseline="0" dirty="0" smtClean="0"/>
              <a:t> and online training can be found at the American Society of Addiction Medicine: https://elearning.asam.org/</a:t>
            </a:r>
            <a:endParaRPr lang="en-US" b="1" dirty="0"/>
          </a:p>
        </p:txBody>
      </p:sp>
      <p:sp>
        <p:nvSpPr>
          <p:cNvPr id="4" name="Slide Number Placeholder 3"/>
          <p:cNvSpPr>
            <a:spLocks noGrp="1"/>
          </p:cNvSpPr>
          <p:nvPr>
            <p:ph type="sldNum" sz="quarter" idx="10"/>
          </p:nvPr>
        </p:nvSpPr>
        <p:spPr/>
        <p:txBody>
          <a:bodyPr/>
          <a:lstStyle/>
          <a:p>
            <a:fld id="{790A5D24-5AAD-1143-872C-8D236120A3BB}" type="slidenum">
              <a:rPr lang="en-US" smtClean="0">
                <a:solidFill>
                  <a:prstClr val="black"/>
                </a:solidFill>
                <a:latin typeface="Calibri"/>
              </a:rPr>
              <a:pPr/>
              <a:t>13</a:t>
            </a:fld>
            <a:endParaRPr lang="en-US">
              <a:solidFill>
                <a:prstClr val="black"/>
              </a:solidFill>
              <a:latin typeface="Calibri"/>
            </a:endParaRPr>
          </a:p>
        </p:txBody>
      </p:sp>
    </p:spTree>
    <p:extLst>
      <p:ext uri="{BB962C8B-B14F-4D97-AF65-F5344CB8AC3E}">
        <p14:creationId xmlns:p14="http://schemas.microsoft.com/office/powerpoint/2010/main" val="2911831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sz="1200" b="0" kern="1200" dirty="0" smtClean="0">
                <a:solidFill>
                  <a:schemeClr val="tx1"/>
                </a:solidFill>
                <a:effectLst/>
                <a:latin typeface="+mn-lt"/>
                <a:ea typeface="+mn-ea"/>
                <a:cs typeface="+mn-cs"/>
              </a:rPr>
              <a:t>Read</a:t>
            </a:r>
            <a:r>
              <a:rPr lang="en-US" sz="1200" b="0" kern="1200" baseline="0" dirty="0" smtClean="0">
                <a:solidFill>
                  <a:schemeClr val="tx1"/>
                </a:solidFill>
                <a:effectLst/>
                <a:latin typeface="+mn-lt"/>
                <a:ea typeface="+mn-ea"/>
                <a:cs typeface="+mn-cs"/>
              </a:rPr>
              <a:t> the slide, discuss any unique local/agency logistical restraints. How do they manage them?</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More information </a:t>
            </a:r>
            <a:r>
              <a:rPr lang="en-US" sz="1200" kern="1200" dirty="0" smtClean="0">
                <a:solidFill>
                  <a:schemeClr val="tx1"/>
                </a:solidFill>
                <a:effectLst/>
                <a:latin typeface="+mn-lt"/>
                <a:ea typeface="+mn-ea"/>
                <a:cs typeface="+mn-cs"/>
              </a:rPr>
              <a:t>about treating Adolescents can be found in Treatment of Adolescents with Substance Use Disorders </a:t>
            </a:r>
            <a:r>
              <a:rPr lang="en-US" sz="1200" i="1" kern="1200" dirty="0" smtClean="0">
                <a:solidFill>
                  <a:schemeClr val="tx1"/>
                </a:solidFill>
                <a:effectLst/>
                <a:latin typeface="+mn-lt"/>
                <a:ea typeface="+mn-ea"/>
                <a:cs typeface="+mn-cs"/>
              </a:rPr>
              <a:t>Treatment Improvement Protocol (TIP) Series, No. 32</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Center for Substance Abuse Treatment. Rockville (MD): </a:t>
            </a:r>
            <a:r>
              <a:rPr lang="en-US" sz="1200" u="sng" kern="1200" dirty="0" smtClean="0">
                <a:solidFill>
                  <a:schemeClr val="tx1"/>
                </a:solidFill>
                <a:effectLst/>
                <a:latin typeface="+mn-lt"/>
                <a:ea typeface="+mn-ea"/>
                <a:cs typeface="+mn-cs"/>
                <a:hlinkClick r:id="rId3"/>
              </a:rPr>
              <a:t>Substance Abuse and Mental Health Services Administration (US)</a:t>
            </a:r>
            <a:r>
              <a:rPr lang="en-US" sz="1200" kern="1200" dirty="0" smtClean="0">
                <a:solidFill>
                  <a:schemeClr val="tx1"/>
                </a:solidFill>
                <a:effectLst/>
                <a:latin typeface="+mn-lt"/>
                <a:ea typeface="+mn-ea"/>
                <a:cs typeface="+mn-cs"/>
              </a:rPr>
              <a:t>; 1999.Report No.: (SMA) 99-3283</a:t>
            </a:r>
          </a:p>
          <a:p>
            <a:r>
              <a:rPr lang="en-US" sz="1200" kern="1200" dirty="0" smtClean="0">
                <a:solidFill>
                  <a:schemeClr val="tx1"/>
                </a:solidFill>
                <a:effectLst/>
                <a:latin typeface="+mn-lt"/>
                <a:ea typeface="+mn-ea"/>
                <a:cs typeface="+mn-cs"/>
              </a:rPr>
              <a:t>At the link below:</a:t>
            </a:r>
          </a:p>
          <a:p>
            <a:r>
              <a:rPr lang="en-US" sz="1200" kern="1200" dirty="0" smtClean="0">
                <a:solidFill>
                  <a:schemeClr val="tx1"/>
                </a:solidFill>
                <a:effectLst/>
                <a:latin typeface="+mn-lt"/>
                <a:ea typeface="+mn-ea"/>
                <a:cs typeface="+mn-cs"/>
              </a:rPr>
              <a:t>https://www.ncbi.nlm.nih.gov/books/NBK64350/</a:t>
            </a:r>
          </a:p>
          <a:p>
            <a:r>
              <a:rPr lang="en-US" sz="1200" kern="1200" dirty="0" smtClean="0">
                <a:solidFill>
                  <a:schemeClr val="tx1"/>
                </a:solidFill>
                <a:effectLst/>
                <a:latin typeface="+mn-lt"/>
                <a:ea typeface="+mn-ea"/>
                <a:cs typeface="+mn-cs"/>
              </a:rPr>
              <a:t>This manual focuses on tailoring substance use disorder treatment for teens. It discusses factors in treatment placement, successful treatment components, approaches used in 12-step programs, therapeutic communities, family therapy, teens with distinct needs, and legal issues.</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14</a:t>
            </a:fld>
            <a:endParaRPr lang="en-US"/>
          </a:p>
        </p:txBody>
      </p:sp>
    </p:spTree>
    <p:extLst>
      <p:ext uri="{BB962C8B-B14F-4D97-AF65-F5344CB8AC3E}">
        <p14:creationId xmlns:p14="http://schemas.microsoft.com/office/powerpoint/2010/main" val="1873729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dirty="0" smtClean="0"/>
              <a:t>This </a:t>
            </a:r>
            <a:r>
              <a:rPr lang="en-US" dirty="0" smtClean="0"/>
              <a:t>slide has animations, so</a:t>
            </a:r>
            <a:r>
              <a:rPr lang="en-US" baseline="0" dirty="0" smtClean="0"/>
              <a:t> practice before </a:t>
            </a:r>
            <a:r>
              <a:rPr lang="en-US" baseline="0" dirty="0" smtClean="0"/>
              <a:t>presenting</a:t>
            </a:r>
          </a:p>
          <a:p>
            <a:endParaRPr lang="en-US" baseline="0" dirty="0" smtClean="0"/>
          </a:p>
          <a:p>
            <a:r>
              <a:rPr lang="en-US" b="1" baseline="0" dirty="0" smtClean="0"/>
              <a:t>More information </a:t>
            </a:r>
            <a:r>
              <a:rPr lang="en-US" b="0" baseline="0" dirty="0" smtClean="0"/>
              <a:t>regarding referrals can be found on slide 10</a:t>
            </a:r>
          </a:p>
          <a:p>
            <a:pPr>
              <a:buFont typeface="Arial" pitchFamily="34" charset="0"/>
              <a:buChar char="•"/>
            </a:pPr>
            <a:r>
              <a:rPr lang="en-US" sz="1200" dirty="0" smtClean="0">
                <a:latin typeface="Microsoft Sans Serif" pitchFamily="34" charset="0"/>
                <a:cs typeface="Microsoft Sans Serif" pitchFamily="34" charset="0"/>
              </a:rPr>
              <a:t>Substance Abuse and Mental Health Services Administration (SAMHSA) Treatment Locator: </a:t>
            </a:r>
            <a:r>
              <a:rPr lang="en-US" sz="1200" dirty="0" smtClean="0">
                <a:solidFill>
                  <a:srgbClr val="FFFF00"/>
                </a:solidFill>
                <a:latin typeface="Microsoft Sans Serif" pitchFamily="34" charset="0"/>
                <a:cs typeface="Microsoft Sans Serif" pitchFamily="34" charset="0"/>
              </a:rPr>
              <a:t>www.findtreatment.samhsa.gov</a:t>
            </a:r>
            <a:r>
              <a:rPr lang="en-US" sz="1200" dirty="0" smtClean="0">
                <a:solidFill>
                  <a:schemeClr val="tx2"/>
                </a:solidFill>
                <a:latin typeface="Microsoft Sans Serif" pitchFamily="34" charset="0"/>
                <a:cs typeface="Microsoft Sans Serif" pitchFamily="34" charset="0"/>
                <a:hlinkClick r:id="rId3"/>
              </a:rPr>
              <a:t> </a:t>
            </a:r>
            <a:endParaRPr lang="en-US" sz="1200" dirty="0" smtClean="0">
              <a:solidFill>
                <a:schemeClr val="tx2"/>
              </a:solidFill>
              <a:latin typeface="Microsoft Sans Serif" pitchFamily="34" charset="0"/>
              <a:cs typeface="Microsoft Sans Serif" pitchFamily="34" charset="0"/>
            </a:endParaRPr>
          </a:p>
          <a:p>
            <a:pPr>
              <a:buFont typeface="Arial" pitchFamily="34" charset="0"/>
              <a:buChar char="•"/>
            </a:pPr>
            <a:endParaRPr lang="en-US" sz="1200" dirty="0" smtClean="0">
              <a:solidFill>
                <a:schemeClr val="tx2"/>
              </a:solidFill>
              <a:latin typeface="Microsoft Sans Serif" pitchFamily="34" charset="0"/>
              <a:cs typeface="Microsoft Sans Serif" pitchFamily="34" charset="0"/>
            </a:endParaRPr>
          </a:p>
          <a:p>
            <a:pPr>
              <a:buFont typeface="Arial" pitchFamily="34" charset="0"/>
              <a:buChar char="•"/>
            </a:pPr>
            <a:r>
              <a:rPr lang="en-US" sz="1200" dirty="0" smtClean="0">
                <a:latin typeface="Microsoft Sans Serif" pitchFamily="34" charset="0"/>
                <a:cs typeface="Microsoft Sans Serif" pitchFamily="34" charset="0"/>
              </a:rPr>
              <a:t>American Society of Addiction Medicine “Find A Physician” feature </a:t>
            </a:r>
            <a:r>
              <a:rPr lang="en-US" sz="1200" dirty="0" smtClean="0">
                <a:solidFill>
                  <a:srgbClr val="FFFF00"/>
                </a:solidFill>
                <a:latin typeface="Microsoft Sans Serif" pitchFamily="34" charset="0"/>
                <a:cs typeface="Microsoft Sans Serif" pitchFamily="34" charset="0"/>
              </a:rPr>
              <a:t>http://community.asam.org/search/default.asp?m=basic</a:t>
            </a:r>
          </a:p>
          <a:p>
            <a:pPr>
              <a:buFont typeface="Arial" pitchFamily="34" charset="0"/>
              <a:buChar char="•"/>
            </a:pPr>
            <a:endParaRPr lang="en-US" sz="12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1200" dirty="0" smtClean="0">
                <a:solidFill>
                  <a:schemeClr val="tx2"/>
                </a:solidFill>
                <a:latin typeface="Microsoft Sans Serif" pitchFamily="34" charset="0"/>
                <a:cs typeface="Microsoft Sans Serif" pitchFamily="34" charset="0"/>
              </a:rPr>
              <a:t>American Academy of Addiction Psychiatry</a:t>
            </a:r>
            <a:r>
              <a:rPr lang="en-US" sz="1200" dirty="0" smtClean="0">
                <a:latin typeface="Microsoft Sans Serif" pitchFamily="34" charset="0"/>
                <a:cs typeface="Microsoft Sans Serif" pitchFamily="34" charset="0"/>
              </a:rPr>
              <a:t> Patient Referral Program </a:t>
            </a:r>
            <a:r>
              <a:rPr lang="en-US" sz="1200" dirty="0" smtClean="0">
                <a:solidFill>
                  <a:srgbClr val="FFFF00"/>
                </a:solidFill>
                <a:latin typeface="Microsoft Sans Serif" pitchFamily="34" charset="0"/>
                <a:cs typeface="Microsoft Sans Serif" pitchFamily="34" charset="0"/>
              </a:rPr>
              <a:t>http://www.aaap.org/patient-referral-program </a:t>
            </a:r>
          </a:p>
          <a:p>
            <a:pPr>
              <a:buFont typeface="Arial" pitchFamily="34" charset="0"/>
              <a:buChar char="•"/>
            </a:pPr>
            <a:endParaRPr lang="en-US" sz="12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1200" dirty="0" smtClean="0">
                <a:solidFill>
                  <a:schemeClr val="tx2"/>
                </a:solidFill>
                <a:latin typeface="Microsoft Sans Serif" pitchFamily="34" charset="0"/>
                <a:cs typeface="Microsoft Sans Serif" pitchFamily="34" charset="0"/>
              </a:rPr>
              <a:t>American Academy of Child and Adolescent </a:t>
            </a:r>
            <a:r>
              <a:rPr lang="en-US" sz="1200" dirty="0" err="1" smtClean="0">
                <a:solidFill>
                  <a:schemeClr val="tx2"/>
                </a:solidFill>
                <a:latin typeface="Microsoft Sans Serif" pitchFamily="34" charset="0"/>
                <a:cs typeface="Microsoft Sans Serif" pitchFamily="34" charset="0"/>
              </a:rPr>
              <a:t>Psychiatry</a:t>
            </a:r>
            <a:r>
              <a:rPr lang="en-US" sz="1200" dirty="0" err="1" smtClean="0">
                <a:latin typeface="Microsoft Sans Serif" pitchFamily="34" charset="0"/>
                <a:cs typeface="Microsoft Sans Serif" pitchFamily="34" charset="0"/>
              </a:rPr>
              <a:t>Child</a:t>
            </a:r>
            <a:r>
              <a:rPr lang="en-US" sz="1200" dirty="0" smtClean="0">
                <a:latin typeface="Microsoft Sans Serif" pitchFamily="34" charset="0"/>
                <a:cs typeface="Microsoft Sans Serif" pitchFamily="34" charset="0"/>
              </a:rPr>
              <a:t> and Adolescent Psychiatrist Finder </a:t>
            </a:r>
            <a:r>
              <a:rPr lang="en-US" sz="1200" dirty="0" smtClean="0">
                <a:solidFill>
                  <a:srgbClr val="FFFF00"/>
                </a:solidFill>
                <a:latin typeface="Microsoft Sans Serif" pitchFamily="34" charset="0"/>
                <a:cs typeface="Microsoft Sans Serif" pitchFamily="34" charset="0"/>
              </a:rPr>
              <a:t>http://www.aacap.org/cs/root/child_and_adolescent_psychiatrist_finder/child_and_adolescent_psychiatrist_finder</a:t>
            </a:r>
          </a:p>
          <a:p>
            <a:endParaRPr lang="en-US" b="1"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15</a:t>
            </a:fld>
            <a:endParaRPr lang="en-US"/>
          </a:p>
        </p:txBody>
      </p:sp>
    </p:spTree>
    <p:extLst>
      <p:ext uri="{BB962C8B-B14F-4D97-AF65-F5344CB8AC3E}">
        <p14:creationId xmlns:p14="http://schemas.microsoft.com/office/powerpoint/2010/main" val="1288406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 SOURCE: </a:t>
            </a:r>
            <a:r>
              <a:rPr lang="en-US" dirty="0" smtClean="0"/>
              <a:t>US Department</a:t>
            </a:r>
            <a:r>
              <a:rPr lang="en-US" baseline="0" dirty="0" smtClean="0"/>
              <a:t> of Veterans Affairs </a:t>
            </a:r>
            <a:r>
              <a:rPr lang="en-US" dirty="0" smtClean="0"/>
              <a:t>http</a:t>
            </a:r>
            <a:r>
              <a:rPr lang="en-US" dirty="0" smtClean="0"/>
              <a:t>://www.va.gov/debtman/</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16</a:t>
            </a:fld>
            <a:endParaRPr lang="en-US"/>
          </a:p>
        </p:txBody>
      </p:sp>
    </p:spTree>
    <p:extLst>
      <p:ext uri="{BB962C8B-B14F-4D97-AF65-F5344CB8AC3E}">
        <p14:creationId xmlns:p14="http://schemas.microsoft.com/office/powerpoint/2010/main" val="3860234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r>
              <a:rPr lang="en-US" baseline="0" dirty="0" smtClean="0">
                <a:latin typeface="Arial" charset="0"/>
                <a:cs typeface="Arial" charset="0"/>
              </a:rPr>
              <a:t>This </a:t>
            </a:r>
            <a:r>
              <a:rPr lang="en-US" baseline="0" dirty="0" smtClean="0">
                <a:latin typeface="Arial" charset="0"/>
                <a:cs typeface="Arial" charset="0"/>
              </a:rPr>
              <a:t>slide highlights that brief interventions may reveal challenges other than substance use that warrant attention, and that providers should be able to provide effective linkage to these services as needed. </a:t>
            </a:r>
            <a:endParaRPr lang="en-US" baseline="0" dirty="0" smtClean="0">
              <a:latin typeface="Arial" charset="0"/>
              <a:cs typeface="Arial" charset="0"/>
            </a:endParaRPr>
          </a:p>
          <a:p>
            <a:endParaRPr lang="en-US" baseline="0" dirty="0" smtClean="0">
              <a:latin typeface="Arial" charset="0"/>
              <a:cs typeface="Arial" charset="0"/>
            </a:endParaRPr>
          </a:p>
          <a:p>
            <a:r>
              <a:rPr lang="en-US" b="1" baseline="0" dirty="0" smtClean="0"/>
              <a:t>More information </a:t>
            </a:r>
            <a:r>
              <a:rPr lang="en-US" b="0" baseline="0" dirty="0" smtClean="0"/>
              <a:t>regarding referrals can be found on slide 10</a:t>
            </a:r>
          </a:p>
          <a:p>
            <a:pPr>
              <a:buFont typeface="Arial" pitchFamily="34" charset="0"/>
              <a:buChar char="•"/>
            </a:pPr>
            <a:r>
              <a:rPr lang="en-US" sz="1200" dirty="0" smtClean="0">
                <a:latin typeface="Microsoft Sans Serif" pitchFamily="34" charset="0"/>
                <a:cs typeface="Microsoft Sans Serif" pitchFamily="34" charset="0"/>
              </a:rPr>
              <a:t>Substance Abuse and Mental Health Services Administration (SAMHSA) Treatment Locator: </a:t>
            </a:r>
            <a:r>
              <a:rPr lang="en-US" sz="1200" dirty="0" smtClean="0">
                <a:solidFill>
                  <a:srgbClr val="FFFF00"/>
                </a:solidFill>
                <a:latin typeface="Microsoft Sans Serif" pitchFamily="34" charset="0"/>
                <a:cs typeface="Microsoft Sans Serif" pitchFamily="34" charset="0"/>
              </a:rPr>
              <a:t>www.findtreatment.samhsa.gov</a:t>
            </a:r>
            <a:r>
              <a:rPr lang="en-US" sz="1200" dirty="0" smtClean="0">
                <a:solidFill>
                  <a:schemeClr val="tx2"/>
                </a:solidFill>
                <a:latin typeface="Microsoft Sans Serif" pitchFamily="34" charset="0"/>
                <a:cs typeface="Microsoft Sans Serif" pitchFamily="34" charset="0"/>
                <a:hlinkClick r:id="rId3"/>
              </a:rPr>
              <a:t> </a:t>
            </a:r>
            <a:endParaRPr lang="en-US" sz="1200" dirty="0" smtClean="0">
              <a:solidFill>
                <a:schemeClr val="tx2"/>
              </a:solidFill>
              <a:latin typeface="Microsoft Sans Serif" pitchFamily="34" charset="0"/>
              <a:cs typeface="Microsoft Sans Serif" pitchFamily="34" charset="0"/>
            </a:endParaRPr>
          </a:p>
          <a:p>
            <a:pPr>
              <a:buFont typeface="Arial" pitchFamily="34" charset="0"/>
              <a:buChar char="•"/>
            </a:pPr>
            <a:endParaRPr lang="en-US" sz="1200" dirty="0" smtClean="0">
              <a:solidFill>
                <a:schemeClr val="tx2"/>
              </a:solidFill>
              <a:latin typeface="Microsoft Sans Serif" pitchFamily="34" charset="0"/>
              <a:cs typeface="Microsoft Sans Serif" pitchFamily="34" charset="0"/>
            </a:endParaRPr>
          </a:p>
          <a:p>
            <a:pPr>
              <a:buFont typeface="Arial" pitchFamily="34" charset="0"/>
              <a:buChar char="•"/>
            </a:pPr>
            <a:r>
              <a:rPr lang="en-US" sz="1200" dirty="0" smtClean="0">
                <a:latin typeface="Microsoft Sans Serif" pitchFamily="34" charset="0"/>
                <a:cs typeface="Microsoft Sans Serif" pitchFamily="34" charset="0"/>
              </a:rPr>
              <a:t>American Society of Addiction Medicine “Find A Physician” feature </a:t>
            </a:r>
            <a:r>
              <a:rPr lang="en-US" sz="1200" dirty="0" smtClean="0">
                <a:solidFill>
                  <a:srgbClr val="FFFF00"/>
                </a:solidFill>
                <a:latin typeface="Microsoft Sans Serif" pitchFamily="34" charset="0"/>
                <a:cs typeface="Microsoft Sans Serif" pitchFamily="34" charset="0"/>
              </a:rPr>
              <a:t>http://community.asam.org/search/default.asp?m=basic</a:t>
            </a:r>
          </a:p>
          <a:p>
            <a:pPr>
              <a:buFont typeface="Arial" pitchFamily="34" charset="0"/>
              <a:buChar char="•"/>
            </a:pPr>
            <a:endParaRPr lang="en-US" sz="12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1200" dirty="0" smtClean="0">
                <a:solidFill>
                  <a:schemeClr val="tx2"/>
                </a:solidFill>
                <a:latin typeface="Microsoft Sans Serif" pitchFamily="34" charset="0"/>
                <a:cs typeface="Microsoft Sans Serif" pitchFamily="34" charset="0"/>
              </a:rPr>
              <a:t>American Academy of Addiction Psychiatry</a:t>
            </a:r>
            <a:r>
              <a:rPr lang="en-US" sz="1200" dirty="0" smtClean="0">
                <a:latin typeface="Microsoft Sans Serif" pitchFamily="34" charset="0"/>
                <a:cs typeface="Microsoft Sans Serif" pitchFamily="34" charset="0"/>
              </a:rPr>
              <a:t> Patient Referral Program </a:t>
            </a:r>
            <a:r>
              <a:rPr lang="en-US" sz="1200" dirty="0" smtClean="0">
                <a:solidFill>
                  <a:srgbClr val="FFFF00"/>
                </a:solidFill>
                <a:latin typeface="Microsoft Sans Serif" pitchFamily="34" charset="0"/>
                <a:cs typeface="Microsoft Sans Serif" pitchFamily="34" charset="0"/>
              </a:rPr>
              <a:t>http://www.aaap.org/patient-referral-program </a:t>
            </a:r>
          </a:p>
          <a:p>
            <a:pPr>
              <a:buFont typeface="Arial" pitchFamily="34" charset="0"/>
              <a:buChar char="•"/>
            </a:pPr>
            <a:endParaRPr lang="en-US" sz="12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1200" dirty="0" smtClean="0">
                <a:solidFill>
                  <a:schemeClr val="tx2"/>
                </a:solidFill>
                <a:latin typeface="Microsoft Sans Serif" pitchFamily="34" charset="0"/>
                <a:cs typeface="Microsoft Sans Serif" pitchFamily="34" charset="0"/>
              </a:rPr>
              <a:t>American Academy of Child and Adolescent </a:t>
            </a:r>
            <a:r>
              <a:rPr lang="en-US" sz="1200" dirty="0" err="1" smtClean="0">
                <a:solidFill>
                  <a:schemeClr val="tx2"/>
                </a:solidFill>
                <a:latin typeface="Microsoft Sans Serif" pitchFamily="34" charset="0"/>
                <a:cs typeface="Microsoft Sans Serif" pitchFamily="34" charset="0"/>
              </a:rPr>
              <a:t>Psychiatry</a:t>
            </a:r>
            <a:r>
              <a:rPr lang="en-US" sz="1200" dirty="0" err="1" smtClean="0">
                <a:latin typeface="Microsoft Sans Serif" pitchFamily="34" charset="0"/>
                <a:cs typeface="Microsoft Sans Serif" pitchFamily="34" charset="0"/>
              </a:rPr>
              <a:t>Child</a:t>
            </a:r>
            <a:r>
              <a:rPr lang="en-US" sz="1200" dirty="0" smtClean="0">
                <a:latin typeface="Microsoft Sans Serif" pitchFamily="34" charset="0"/>
                <a:cs typeface="Microsoft Sans Serif" pitchFamily="34" charset="0"/>
              </a:rPr>
              <a:t> and Adolescent Psychiatrist Finder </a:t>
            </a:r>
            <a:r>
              <a:rPr lang="en-US" sz="1200" dirty="0" smtClean="0">
                <a:solidFill>
                  <a:srgbClr val="FFFF00"/>
                </a:solidFill>
                <a:latin typeface="Microsoft Sans Serif" pitchFamily="34" charset="0"/>
                <a:cs typeface="Microsoft Sans Serif" pitchFamily="34" charset="0"/>
              </a:rPr>
              <a:t>http://www.aacap.org/cs/root/child_and_adolescent_psychiatrist_finder/child_and_adolescent_psychiatrist_finder</a:t>
            </a:r>
          </a:p>
          <a:p>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17</a:t>
            </a:fld>
            <a:endParaRPr lang="en-US"/>
          </a:p>
        </p:txBody>
      </p:sp>
    </p:spTree>
    <p:extLst>
      <p:ext uri="{BB962C8B-B14F-4D97-AF65-F5344CB8AC3E}">
        <p14:creationId xmlns:p14="http://schemas.microsoft.com/office/powerpoint/2010/main" val="4003496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3E137A-253E-4BB0-AB83-1C166B8FDEA2}" type="slidenum">
              <a:rPr lang="en-US" smtClean="0"/>
              <a:pPr/>
              <a:t>19</a:t>
            </a:fld>
            <a:endParaRPr lang="en-US"/>
          </a:p>
        </p:txBody>
      </p:sp>
    </p:spTree>
    <p:extLst>
      <p:ext uri="{BB962C8B-B14F-4D97-AF65-F5344CB8AC3E}">
        <p14:creationId xmlns:p14="http://schemas.microsoft.com/office/powerpoint/2010/main" val="57761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2</a:t>
            </a:fld>
            <a:endParaRPr lang="en-US"/>
          </a:p>
        </p:txBody>
      </p:sp>
    </p:spTree>
    <p:extLst>
      <p:ext uri="{BB962C8B-B14F-4D97-AF65-F5344CB8AC3E}">
        <p14:creationId xmlns:p14="http://schemas.microsoft.com/office/powerpoint/2010/main" val="2406005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has animation,</a:t>
            </a:r>
            <a:r>
              <a:rPr lang="en-US" baseline="0" dirty="0" smtClean="0"/>
              <a:t> so practice before presenting. This slide introduces the module’s focus on referral to treatment. </a:t>
            </a:r>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3</a:t>
            </a:fld>
            <a:endParaRPr lang="en-US"/>
          </a:p>
        </p:txBody>
      </p:sp>
    </p:spTree>
    <p:extLst>
      <p:ext uri="{BB962C8B-B14F-4D97-AF65-F5344CB8AC3E}">
        <p14:creationId xmlns:p14="http://schemas.microsoft.com/office/powerpoint/2010/main" val="1938069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r>
              <a:rPr lang="en-US" dirty="0" smtClean="0">
                <a:latin typeface="Arial" charset="0"/>
                <a:cs typeface="Arial" charset="0"/>
              </a:rPr>
              <a:t>This </a:t>
            </a:r>
            <a:r>
              <a:rPr lang="en-US" dirty="0" smtClean="0">
                <a:latin typeface="Arial" charset="0"/>
                <a:cs typeface="Arial" charset="0"/>
              </a:rPr>
              <a:t>slide has animations, so practice before</a:t>
            </a:r>
            <a:r>
              <a:rPr lang="en-US" baseline="0" dirty="0" smtClean="0">
                <a:latin typeface="Arial" charset="0"/>
                <a:cs typeface="Arial" charset="0"/>
              </a:rPr>
              <a:t> presenting</a:t>
            </a:r>
          </a:p>
          <a:p>
            <a:r>
              <a:rPr lang="en-US" baseline="0" dirty="0" smtClean="0">
                <a:latin typeface="Arial" charset="0"/>
                <a:cs typeface="Arial" charset="0"/>
              </a:rPr>
              <a:t>Present the information on the slide. </a:t>
            </a:r>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4</a:t>
            </a:fld>
            <a:endParaRPr lang="en-US"/>
          </a:p>
        </p:txBody>
      </p:sp>
    </p:spTree>
    <p:extLst>
      <p:ext uri="{BB962C8B-B14F-4D97-AF65-F5344CB8AC3E}">
        <p14:creationId xmlns:p14="http://schemas.microsoft.com/office/powerpoint/2010/main" val="149464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TRAINER NOTES: </a:t>
            </a:r>
            <a:r>
              <a:rPr lang="en-US" sz="1200" dirty="0" smtClean="0"/>
              <a:t/>
            </a:r>
            <a:br>
              <a:rPr lang="en-US" sz="1200" dirty="0" smtClean="0"/>
            </a:br>
            <a:r>
              <a:rPr lang="en-US" sz="1200" dirty="0" smtClean="0"/>
              <a:t>This slide has animations, so practice before presenting.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Highlight that even if it is clear from the outset that an</a:t>
            </a:r>
            <a:r>
              <a:rPr lang="en-US" sz="1200" baseline="0" dirty="0" smtClean="0"/>
              <a:t> adolescent needs specialty SUD care, it is still critical to use motivational interviewing to raise their awareness and enhance their motivation to seek treatment. </a:t>
            </a: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r>
              <a:rPr lang="en-US" sz="1200" b="1" kern="1200" dirty="0" smtClean="0">
                <a:solidFill>
                  <a:schemeClr val="tx1"/>
                </a:solidFill>
                <a:effectLst/>
                <a:latin typeface="+mn-lt"/>
                <a:ea typeface="+mn-ea"/>
                <a:cs typeface="+mn-cs"/>
              </a:rPr>
              <a:t>More information</a:t>
            </a:r>
            <a:r>
              <a:rPr lang="en-US" sz="1200" kern="1200" dirty="0" smtClean="0">
                <a:solidFill>
                  <a:schemeClr val="tx1"/>
                </a:solidFill>
                <a:effectLst/>
                <a:latin typeface="+mn-lt"/>
                <a:ea typeface="+mn-ea"/>
                <a:cs typeface="+mn-cs"/>
              </a:rPr>
              <a:t> about Motivational Interviewing can be found in </a:t>
            </a:r>
            <a:r>
              <a:rPr lang="en-US" sz="1200" b="1" kern="1200" dirty="0" smtClean="0">
                <a:solidFill>
                  <a:schemeClr val="tx1"/>
                </a:solidFill>
                <a:effectLst/>
                <a:latin typeface="+mn-lt"/>
                <a:ea typeface="+mn-ea"/>
                <a:cs typeface="+mn-cs"/>
              </a:rPr>
              <a:t>TIP 35: Enhancing Motivation for Change in Substance Abuse Treatment </a:t>
            </a:r>
            <a:r>
              <a:rPr lang="en-US" sz="1200" kern="1200" dirty="0" smtClean="0">
                <a:solidFill>
                  <a:schemeClr val="tx1"/>
                </a:solidFill>
                <a:effectLst/>
                <a:latin typeface="+mn-lt"/>
                <a:ea typeface="+mn-ea"/>
                <a:cs typeface="+mn-cs"/>
              </a:rPr>
              <a:t>at https://www.ncbi.nlm.nih.gov/books/NBK64967/</a:t>
            </a:r>
          </a:p>
          <a:p>
            <a:r>
              <a:rPr lang="en-US" sz="1200" kern="1200" dirty="0" smtClean="0">
                <a:solidFill>
                  <a:schemeClr val="tx1"/>
                </a:solidFill>
                <a:effectLst/>
                <a:latin typeface="+mn-lt"/>
                <a:ea typeface="+mn-ea"/>
                <a:cs typeface="+mn-cs"/>
              </a:rPr>
              <a:t>This guide helps clinicians influence the change process in their clients by incorporating motivational interventions into substance use disorder treatment programs. It describes different interventions that can be used at all stages of change.</a:t>
            </a:r>
          </a:p>
          <a:p>
            <a:r>
              <a:rPr lang="en-US" sz="1200" b="0" kern="1200" dirty="0" smtClean="0">
                <a:solidFill>
                  <a:schemeClr val="tx1"/>
                </a:solidFill>
                <a:effectLst/>
                <a:latin typeface="+mn-lt"/>
                <a:ea typeface="+mn-ea"/>
                <a:cs typeface="+mn-cs"/>
              </a:rPr>
              <a:t>Citation: Enhancing Motivation for Change in Substance Abuse Treatment</a:t>
            </a:r>
            <a:r>
              <a:rPr lang="en-US" sz="1200" b="1" kern="120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Treatment Improvement Protocol (TIP) Series, No. 35, Center for Substance Abuse Treatment</a:t>
            </a:r>
            <a:r>
              <a:rPr lang="en-US" sz="1200" b="1" kern="120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Rockville (MD): </a:t>
            </a:r>
            <a:r>
              <a:rPr lang="en-US" sz="1200" b="0" u="none" strike="noStrike" kern="1200" dirty="0" smtClean="0">
                <a:solidFill>
                  <a:schemeClr val="tx1"/>
                </a:solidFill>
                <a:effectLst/>
                <a:latin typeface="+mn-lt"/>
                <a:ea typeface="+mn-ea"/>
                <a:cs typeface="+mn-cs"/>
                <a:hlinkClick r:id="rId3"/>
              </a:rPr>
              <a:t>Substance Abuse and Mental Health Services Administration (US); 1999. Report No.: (SMA) 99-3354</a:t>
            </a:r>
            <a:r>
              <a:rPr lang="en-US" sz="1200" b="0" kern="1200" dirty="0" smtClean="0">
                <a:solidFill>
                  <a:schemeClr val="tx1"/>
                </a:solidFill>
                <a:effectLst/>
                <a:latin typeface="+mn-lt"/>
                <a:ea typeface="+mn-ea"/>
                <a:cs typeface="+mn-cs"/>
                <a:hlinkClick r:id="rId3"/>
              </a:rPr>
              <a:t> </a:t>
            </a: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r>
              <a:rPr lang="en-US" sz="1200" b="1" baseline="0" dirty="0" smtClean="0"/>
              <a:t>More information</a:t>
            </a:r>
            <a:r>
              <a:rPr lang="en-US" sz="1200" baseline="0" dirty="0" smtClean="0"/>
              <a:t>: </a:t>
            </a:r>
            <a:r>
              <a:rPr lang="en-US" sz="1200" b="1" i="0" kern="1200" dirty="0" smtClean="0">
                <a:solidFill>
                  <a:schemeClr val="tx1"/>
                </a:solidFill>
                <a:effectLst/>
                <a:latin typeface="+mn-lt"/>
                <a:ea typeface="+mn-ea"/>
                <a:cs typeface="+mn-cs"/>
              </a:rPr>
              <a:t>MI Reminder Card (Am I Doing This Right?)</a:t>
            </a:r>
          </a:p>
          <a:p>
            <a:r>
              <a:rPr lang="en-US" sz="1200" b="0" i="0" kern="1200" dirty="0" smtClean="0">
                <a:solidFill>
                  <a:schemeClr val="tx1"/>
                </a:solidFill>
                <a:effectLst/>
                <a:latin typeface="+mn-lt"/>
                <a:ea typeface="+mn-ea"/>
                <a:cs typeface="+mn-cs"/>
              </a:rPr>
              <a:t>The "MI Reminder Card (Am I Doing This Right?)" is a quick guide for Motivational Interviewing, the evidence-based treatment. Use the 11 questions on this card to build self-awareness about your attitudes, thoughts, and communication style as you conduct you</a:t>
            </a:r>
            <a:r>
              <a:rPr lang="en-US" sz="1200" b="0" i="0" kern="1200" baseline="0" dirty="0" smtClean="0">
                <a:solidFill>
                  <a:schemeClr val="tx1"/>
                </a:solidFill>
                <a:effectLst/>
                <a:latin typeface="+mn-lt"/>
                <a:ea typeface="+mn-ea"/>
                <a:cs typeface="+mn-cs"/>
              </a:rPr>
              <a:t> e</a:t>
            </a:r>
            <a:r>
              <a:rPr lang="en-US" sz="1200" b="0" i="0" kern="1200" dirty="0" smtClean="0">
                <a:solidFill>
                  <a:schemeClr val="tx1"/>
                </a:solidFill>
                <a:effectLst/>
                <a:latin typeface="+mn-lt"/>
                <a:ea typeface="+mn-ea"/>
                <a:cs typeface="+mn-cs"/>
              </a:rPr>
              <a:t>ncourage motivation to change.</a:t>
            </a:r>
            <a:r>
              <a:rPr lang="en-US" dirty="0" smtClean="0">
                <a:latin typeface="Arial" charset="0"/>
                <a:cs typeface="Arial" charset="0"/>
              </a:rPr>
              <a:t> </a:t>
            </a:r>
          </a:p>
          <a:p>
            <a:r>
              <a:rPr lang="en-US" dirty="0" smtClean="0">
                <a:latin typeface="Arial" charset="0"/>
                <a:cs typeface="Arial" charset="0"/>
              </a:rPr>
              <a:t>Citation:</a:t>
            </a:r>
            <a:r>
              <a:rPr lang="en-US" baseline="0" dirty="0" smtClean="0">
                <a:latin typeface="Arial" charset="0"/>
                <a:cs typeface="Arial" charset="0"/>
              </a:rPr>
              <a:t> </a:t>
            </a:r>
          </a:p>
          <a:p>
            <a:r>
              <a:rPr lang="en-US" sz="1200" b="0" i="0" kern="1200" dirty="0" smtClean="0">
                <a:solidFill>
                  <a:schemeClr val="tx1"/>
                </a:solidFill>
                <a:effectLst/>
                <a:latin typeface="+mn-lt"/>
                <a:ea typeface="+mn-ea"/>
                <a:cs typeface="+mn-cs"/>
              </a:rPr>
              <a:t>Title: MI Reminder Card (Am I Doing This Right?) </a:t>
            </a:r>
          </a:p>
          <a:p>
            <a:r>
              <a:rPr lang="en-US" sz="1200" b="0" i="0" kern="1200" dirty="0" smtClean="0">
                <a:solidFill>
                  <a:schemeClr val="tx1"/>
                </a:solidFill>
                <a:effectLst/>
                <a:latin typeface="+mn-lt"/>
                <a:ea typeface="+mn-ea"/>
                <a:cs typeface="+mn-cs"/>
              </a:rPr>
              <a:t>Author(s): </a:t>
            </a:r>
            <a:r>
              <a:rPr lang="en-US" sz="1200" b="0" i="0" kern="1200" dirty="0" err="1" smtClean="0">
                <a:solidFill>
                  <a:schemeClr val="tx1"/>
                </a:solidFill>
                <a:effectLst/>
                <a:latin typeface="+mn-lt"/>
                <a:ea typeface="+mn-ea"/>
                <a:cs typeface="+mn-cs"/>
              </a:rPr>
              <a:t>Ric</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Kruszynski</a:t>
            </a:r>
            <a:r>
              <a:rPr lang="en-US" sz="1200" b="0" i="0" kern="1200" dirty="0" smtClean="0">
                <a:solidFill>
                  <a:schemeClr val="tx1"/>
                </a:solidFill>
                <a:effectLst/>
                <a:latin typeface="+mn-lt"/>
                <a:ea typeface="+mn-ea"/>
                <a:cs typeface="+mn-cs"/>
              </a:rPr>
              <a:t>, Paul M. </a:t>
            </a:r>
            <a:r>
              <a:rPr lang="en-US" sz="1200" b="0" i="0" kern="1200" dirty="0" err="1" smtClean="0">
                <a:solidFill>
                  <a:schemeClr val="tx1"/>
                </a:solidFill>
                <a:effectLst/>
                <a:latin typeface="+mn-lt"/>
                <a:ea typeface="+mn-ea"/>
                <a:cs typeface="+mn-cs"/>
              </a:rPr>
              <a:t>Kubek</a:t>
            </a:r>
            <a:r>
              <a:rPr lang="en-US" sz="1200" b="0" i="0" kern="1200" dirty="0" smtClean="0">
                <a:solidFill>
                  <a:schemeClr val="tx1"/>
                </a:solidFill>
                <a:effectLst/>
                <a:latin typeface="+mn-lt"/>
                <a:ea typeface="+mn-ea"/>
                <a:cs typeface="+mn-cs"/>
              </a:rPr>
              <a:t>, Deborah Myers, and Jeremy </a:t>
            </a:r>
            <a:r>
              <a:rPr lang="en-US" sz="1200" b="0" i="0" kern="1200" dirty="0" err="1" smtClean="0">
                <a:solidFill>
                  <a:schemeClr val="tx1"/>
                </a:solidFill>
                <a:effectLst/>
                <a:latin typeface="+mn-lt"/>
                <a:ea typeface="+mn-ea"/>
                <a:cs typeface="+mn-cs"/>
              </a:rPr>
              <a:t>Evenden</a:t>
            </a:r>
            <a:r>
              <a:rPr lang="en-US" sz="1200" b="0" i="0" kern="1200" dirty="0" smtClean="0">
                <a:solidFill>
                  <a:schemeClr val="tx1"/>
                </a:solidFill>
                <a:effectLst/>
                <a:latin typeface="+mn-lt"/>
                <a:ea typeface="+mn-ea"/>
                <a:cs typeface="+mn-cs"/>
              </a:rPr>
              <a:t> </a:t>
            </a:r>
            <a:r>
              <a:rPr lang="en-US" dirty="0" smtClean="0"/>
              <a:t/>
            </a:r>
            <a:br>
              <a:rPr lang="en-US" dirty="0" smtClean="0"/>
            </a:br>
            <a:r>
              <a:rPr lang="en-US" sz="1200" b="0" i="0" kern="1200" dirty="0" smtClean="0">
                <a:solidFill>
                  <a:schemeClr val="tx1"/>
                </a:solidFill>
                <a:effectLst/>
                <a:latin typeface="+mn-lt"/>
                <a:ea typeface="+mn-ea"/>
                <a:cs typeface="+mn-cs"/>
              </a:rPr>
              <a:t>Publication Year: 2012 </a:t>
            </a:r>
            <a:r>
              <a:rPr lang="en-US" dirty="0" smtClean="0"/>
              <a:t/>
            </a:r>
            <a:br>
              <a:rPr lang="en-US" dirty="0" smtClean="0"/>
            </a:br>
            <a:r>
              <a:rPr lang="en-US" sz="1200" b="0" i="0" kern="1200" dirty="0" smtClean="0">
                <a:solidFill>
                  <a:schemeClr val="tx1"/>
                </a:solidFill>
                <a:effectLst/>
                <a:latin typeface="+mn-lt"/>
                <a:ea typeface="+mn-ea"/>
                <a:cs typeface="+mn-cs"/>
              </a:rPr>
              <a:t>Publisher City: Cleveland </a:t>
            </a:r>
            <a:r>
              <a:rPr lang="en-US" dirty="0" smtClean="0"/>
              <a:t/>
            </a:r>
            <a:br>
              <a:rPr lang="en-US" dirty="0" smtClean="0"/>
            </a:br>
            <a:r>
              <a:rPr lang="en-US" sz="1200" b="0" i="0" kern="1200" dirty="0" smtClean="0">
                <a:solidFill>
                  <a:schemeClr val="tx1"/>
                </a:solidFill>
                <a:effectLst/>
                <a:latin typeface="+mn-lt"/>
                <a:ea typeface="+mn-ea"/>
                <a:cs typeface="+mn-cs"/>
              </a:rPr>
              <a:t>Publisher Name: Center for Evidence-Based Practices at Case Western Reserve University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More information</a:t>
            </a:r>
            <a:r>
              <a:rPr lang="en-US" sz="1200" baseline="0" dirty="0" smtClean="0"/>
              <a:t>: </a:t>
            </a:r>
            <a:r>
              <a:rPr lang="en-US" sz="1200" b="1" baseline="0" dirty="0" smtClean="0"/>
              <a:t>“Yes, it is possible to become addicted to Marijuana”</a:t>
            </a: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https://www.drugabuse.gov/publications/principles-adolescent-substance-use-disorder-treatment-research-based-guide/frequently-asked-questions/it-possible-teens-to-become-addicted-to-marijuana</a:t>
            </a:r>
          </a:p>
          <a:p>
            <a:endParaRPr lang="en-US" dirty="0" smtClean="0">
              <a:latin typeface="Arial" charset="0"/>
              <a:cs typeface="Arial" charset="0"/>
            </a:endParaRPr>
          </a:p>
          <a:p>
            <a:endParaRPr lang="en-US" dirty="0" smtClean="0">
              <a:latin typeface="Arial" charset="0"/>
              <a:cs typeface="Arial" charset="0"/>
            </a:endParaRP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5</a:t>
            </a:fld>
            <a:endParaRPr lang="en-US"/>
          </a:p>
        </p:txBody>
      </p:sp>
    </p:spTree>
    <p:extLst>
      <p:ext uri="{BB962C8B-B14F-4D97-AF65-F5344CB8AC3E}">
        <p14:creationId xmlns:p14="http://schemas.microsoft.com/office/powerpoint/2010/main" val="392037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TRAINER NOTES: </a:t>
            </a:r>
            <a:r>
              <a:rPr lang="en-US" baseline="0" dirty="0" smtClean="0"/>
              <a:t>This </a:t>
            </a:r>
            <a:r>
              <a:rPr lang="en-US" baseline="0" dirty="0" smtClean="0"/>
              <a:t>slide has animations, so practice before presenting. </a:t>
            </a:r>
          </a:p>
          <a:p>
            <a:r>
              <a:rPr lang="en-US" baseline="0" dirty="0" smtClean="0"/>
              <a:t>Review the slide, which highlights the different types of treatment programs that may be available to adolescents. </a:t>
            </a:r>
            <a:endParaRPr lang="en-US" baseline="0" dirty="0" smtClean="0"/>
          </a:p>
          <a:p>
            <a:endParaRPr lang="en-US" baseline="0" dirty="0" smtClean="0"/>
          </a:p>
          <a:p>
            <a:r>
              <a:rPr lang="en-US" sz="1200" b="1" kern="1200" dirty="0" smtClean="0">
                <a:solidFill>
                  <a:schemeClr val="tx1"/>
                </a:solidFill>
                <a:effectLst/>
                <a:latin typeface="+mn-lt"/>
                <a:ea typeface="+mn-ea"/>
                <a:cs typeface="+mn-cs"/>
              </a:rPr>
              <a:t>More information </a:t>
            </a:r>
            <a:r>
              <a:rPr lang="en-US" sz="1200" kern="1200" dirty="0" smtClean="0">
                <a:solidFill>
                  <a:schemeClr val="tx1"/>
                </a:solidFill>
                <a:effectLst/>
                <a:latin typeface="+mn-lt"/>
                <a:ea typeface="+mn-ea"/>
                <a:cs typeface="+mn-cs"/>
              </a:rPr>
              <a:t>about treating Adolescents can be found in Treatment of Adolescents with Substance Use Disorders </a:t>
            </a:r>
            <a:r>
              <a:rPr lang="en-US" sz="1200" i="1" kern="1200" dirty="0" smtClean="0">
                <a:solidFill>
                  <a:schemeClr val="tx1"/>
                </a:solidFill>
                <a:effectLst/>
                <a:latin typeface="+mn-lt"/>
                <a:ea typeface="+mn-ea"/>
                <a:cs typeface="+mn-cs"/>
              </a:rPr>
              <a:t>Treatment Improvement Protocol (TIP) Series, No. 32</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Center for Substance Abuse Treatment. Rockville (MD): </a:t>
            </a:r>
            <a:r>
              <a:rPr lang="en-US" sz="1200" u="sng" kern="1200" dirty="0" smtClean="0">
                <a:solidFill>
                  <a:schemeClr val="tx1"/>
                </a:solidFill>
                <a:effectLst/>
                <a:latin typeface="+mn-lt"/>
                <a:ea typeface="+mn-ea"/>
                <a:cs typeface="+mn-cs"/>
                <a:hlinkClick r:id="rId3"/>
              </a:rPr>
              <a:t>Substance Abuse and Mental Health Services Administration (US)</a:t>
            </a:r>
            <a:r>
              <a:rPr lang="en-US" sz="1200" kern="1200" dirty="0" smtClean="0">
                <a:solidFill>
                  <a:schemeClr val="tx1"/>
                </a:solidFill>
                <a:effectLst/>
                <a:latin typeface="+mn-lt"/>
                <a:ea typeface="+mn-ea"/>
                <a:cs typeface="+mn-cs"/>
              </a:rPr>
              <a:t>; 1999.Report No.: (SMA) 99-3283</a:t>
            </a:r>
          </a:p>
          <a:p>
            <a:r>
              <a:rPr lang="en-US" sz="1200" kern="1200" dirty="0" smtClean="0">
                <a:solidFill>
                  <a:schemeClr val="tx1"/>
                </a:solidFill>
                <a:effectLst/>
                <a:latin typeface="+mn-lt"/>
                <a:ea typeface="+mn-ea"/>
                <a:cs typeface="+mn-cs"/>
              </a:rPr>
              <a:t>At the link below:</a:t>
            </a:r>
          </a:p>
          <a:p>
            <a:r>
              <a:rPr lang="en-US" sz="1200" kern="1200" dirty="0" smtClean="0">
                <a:solidFill>
                  <a:schemeClr val="tx1"/>
                </a:solidFill>
                <a:effectLst/>
                <a:latin typeface="+mn-lt"/>
                <a:ea typeface="+mn-ea"/>
                <a:cs typeface="+mn-cs"/>
              </a:rPr>
              <a:t>https://www.ncbi.nlm.nih.gov/books/NBK64350/</a:t>
            </a:r>
          </a:p>
          <a:p>
            <a:r>
              <a:rPr lang="en-US" sz="1200" kern="1200" dirty="0" smtClean="0">
                <a:solidFill>
                  <a:schemeClr val="tx1"/>
                </a:solidFill>
                <a:effectLst/>
                <a:latin typeface="+mn-lt"/>
                <a:ea typeface="+mn-ea"/>
                <a:cs typeface="+mn-cs"/>
              </a:rPr>
              <a:t>This manual focuses on tailoring substance use disorder treatment for teens. It discusses factors in treatment placement, successful treatment components, approaches used in 12-step programs, therapeutic communities, family therapy, teens with distinct needs, and legal issues.</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6</a:t>
            </a:fld>
            <a:endParaRPr lang="en-US"/>
          </a:p>
        </p:txBody>
      </p:sp>
    </p:spTree>
    <p:extLst>
      <p:ext uri="{BB962C8B-B14F-4D97-AF65-F5344CB8AC3E}">
        <p14:creationId xmlns:p14="http://schemas.microsoft.com/office/powerpoint/2010/main" val="3137527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r>
              <a:rPr lang="en-US" dirty="0" smtClean="0">
                <a:latin typeface="Arial" charset="0"/>
                <a:cs typeface="Arial" charset="0"/>
              </a:rPr>
              <a:t>Review</a:t>
            </a:r>
            <a:r>
              <a:rPr lang="en-US" baseline="0" dirty="0" smtClean="0">
                <a:latin typeface="Arial" charset="0"/>
                <a:cs typeface="Arial" charset="0"/>
              </a:rPr>
              <a:t> </a:t>
            </a:r>
            <a:r>
              <a:rPr lang="en-US" baseline="0" dirty="0" smtClean="0">
                <a:latin typeface="Arial" charset="0"/>
                <a:cs typeface="Arial" charset="0"/>
              </a:rPr>
              <a:t>the information on the slide, which briefly describes the types of treatments used in adolescent SUD treatment programs. Emphasize that it is helpful to have a strong knowledge of treatment and be able to describe it to adolescents when having discussions about potentially seeking specialty SUD care. </a:t>
            </a:r>
            <a:endParaRPr lang="en-US" dirty="0" smtClean="0">
              <a:latin typeface="Arial" charset="0"/>
              <a:cs typeface="Arial" charset="0"/>
            </a:endParaRPr>
          </a:p>
          <a:p>
            <a:r>
              <a:rPr lang="en-US" dirty="0" smtClean="0">
                <a:latin typeface="Arial" charset="0"/>
                <a:cs typeface="Arial" charset="0"/>
              </a:rPr>
              <a:t>PILL IMAGE http://www.cdc.gov/features/antibioticresistance/</a:t>
            </a:r>
          </a:p>
          <a:p>
            <a:endParaRPr lang="en-US" dirty="0" smtClean="0">
              <a:latin typeface="Arial" charset="0"/>
              <a:cs typeface="Arial" charset="0"/>
            </a:endParaRPr>
          </a:p>
          <a:p>
            <a:r>
              <a:rPr lang="en-US" dirty="0" smtClean="0">
                <a:latin typeface="Arial" charset="0"/>
                <a:cs typeface="Arial" charset="0"/>
              </a:rPr>
              <a:t>IMAGE </a:t>
            </a:r>
            <a:r>
              <a:rPr lang="en-US" dirty="0" smtClean="0">
                <a:latin typeface="Arial" charset="0"/>
                <a:cs typeface="Arial" charset="0"/>
              </a:rPr>
              <a:t>SOURCE Library of Congress </a:t>
            </a:r>
            <a:r>
              <a:rPr lang="en-US" dirty="0" smtClean="0">
                <a:latin typeface="Arial" charset="0"/>
                <a:cs typeface="Arial" charset="0"/>
              </a:rPr>
              <a:t>https://www.loc.gov/item/mnwp000263</a:t>
            </a:r>
          </a:p>
          <a:p>
            <a:r>
              <a:rPr lang="en-US" dirty="0" smtClean="0">
                <a:latin typeface="Arial" charset="0"/>
                <a:cs typeface="Arial" charset="0"/>
              </a:rPr>
              <a:t>Now we are ready to wrap up </a:t>
            </a:r>
            <a:r>
              <a:rPr lang="en-US" dirty="0" smtClean="0">
                <a:latin typeface="Arial" charset="0"/>
                <a:cs typeface="Arial" charset="0"/>
              </a:rPr>
              <a:t>and </a:t>
            </a:r>
            <a:r>
              <a:rPr lang="en-US" dirty="0" smtClean="0">
                <a:latin typeface="Arial" charset="0"/>
                <a:cs typeface="Arial" charset="0"/>
              </a:rPr>
              <a:t>close the conversation. We do this by summarizing the patient’s views, encouraging them to share any additional views, and repeating whatever agreement was reached during the discussion about options. </a:t>
            </a: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7</a:t>
            </a:fld>
            <a:endParaRPr lang="en-US"/>
          </a:p>
        </p:txBody>
      </p:sp>
    </p:spTree>
    <p:extLst>
      <p:ext uri="{BB962C8B-B14F-4D97-AF65-F5344CB8AC3E}">
        <p14:creationId xmlns:p14="http://schemas.microsoft.com/office/powerpoint/2010/main" val="2328549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Slide Image Placeholder 1"/>
          <p:cNvSpPr>
            <a:spLocks noGrp="1" noRot="1" noChangeAspect="1"/>
          </p:cNvSpPr>
          <p:nvPr>
            <p:ph type="sldImg"/>
          </p:nvPr>
        </p:nvSpPr>
        <p:spPr>
          <a:ln/>
        </p:spPr>
      </p:sp>
      <p:sp>
        <p:nvSpPr>
          <p:cNvPr id="184322" name="Notes Placeholder 2"/>
          <p:cNvSpPr>
            <a:spLocks noGrp="1"/>
          </p:cNvSpPr>
          <p:nvPr>
            <p:ph type="body" idx="1"/>
          </p:nvPr>
        </p:nvSpPr>
        <p:spPr>
          <a:noFill/>
          <a:ln/>
        </p:spPr>
        <p:txBody>
          <a:bodyPr/>
          <a:lstStyle/>
          <a:p>
            <a:r>
              <a:rPr lang="en-US" sz="1200" b="1" kern="1200" dirty="0" smtClean="0">
                <a:solidFill>
                  <a:schemeClr val="tx1"/>
                </a:solidFill>
                <a:effectLst/>
                <a:latin typeface="+mn-lt"/>
                <a:ea typeface="+mn-ea"/>
                <a:cs typeface="+mn-cs"/>
              </a:rPr>
              <a:t>TRAINER NOTES: </a:t>
            </a:r>
            <a:r>
              <a:rPr lang="en-US" baseline="0" dirty="0" smtClean="0">
                <a:latin typeface="Arial" charset="0"/>
                <a:cs typeface="Arial" charset="0"/>
              </a:rPr>
              <a:t>This </a:t>
            </a:r>
            <a:r>
              <a:rPr lang="en-US" baseline="0" dirty="0" smtClean="0">
                <a:latin typeface="Arial" charset="0"/>
                <a:cs typeface="Arial" charset="0"/>
              </a:rPr>
              <a:t>slide has animations, so practice before presenting</a:t>
            </a:r>
          </a:p>
          <a:p>
            <a:r>
              <a:rPr lang="en-US" baseline="0" dirty="0" smtClean="0">
                <a:latin typeface="Arial" charset="0"/>
                <a:cs typeface="Arial" charset="0"/>
              </a:rPr>
              <a:t>Read the slide, which summarizes some of the major barriers to referrals to treatment</a:t>
            </a:r>
            <a:endParaRPr lang="en-US" dirty="0" smtClean="0">
              <a:latin typeface="Arial" charset="0"/>
              <a:cs typeface="Arial" charset="0"/>
            </a:endParaRPr>
          </a:p>
          <a:p>
            <a:r>
              <a:rPr lang="en-US" dirty="0" smtClean="0">
                <a:latin typeface="Arial" charset="0"/>
                <a:cs typeface="Arial" charset="0"/>
              </a:rPr>
              <a:t>IMAGE SOURCE https://www.digitalgov.gov/2014/12/08/crowdsourcing-month-an-overview/</a:t>
            </a:r>
          </a:p>
          <a:p>
            <a:endParaRPr lang="en-US" dirty="0" smtClean="0">
              <a:latin typeface="Arial" charset="0"/>
              <a:cs typeface="Arial" charset="0"/>
            </a:endParaRPr>
          </a:p>
          <a:p>
            <a:r>
              <a:rPr lang="en-US" dirty="0" smtClean="0">
                <a:latin typeface="Arial" charset="0"/>
                <a:cs typeface="Arial" charset="0"/>
              </a:rPr>
              <a:t>Now we are ready to wrap up </a:t>
            </a:r>
            <a:r>
              <a:rPr lang="en-US" dirty="0" smtClean="0">
                <a:latin typeface="Arial" charset="0"/>
                <a:cs typeface="Arial" charset="0"/>
              </a:rPr>
              <a:t>and </a:t>
            </a:r>
            <a:r>
              <a:rPr lang="en-US" dirty="0" smtClean="0">
                <a:latin typeface="Arial" charset="0"/>
                <a:cs typeface="Arial" charset="0"/>
              </a:rPr>
              <a:t>close the conversation. We do this by summarizing the patient’s views, encouraging them to share any additional views, and repeating whatever agreement was reached during the discussion about options. </a:t>
            </a:r>
          </a:p>
        </p:txBody>
      </p:sp>
      <p:sp>
        <p:nvSpPr>
          <p:cNvPr id="4" name="Slide Number Placeholder 3"/>
          <p:cNvSpPr>
            <a:spLocks noGrp="1"/>
          </p:cNvSpPr>
          <p:nvPr>
            <p:ph type="sldNum" sz="quarter" idx="5"/>
          </p:nvPr>
        </p:nvSpPr>
        <p:spPr/>
        <p:txBody>
          <a:bodyPr/>
          <a:lstStyle/>
          <a:p>
            <a:pPr>
              <a:defRPr/>
            </a:pPr>
            <a:fld id="{29022A79-6966-4DCA-BE6C-E94BEE3E1A30}" type="slidenum">
              <a:rPr lang="en-US" smtClean="0"/>
              <a:pPr>
                <a:defRPr/>
              </a:pPr>
              <a:t>8</a:t>
            </a:fld>
            <a:endParaRPr lang="en-US"/>
          </a:p>
        </p:txBody>
      </p:sp>
    </p:spTree>
    <p:extLst>
      <p:ext uri="{BB962C8B-B14F-4D97-AF65-F5344CB8AC3E}">
        <p14:creationId xmlns:p14="http://schemas.microsoft.com/office/powerpoint/2010/main" val="16952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slide</a:t>
            </a:r>
          </a:p>
          <a:p>
            <a:endParaRPr lang="en-US" dirty="0"/>
          </a:p>
        </p:txBody>
      </p:sp>
      <p:sp>
        <p:nvSpPr>
          <p:cNvPr id="4" name="Slide Number Placeholder 3"/>
          <p:cNvSpPr>
            <a:spLocks noGrp="1"/>
          </p:cNvSpPr>
          <p:nvPr>
            <p:ph type="sldNum" sz="quarter" idx="10"/>
          </p:nvPr>
        </p:nvSpPr>
        <p:spPr/>
        <p:txBody>
          <a:bodyPr/>
          <a:lstStyle/>
          <a:p>
            <a:fld id="{033E137A-253E-4BB0-AB83-1C166B8FDEA2}" type="slidenum">
              <a:rPr lang="en-US" smtClean="0"/>
              <a:pPr/>
              <a:t>9</a:t>
            </a:fld>
            <a:endParaRPr lang="en-US"/>
          </a:p>
        </p:txBody>
      </p:sp>
    </p:spTree>
    <p:extLst>
      <p:ext uri="{BB962C8B-B14F-4D97-AF65-F5344CB8AC3E}">
        <p14:creationId xmlns:p14="http://schemas.microsoft.com/office/powerpoint/2010/main" val="3872796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D88A6-3936-4EBE-B51B-F0ABB7C74747}" type="datetime1">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C5A2EF-62F9-45CE-8C6D-66544759C5AD}" type="datetime1">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AAEA6C-18B2-430E-ABA2-B197FDB3563D}" type="datetime1">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CBA60-68F9-471E-8D9B-2C127FD164A5}" type="datetime1">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B9E261-285B-46B0-9146-F24744292419}" type="datetime1">
              <a:rPr lang="en-US" smtClean="0"/>
              <a:pPr/>
              <a:t>10/24/2017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248316-7D4B-4819-B0C0-9F3D39E33CDD}" type="datetime1">
              <a:rPr lang="en-US" smtClean="0"/>
              <a:pPr/>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8A1E6-046F-407A-8644-DDF62A4F0F30}" type="datetime1">
              <a:rPr lang="en-US" smtClean="0"/>
              <a:pPr/>
              <a:t>10/24/2017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1F6AFC-9E9F-4469-B4C2-0AD525D98EDE}" type="datetime1">
              <a:rPr lang="en-US" smtClean="0"/>
              <a:pPr/>
              <a:t>10/24/2017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40760-36D5-420D-98E2-947C5668EF18}" type="datetime1">
              <a:rPr lang="en-US" smtClean="0"/>
              <a:pPr/>
              <a:t>10/24/2017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5FF1F-8922-43CF-8255-1AE2AED222D9}" type="datetime1">
              <a:rPr lang="en-US" smtClean="0"/>
              <a:pPr/>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19EC3F-CC8C-4634-B94C-0012380BC280}" type="datetime1">
              <a:rPr lang="en-US" smtClean="0"/>
              <a:pPr/>
              <a:t>10/24/2017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B5887B-BB3E-4BA5-8A1E-2508AB54A2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E465A-9C4C-42A7-8489-9B620412AFCA}" type="datetime1">
              <a:rPr lang="en-US" smtClean="0"/>
              <a:pPr/>
              <a:t>10/24/2017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B5887B-BB3E-4BA5-8A1E-2508AB54A26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www.findtreatment.samhsa.gov/"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51341"/>
            <a:ext cx="9144000" cy="838200"/>
          </a:xfrm>
        </p:spPr>
        <p:txBody>
          <a:bodyPr>
            <a:noAutofit/>
          </a:bodyPr>
          <a:lstStyle/>
          <a:p>
            <a:r>
              <a:rPr lang="en-US" sz="3600" dirty="0" smtClean="0">
                <a:latin typeface="Microsoft Sans Serif" pitchFamily="34" charset="0"/>
                <a:cs typeface="Microsoft Sans Serif" pitchFamily="34" charset="0"/>
              </a:rPr>
              <a:t/>
            </a:r>
            <a:br>
              <a:rPr lang="en-US" sz="3600" dirty="0" smtClean="0">
                <a:latin typeface="Microsoft Sans Serif" pitchFamily="34" charset="0"/>
                <a:cs typeface="Microsoft Sans Serif" pitchFamily="34" charset="0"/>
              </a:rPr>
            </a:br>
            <a:r>
              <a:rPr lang="en-US" b="1" dirty="0" smtClean="0">
                <a:latin typeface="Microsoft Sans Serif" pitchFamily="34" charset="0"/>
                <a:cs typeface="Microsoft Sans Serif" pitchFamily="34" charset="0"/>
              </a:rPr>
              <a:t/>
            </a:r>
            <a:br>
              <a:rPr lang="en-US" b="1" dirty="0" smtClean="0">
                <a:latin typeface="Microsoft Sans Serif" pitchFamily="34" charset="0"/>
                <a:cs typeface="Microsoft Sans Serif" pitchFamily="34" charset="0"/>
              </a:rPr>
            </a:br>
            <a:r>
              <a:rPr lang="en-US" sz="4000" b="1" dirty="0" smtClean="0">
                <a:solidFill>
                  <a:srgbClr val="FFFF00"/>
                </a:solidFill>
                <a:latin typeface="Microsoft Sans Serif" pitchFamily="34" charset="0"/>
                <a:cs typeface="Microsoft Sans Serif" pitchFamily="34" charset="0"/>
              </a:rPr>
              <a:t>Training Module:</a:t>
            </a: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r>
              <a:rPr lang="en-US" dirty="0" smtClean="0">
                <a:latin typeface="Microsoft Sans Serif" pitchFamily="34" charset="0"/>
                <a:cs typeface="Microsoft Sans Serif" pitchFamily="34" charset="0"/>
              </a:rPr>
              <a:t/>
            </a:r>
            <a:br>
              <a:rPr lang="en-US" dirty="0" smtClean="0">
                <a:latin typeface="Microsoft Sans Serif" pitchFamily="34" charset="0"/>
                <a:cs typeface="Microsoft Sans Serif" pitchFamily="34" charset="0"/>
              </a:rPr>
            </a:br>
            <a:endParaRPr lang="en-US" dirty="0">
              <a:latin typeface="Microsoft Sans Serif" pitchFamily="34" charset="0"/>
              <a:cs typeface="Microsoft Sans Serif" pitchFamily="34" charset="0"/>
            </a:endParaRPr>
          </a:p>
        </p:txBody>
      </p:sp>
      <p:sp>
        <p:nvSpPr>
          <p:cNvPr id="4" name="TextBox 3"/>
          <p:cNvSpPr txBox="1"/>
          <p:nvPr/>
        </p:nvSpPr>
        <p:spPr>
          <a:xfrm>
            <a:off x="0" y="0"/>
            <a:ext cx="9144000" cy="1154162"/>
          </a:xfrm>
          <a:prstGeom prst="rect">
            <a:avLst/>
          </a:prstGeom>
          <a:noFill/>
        </p:spPr>
        <p:txBody>
          <a:bodyPr wrap="square" rtlCol="0">
            <a:spAutoFit/>
          </a:bodyPr>
          <a:lstStyle/>
          <a:p>
            <a:pPr algn="ctr"/>
            <a:r>
              <a:rPr lang="en-US" sz="1700" dirty="0" smtClean="0">
                <a:latin typeface="Microsoft Sans Serif" pitchFamily="34" charset="0"/>
                <a:cs typeface="Microsoft Sans Serif" pitchFamily="34" charset="0"/>
              </a:rPr>
              <a:t>Conrad N. Hilton Foundation Substance Use Prevention Initiative</a:t>
            </a:r>
          </a:p>
          <a:p>
            <a:pPr algn="ctr"/>
            <a:r>
              <a:rPr lang="en-US" sz="1700" dirty="0" smtClean="0">
                <a:latin typeface="Microsoft Sans Serif" pitchFamily="34" charset="0"/>
                <a:cs typeface="Microsoft Sans Serif" pitchFamily="34" charset="0"/>
              </a:rPr>
              <a:t>in partnership with</a:t>
            </a:r>
          </a:p>
          <a:p>
            <a:pPr algn="ctr"/>
            <a:r>
              <a:rPr lang="en-US" sz="1700" dirty="0" smtClean="0">
                <a:latin typeface="Microsoft Sans Serif" pitchFamily="34" charset="0"/>
                <a:cs typeface="Microsoft Sans Serif" pitchFamily="34" charset="0"/>
              </a:rPr>
              <a:t>University of California, Los Angeles Integrated Substance Abuse Programs</a:t>
            </a:r>
          </a:p>
          <a:p>
            <a:pPr algn="ctr"/>
            <a:endParaRPr lang="en-US" dirty="0">
              <a:latin typeface="Microsoft Sans Serif" pitchFamily="34" charset="0"/>
              <a:cs typeface="Microsoft Sans Serif" pitchFamily="34" charset="0"/>
            </a:endParaRPr>
          </a:p>
        </p:txBody>
      </p:sp>
      <p:pic>
        <p:nvPicPr>
          <p:cNvPr id="1028" name="Picture 4" descr="http://photos.prnewswire.com/prnvar/20150916/267339LOGO"/>
          <p:cNvPicPr>
            <a:picLocks noChangeAspect="1" noChangeArrowheads="1"/>
          </p:cNvPicPr>
          <p:nvPr/>
        </p:nvPicPr>
        <p:blipFill>
          <a:blip r:embed="rId3" cstate="print"/>
          <a:srcRect/>
          <a:stretch>
            <a:fillRect/>
          </a:stretch>
        </p:blipFill>
        <p:spPr bwMode="auto">
          <a:xfrm>
            <a:off x="0" y="5562600"/>
            <a:ext cx="1162621" cy="1295400"/>
          </a:xfrm>
          <a:prstGeom prst="rect">
            <a:avLst/>
          </a:prstGeom>
          <a:noFill/>
        </p:spPr>
      </p:pic>
      <p:pic>
        <p:nvPicPr>
          <p:cNvPr id="1030" name="Picture 6" descr="http://innovate.ee.ucla.edu/wp-content/img/welcome/ucla_logo.png"/>
          <p:cNvPicPr>
            <a:picLocks noChangeAspect="1" noChangeArrowheads="1"/>
          </p:cNvPicPr>
          <p:nvPr/>
        </p:nvPicPr>
        <p:blipFill>
          <a:blip r:embed="rId4" cstate="print"/>
          <a:srcRect/>
          <a:stretch>
            <a:fillRect/>
          </a:stretch>
        </p:blipFill>
        <p:spPr bwMode="auto">
          <a:xfrm>
            <a:off x="7696200" y="5410200"/>
            <a:ext cx="1447800" cy="1447800"/>
          </a:xfrm>
          <a:prstGeom prst="rect">
            <a:avLst/>
          </a:prstGeom>
          <a:noFill/>
        </p:spPr>
      </p:pic>
      <p:sp>
        <p:nvSpPr>
          <p:cNvPr id="62466" name="AutoShape 2" descr="Image result for interact for health"/>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1162621" y="4864711"/>
            <a:ext cx="6533579" cy="646331"/>
          </a:xfrm>
          <a:prstGeom prst="rect">
            <a:avLst/>
          </a:prstGeom>
          <a:noFill/>
        </p:spPr>
        <p:txBody>
          <a:bodyPr wrap="square" rtlCol="0">
            <a:spAutoFit/>
          </a:bodyPr>
          <a:lstStyle/>
          <a:p>
            <a:pPr algn="ctr"/>
            <a:r>
              <a:rPr lang="en-US" sz="3600" dirty="0" smtClean="0">
                <a:solidFill>
                  <a:srgbClr val="FFFF00"/>
                </a:solidFill>
                <a:latin typeface="Microsoft Sans Serif" pitchFamily="34" charset="0"/>
                <a:cs typeface="Microsoft Sans Serif" pitchFamily="34" charset="0"/>
              </a:rPr>
              <a:t>Referrals to Treatment</a:t>
            </a:r>
            <a:endParaRPr lang="en-US" sz="3600" dirty="0">
              <a:solidFill>
                <a:srgbClr val="FFFF00"/>
              </a:solidFill>
              <a:latin typeface="Microsoft Sans Serif" pitchFamily="34" charset="0"/>
              <a:cs typeface="Microsoft Sans Serif" pitchFamily="34" charset="0"/>
            </a:endParaRPr>
          </a:p>
        </p:txBody>
      </p:sp>
      <p:pic>
        <p:nvPicPr>
          <p:cNvPr id="10" name="Picture 2" descr="Image result for adolescent addiction .gov"/>
          <p:cNvPicPr>
            <a:picLocks noChangeAspect="1" noChangeArrowheads="1"/>
          </p:cNvPicPr>
          <p:nvPr/>
        </p:nvPicPr>
        <p:blipFill>
          <a:blip r:embed="rId5" cstate="print"/>
          <a:srcRect/>
          <a:stretch>
            <a:fillRect/>
          </a:stretch>
        </p:blipFill>
        <p:spPr bwMode="auto">
          <a:xfrm>
            <a:off x="2502707" y="1689541"/>
            <a:ext cx="4138585" cy="2994832"/>
          </a:xfrm>
          <a:prstGeom prst="rect">
            <a:avLst/>
          </a:prstGeom>
          <a:noFill/>
        </p:spPr>
      </p:pic>
    </p:spTree>
    <p:extLst>
      <p:ext uri="{BB962C8B-B14F-4D97-AF65-F5344CB8AC3E}">
        <p14:creationId xmlns:p14="http://schemas.microsoft.com/office/powerpoint/2010/main" val="4260309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1143000"/>
            <a:ext cx="9144000" cy="12192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Finding Treatment</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endParaRPr lang="en-US" sz="4400" b="1" dirty="0" smtClean="0">
              <a:solidFill>
                <a:srgbClr val="FFFF00"/>
              </a:solidFill>
              <a:latin typeface="Microsoft Sans Serif" pitchFamily="34" charset="0"/>
              <a:cs typeface="Microsoft Sans Serif" pitchFamily="34" charset="0"/>
            </a:endParaRP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4000" b="1" i="0" u="none" strike="noStrike" kern="1200" cap="none" spc="0" normalizeH="0" baseline="0" noProof="0" dirty="0" smtClean="0">
              <a:ln>
                <a:noFill/>
              </a:ln>
              <a:solidFill>
                <a:schemeClr val="tx1">
                  <a:tint val="75000"/>
                </a:schemeClr>
              </a:solidFill>
              <a:effectLst/>
              <a:uLnTx/>
              <a:uFillTx/>
              <a:latin typeface="Microsoft Sans Serif" pitchFamily="34" charset="0"/>
              <a:ea typeface="+mn-ea"/>
              <a:cs typeface="Microsoft Sans Serif" pitchFamily="34" charset="0"/>
            </a:endParaRPr>
          </a:p>
        </p:txBody>
      </p:sp>
      <p:sp>
        <p:nvSpPr>
          <p:cNvPr id="8" name="TextBox 7"/>
          <p:cNvSpPr txBox="1"/>
          <p:nvPr/>
        </p:nvSpPr>
        <p:spPr>
          <a:xfrm>
            <a:off x="0" y="1066800"/>
            <a:ext cx="8915400" cy="5832366"/>
          </a:xfrm>
          <a:prstGeom prst="rect">
            <a:avLst/>
          </a:prstGeom>
          <a:noFill/>
        </p:spPr>
        <p:txBody>
          <a:bodyPr wrap="square" rtlCol="0">
            <a:spAutoFit/>
          </a:bodyPr>
          <a:lstStyle/>
          <a:p>
            <a:pPr>
              <a:buFont typeface="Arial" pitchFamily="34" charset="0"/>
              <a:buChar char="•"/>
            </a:pPr>
            <a:r>
              <a:rPr lang="en-US" sz="2300" dirty="0" smtClean="0">
                <a:latin typeface="Microsoft Sans Serif" pitchFamily="34" charset="0"/>
                <a:cs typeface="Microsoft Sans Serif" pitchFamily="34" charset="0"/>
              </a:rPr>
              <a:t>Substance Abuse and Mental Health Services Administration (SAMHSA) Treatment Locator: </a:t>
            </a:r>
            <a:r>
              <a:rPr lang="en-US" sz="2300" dirty="0" smtClean="0">
                <a:solidFill>
                  <a:srgbClr val="FFFF00"/>
                </a:solidFill>
                <a:latin typeface="Microsoft Sans Serif" pitchFamily="34" charset="0"/>
                <a:cs typeface="Microsoft Sans Serif" pitchFamily="34" charset="0"/>
              </a:rPr>
              <a:t>www.findtreatment.samhsa.gov</a:t>
            </a:r>
            <a:r>
              <a:rPr lang="en-US" sz="2300" dirty="0" smtClean="0">
                <a:solidFill>
                  <a:schemeClr val="tx2"/>
                </a:solidFill>
                <a:latin typeface="Microsoft Sans Serif" pitchFamily="34" charset="0"/>
                <a:cs typeface="Microsoft Sans Serif" pitchFamily="34" charset="0"/>
                <a:hlinkClick r:id="rId3"/>
              </a:rPr>
              <a:t> </a:t>
            </a:r>
            <a:endParaRPr lang="en-US" sz="2300" dirty="0" smtClean="0">
              <a:solidFill>
                <a:schemeClr val="tx2"/>
              </a:solidFill>
              <a:latin typeface="Microsoft Sans Serif" pitchFamily="34" charset="0"/>
              <a:cs typeface="Microsoft Sans Serif" pitchFamily="34" charset="0"/>
            </a:endParaRPr>
          </a:p>
          <a:p>
            <a:pPr>
              <a:buFont typeface="Arial" pitchFamily="34" charset="0"/>
              <a:buChar char="•"/>
            </a:pPr>
            <a:endParaRPr lang="en-US" sz="2300" dirty="0" smtClean="0">
              <a:solidFill>
                <a:schemeClr val="tx2"/>
              </a:solidFill>
              <a:latin typeface="Microsoft Sans Serif" pitchFamily="34" charset="0"/>
              <a:cs typeface="Microsoft Sans Serif" pitchFamily="34" charset="0"/>
            </a:endParaRPr>
          </a:p>
          <a:p>
            <a:pPr>
              <a:buFont typeface="Arial" pitchFamily="34" charset="0"/>
              <a:buChar char="•"/>
            </a:pPr>
            <a:r>
              <a:rPr lang="en-US" sz="2300" dirty="0" smtClean="0">
                <a:latin typeface="Microsoft Sans Serif" pitchFamily="34" charset="0"/>
                <a:cs typeface="Microsoft Sans Serif" pitchFamily="34" charset="0"/>
              </a:rPr>
              <a:t>American Society of Addiction Medicine “Find A Physician” feature </a:t>
            </a:r>
            <a:r>
              <a:rPr lang="en-US" sz="2300" dirty="0" smtClean="0">
                <a:solidFill>
                  <a:srgbClr val="FFFF00"/>
                </a:solidFill>
                <a:latin typeface="Microsoft Sans Serif" pitchFamily="34" charset="0"/>
                <a:cs typeface="Microsoft Sans Serif" pitchFamily="34" charset="0"/>
              </a:rPr>
              <a:t>http://community.asam.org/search/default.asp?m=basic</a:t>
            </a:r>
          </a:p>
          <a:p>
            <a:pPr>
              <a:buFont typeface="Arial" pitchFamily="34" charset="0"/>
              <a:buChar char="•"/>
            </a:pPr>
            <a:endParaRPr lang="en-US" sz="23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2300" dirty="0" smtClean="0">
                <a:solidFill>
                  <a:schemeClr val="tx2"/>
                </a:solidFill>
                <a:latin typeface="Microsoft Sans Serif" pitchFamily="34" charset="0"/>
                <a:cs typeface="Microsoft Sans Serif" pitchFamily="34" charset="0"/>
              </a:rPr>
              <a:t>American Academy of Addiction Psychiatry</a:t>
            </a:r>
            <a:r>
              <a:rPr lang="en-US" sz="2300" dirty="0" smtClean="0">
                <a:latin typeface="Microsoft Sans Serif" pitchFamily="34" charset="0"/>
                <a:cs typeface="Microsoft Sans Serif" pitchFamily="34" charset="0"/>
              </a:rPr>
              <a:t> Patient Referral Program </a:t>
            </a:r>
            <a:r>
              <a:rPr lang="en-US" sz="2300" dirty="0" smtClean="0">
                <a:solidFill>
                  <a:srgbClr val="FFFF00"/>
                </a:solidFill>
                <a:latin typeface="Microsoft Sans Serif" pitchFamily="34" charset="0"/>
                <a:cs typeface="Microsoft Sans Serif" pitchFamily="34" charset="0"/>
              </a:rPr>
              <a:t>http://www.aaap.org/patient-referral-program </a:t>
            </a:r>
          </a:p>
          <a:p>
            <a:pPr>
              <a:buFont typeface="Arial" pitchFamily="34" charset="0"/>
              <a:buChar char="•"/>
            </a:pPr>
            <a:endParaRPr lang="en-US" sz="2300" dirty="0" smtClean="0">
              <a:solidFill>
                <a:srgbClr val="FFFF00"/>
              </a:solidFill>
              <a:latin typeface="Microsoft Sans Serif" pitchFamily="34" charset="0"/>
              <a:cs typeface="Microsoft Sans Serif" pitchFamily="34" charset="0"/>
            </a:endParaRPr>
          </a:p>
          <a:p>
            <a:pPr>
              <a:buFont typeface="Arial" pitchFamily="34" charset="0"/>
              <a:buChar char="•"/>
            </a:pPr>
            <a:r>
              <a:rPr lang="en-US" sz="2300" dirty="0" smtClean="0">
                <a:solidFill>
                  <a:schemeClr val="tx2"/>
                </a:solidFill>
                <a:latin typeface="Microsoft Sans Serif" pitchFamily="34" charset="0"/>
                <a:cs typeface="Microsoft Sans Serif" pitchFamily="34" charset="0"/>
              </a:rPr>
              <a:t>American Academy of Child and Adolescent </a:t>
            </a:r>
            <a:r>
              <a:rPr lang="en-US" sz="2300" dirty="0" err="1" smtClean="0">
                <a:solidFill>
                  <a:schemeClr val="tx2"/>
                </a:solidFill>
                <a:latin typeface="Microsoft Sans Serif" pitchFamily="34" charset="0"/>
                <a:cs typeface="Microsoft Sans Serif" pitchFamily="34" charset="0"/>
              </a:rPr>
              <a:t>Psychiatry</a:t>
            </a:r>
            <a:r>
              <a:rPr lang="en-US" sz="2300" dirty="0" err="1" smtClean="0">
                <a:latin typeface="Microsoft Sans Serif" pitchFamily="34" charset="0"/>
                <a:cs typeface="Microsoft Sans Serif" pitchFamily="34" charset="0"/>
              </a:rPr>
              <a:t>Child</a:t>
            </a:r>
            <a:r>
              <a:rPr lang="en-US" sz="2300" dirty="0" smtClean="0">
                <a:latin typeface="Microsoft Sans Serif" pitchFamily="34" charset="0"/>
                <a:cs typeface="Microsoft Sans Serif" pitchFamily="34" charset="0"/>
              </a:rPr>
              <a:t> and Adolescent Psychiatrist Finder </a:t>
            </a:r>
            <a:r>
              <a:rPr lang="en-US" sz="2300" dirty="0" smtClean="0">
                <a:solidFill>
                  <a:srgbClr val="FFFF00"/>
                </a:solidFill>
                <a:latin typeface="Microsoft Sans Serif" pitchFamily="34" charset="0"/>
                <a:cs typeface="Microsoft Sans Serif" pitchFamily="34" charset="0"/>
              </a:rPr>
              <a:t>http://www.aacap.org/cs/root/child_and_adolescent_psychiatrist_finder/child_and_adolescent_psychiatrist_finder</a:t>
            </a:r>
          </a:p>
          <a:p>
            <a:pPr>
              <a:buFont typeface="Arial" pitchFamily="34" charset="0"/>
              <a:buChar char="•"/>
            </a:pPr>
            <a:endParaRPr lang="en-US" sz="2300" dirty="0">
              <a:solidFill>
                <a:srgbClr val="FFFF00"/>
              </a:solidFill>
              <a:latin typeface="Microsoft Sans Serif" pitchFamily="34" charset="0"/>
              <a:cs typeface="Microsoft Sans Serif" pitchFamily="34" charset="0"/>
            </a:endParaRPr>
          </a:p>
          <a:p>
            <a:pPr>
              <a:buFont typeface="Arial" pitchFamily="34" charset="0"/>
              <a:buChar char="•"/>
            </a:pPr>
            <a:r>
              <a:rPr lang="en-US" sz="2300" dirty="0">
                <a:latin typeface="Microsoft Sans Serif" pitchFamily="34" charset="0"/>
                <a:cs typeface="Microsoft Sans Serif" pitchFamily="34" charset="0"/>
              </a:rPr>
              <a:t> </a:t>
            </a:r>
            <a:endParaRPr lang="en-US" sz="2300" dirty="0" smtClean="0">
              <a:solidFill>
                <a:srgbClr val="FFFF00"/>
              </a:solidFill>
              <a:latin typeface="Microsoft Sans Serif" pitchFamily="34" charset="0"/>
              <a:cs typeface="Microsoft Sans Serif" pitchFamily="34" charset="0"/>
            </a:endParaRPr>
          </a:p>
          <a:p>
            <a:endParaRPr lang="en-US" sz="2800" dirty="0" smtClean="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10</a:t>
            </a:fld>
            <a:endParaRPr lang="en-US" dirty="0"/>
          </a:p>
        </p:txBody>
      </p:sp>
    </p:spTree>
    <p:extLst>
      <p:ext uri="{BB962C8B-B14F-4D97-AF65-F5344CB8AC3E}">
        <p14:creationId xmlns:p14="http://schemas.microsoft.com/office/powerpoint/2010/main" val="1746627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71600"/>
            <a:ext cx="5867400" cy="5447645"/>
          </a:xfrm>
          <a:prstGeom prst="rect">
            <a:avLst/>
          </a:prstGeom>
        </p:spPr>
        <p:txBody>
          <a:bodyPr wrap="square">
            <a:spAutoFit/>
          </a:bodyPr>
          <a:lstStyle/>
          <a:p>
            <a:pPr>
              <a:buFont typeface="Arial" pitchFamily="34" charset="0"/>
              <a:buChar char="•"/>
            </a:pPr>
            <a:r>
              <a:rPr lang="en-US" sz="2800" dirty="0" smtClean="0">
                <a:latin typeface="Microsoft Sans Serif" pitchFamily="34" charset="0"/>
                <a:cs typeface="Microsoft Sans Serif" pitchFamily="34" charset="0"/>
              </a:rPr>
              <a:t> </a:t>
            </a:r>
            <a:r>
              <a:rPr lang="en-US" sz="2400" dirty="0" smtClean="0">
                <a:latin typeface="Microsoft Sans Serif" pitchFamily="34" charset="0"/>
                <a:cs typeface="Microsoft Sans Serif" pitchFamily="34" charset="0"/>
              </a:rPr>
              <a:t>Improve access</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Knowledge to use when:</a:t>
            </a:r>
          </a:p>
          <a:p>
            <a:pPr lvl="1">
              <a:buFont typeface="Arial" pitchFamily="34" charset="0"/>
              <a:buChar char="•"/>
            </a:pPr>
            <a:r>
              <a:rPr lang="en-US" sz="2400" dirty="0" smtClean="0">
                <a:latin typeface="Microsoft Sans Serif" pitchFamily="34" charset="0"/>
                <a:cs typeface="Microsoft Sans Serif" pitchFamily="34" charset="0"/>
              </a:rPr>
              <a:t> Choosing referrals</a:t>
            </a:r>
          </a:p>
          <a:p>
            <a:pPr lvl="1">
              <a:buFont typeface="Arial" pitchFamily="34" charset="0"/>
              <a:buChar char="•"/>
            </a:pPr>
            <a:r>
              <a:rPr lang="en-US" sz="2400" dirty="0" smtClean="0">
                <a:latin typeface="Microsoft Sans Serif" pitchFamily="34" charset="0"/>
                <a:cs typeface="Microsoft Sans Serif" pitchFamily="34" charset="0"/>
              </a:rPr>
              <a:t> Discussing treatment with students (“Steve is a great counselor”)</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 To keep in touch while students are in specialty care (can be critical for discharge planning)</a:t>
            </a:r>
          </a:p>
          <a:p>
            <a:pPr>
              <a:buFont typeface="Arial" pitchFamily="34" charset="0"/>
              <a:buChar char="•"/>
            </a:pPr>
            <a:endParaRPr lang="en-US" sz="2400" dirty="0" smtClean="0">
              <a:latin typeface="Microsoft Sans Serif" pitchFamily="34" charset="0"/>
              <a:cs typeface="Microsoft Sans Serif" pitchFamily="34" charset="0"/>
            </a:endParaRPr>
          </a:p>
          <a:p>
            <a:pPr>
              <a:buFont typeface="Arial" pitchFamily="34" charset="0"/>
              <a:buChar char="•"/>
            </a:pPr>
            <a:r>
              <a:rPr lang="en-US" sz="2400" dirty="0" smtClean="0">
                <a:latin typeface="Microsoft Sans Serif" pitchFamily="34" charset="0"/>
                <a:cs typeface="Microsoft Sans Serif" pitchFamily="34" charset="0"/>
              </a:rPr>
              <a:t>For SUD treatment providers, benefit is a solid referral source, reliable treatment partner for discharge</a:t>
            </a:r>
          </a:p>
        </p:txBody>
      </p:sp>
      <p:pic>
        <p:nvPicPr>
          <p:cNvPr id="145410" name="Picture 2" descr="\\isap-fs01\training\PHOTOS\People\Helping_Hand.jpg"/>
          <p:cNvPicPr>
            <a:picLocks noChangeAspect="1" noChangeArrowheads="1"/>
          </p:cNvPicPr>
          <p:nvPr/>
        </p:nvPicPr>
        <p:blipFill>
          <a:blip r:embed="rId3" cstate="print"/>
          <a:srcRect/>
          <a:stretch>
            <a:fillRect/>
          </a:stretch>
        </p:blipFill>
        <p:spPr bwMode="auto">
          <a:xfrm>
            <a:off x="5486400" y="1981200"/>
            <a:ext cx="3467256" cy="1905000"/>
          </a:xfrm>
          <a:prstGeom prst="rect">
            <a:avLst/>
          </a:prstGeom>
          <a:noFill/>
        </p:spPr>
      </p:pic>
      <p:sp>
        <p:nvSpPr>
          <p:cNvPr id="6" name="TextBox 5"/>
          <p:cNvSpPr txBox="1"/>
          <p:nvPr/>
        </p:nvSpPr>
        <p:spPr>
          <a:xfrm>
            <a:off x="1" y="0"/>
            <a:ext cx="9144000" cy="1323439"/>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Develop Collaborative Relationships with Treatment Providers</a:t>
            </a:r>
            <a:endParaRPr lang="en-US" sz="4000" b="1" dirty="0">
              <a:solidFill>
                <a:srgbClr val="FFFF00"/>
              </a:solidFill>
              <a:latin typeface="Microsoft Sans Serif" pitchFamily="34"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11</a:t>
            </a:fld>
            <a:endParaRPr lang="en-US"/>
          </a:p>
        </p:txBody>
      </p:sp>
    </p:spTree>
    <p:extLst>
      <p:ext uri="{BB962C8B-B14F-4D97-AF65-F5344CB8AC3E}">
        <p14:creationId xmlns:p14="http://schemas.microsoft.com/office/powerpoint/2010/main" val="612828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76400"/>
            <a:ext cx="8915400" cy="4401205"/>
          </a:xfrm>
          <a:prstGeom prst="rect">
            <a:avLst/>
          </a:prstGeom>
        </p:spPr>
        <p:txBody>
          <a:bodyPr wrap="square">
            <a:spAutoFit/>
          </a:bodyPr>
          <a:lstStyle/>
          <a:p>
            <a:pPr>
              <a:buFont typeface="Arial" pitchFamily="34" charset="0"/>
              <a:buChar char="•"/>
            </a:pPr>
            <a:r>
              <a:rPr lang="en-US" sz="2800" dirty="0" smtClean="0">
                <a:latin typeface="Microsoft Sans Serif" pitchFamily="34" charset="0"/>
                <a:cs typeface="Microsoft Sans Serif" pitchFamily="34" charset="0"/>
              </a:rPr>
              <a:t> Document collaboration with linkage agreements that may include:</a:t>
            </a:r>
          </a:p>
          <a:p>
            <a:pPr lvl="1">
              <a:buFont typeface="Arial" pitchFamily="34" charset="0"/>
              <a:buChar char="•"/>
            </a:pPr>
            <a:r>
              <a:rPr lang="en-US" sz="2800" dirty="0" smtClean="0">
                <a:latin typeface="Microsoft Sans Serif" pitchFamily="34" charset="0"/>
                <a:cs typeface="Microsoft Sans Serif" pitchFamily="34" charset="0"/>
              </a:rPr>
              <a:t> Designation of a “point person” at school, treatment agency </a:t>
            </a:r>
          </a:p>
          <a:p>
            <a:pPr lvl="1">
              <a:buFont typeface="Arial" pitchFamily="34" charset="0"/>
              <a:buChar char="•"/>
            </a:pPr>
            <a:r>
              <a:rPr lang="en-US" sz="2800" dirty="0" smtClean="0">
                <a:latin typeface="Microsoft Sans Serif" pitchFamily="34" charset="0"/>
                <a:cs typeface="Microsoft Sans Serif" pitchFamily="34" charset="0"/>
              </a:rPr>
              <a:t> Establish responsibilities and expectations for each organization </a:t>
            </a:r>
          </a:p>
          <a:p>
            <a:pPr lvl="1">
              <a:buFont typeface="Arial" pitchFamily="34" charset="0"/>
              <a:buChar char="•"/>
            </a:pPr>
            <a:r>
              <a:rPr lang="en-US" sz="2800" dirty="0" smtClean="0">
                <a:latin typeface="Microsoft Sans Serif" pitchFamily="34" charset="0"/>
                <a:cs typeface="Microsoft Sans Serif" pitchFamily="34" charset="0"/>
              </a:rPr>
              <a:t> Establish referral protocol</a:t>
            </a:r>
          </a:p>
          <a:p>
            <a:pPr lvl="1">
              <a:buFont typeface="Arial" pitchFamily="34" charset="0"/>
              <a:buChar char="•"/>
            </a:pPr>
            <a:r>
              <a:rPr lang="en-US" sz="2800" dirty="0" smtClean="0">
                <a:latin typeface="Microsoft Sans Serif" pitchFamily="34" charset="0"/>
                <a:cs typeface="Microsoft Sans Serif" pitchFamily="34" charset="0"/>
              </a:rPr>
              <a:t> Establish follow-up process</a:t>
            </a:r>
          </a:p>
          <a:p>
            <a:pPr lvl="1">
              <a:buFont typeface="Arial" pitchFamily="34" charset="0"/>
              <a:buChar char="•"/>
            </a:pPr>
            <a:r>
              <a:rPr lang="en-US" sz="2800" dirty="0" smtClean="0">
                <a:latin typeface="Microsoft Sans Serif" pitchFamily="34" charset="0"/>
                <a:cs typeface="Microsoft Sans Serif" pitchFamily="34" charset="0"/>
              </a:rPr>
              <a:t> If planning to share resources or funding, specify what will be shared and for how long </a:t>
            </a:r>
          </a:p>
        </p:txBody>
      </p:sp>
      <p:sp>
        <p:nvSpPr>
          <p:cNvPr id="6" name="TextBox 5"/>
          <p:cNvSpPr txBox="1"/>
          <p:nvPr/>
        </p:nvSpPr>
        <p:spPr>
          <a:xfrm>
            <a:off x="1" y="0"/>
            <a:ext cx="9144000" cy="1323439"/>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Develop Collaborative Relationships with Treatment Providers</a:t>
            </a:r>
            <a:endParaRPr lang="en-US" sz="4000" b="1" dirty="0">
              <a:solidFill>
                <a:srgbClr val="FFFF00"/>
              </a:solidFill>
              <a:latin typeface="Microsoft Sans Serif" pitchFamily="34" charset="0"/>
              <a:cs typeface="Microsoft Sans Serif" pitchFamily="34" charset="0"/>
            </a:endParaRPr>
          </a:p>
        </p:txBody>
      </p:sp>
      <p:sp>
        <p:nvSpPr>
          <p:cNvPr id="5" name="Slide Number Placeholder 4"/>
          <p:cNvSpPr>
            <a:spLocks noGrp="1"/>
          </p:cNvSpPr>
          <p:nvPr>
            <p:ph type="sldNum" sz="quarter" idx="12"/>
          </p:nvPr>
        </p:nvSpPr>
        <p:spPr/>
        <p:txBody>
          <a:bodyPr/>
          <a:lstStyle/>
          <a:p>
            <a:fld id="{7BB5887B-BB3E-4BA5-8A1E-2508AB54A26D}" type="slidenum">
              <a:rPr lang="en-US" smtClean="0"/>
              <a:pPr/>
              <a:t>12</a:t>
            </a:fld>
            <a:endParaRPr lang="en-US"/>
          </a:p>
        </p:txBody>
      </p:sp>
    </p:spTree>
    <p:extLst>
      <p:ext uri="{BB962C8B-B14F-4D97-AF65-F5344CB8AC3E}">
        <p14:creationId xmlns:p14="http://schemas.microsoft.com/office/powerpoint/2010/main" val="3220348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153400" cy="990600"/>
          </a:xfrm>
        </p:spPr>
        <p:txBody>
          <a:bodyPr>
            <a:noAutofit/>
          </a:bodyPr>
          <a:lstStyle/>
          <a:p>
            <a:r>
              <a:rPr lang="en-US" sz="3600" b="1" dirty="0" smtClean="0">
                <a:solidFill>
                  <a:srgbClr val="FFFF00"/>
                </a:solidFill>
                <a:latin typeface="Microsoft Sans Serif" pitchFamily="34" charset="0"/>
                <a:cs typeface="Microsoft Sans Serif" pitchFamily="34" charset="0"/>
              </a:rPr>
              <a:t>Identify Appropriate Services: </a:t>
            </a:r>
            <a:br>
              <a:rPr lang="en-US" sz="3600" b="1" dirty="0" smtClean="0">
                <a:solidFill>
                  <a:srgbClr val="FFFF00"/>
                </a:solidFill>
                <a:latin typeface="Microsoft Sans Serif" pitchFamily="34" charset="0"/>
                <a:cs typeface="Microsoft Sans Serif" pitchFamily="34" charset="0"/>
              </a:rPr>
            </a:br>
            <a:r>
              <a:rPr lang="en-US" sz="3600" b="1" dirty="0" smtClean="0">
                <a:solidFill>
                  <a:srgbClr val="FFFF00"/>
                </a:solidFill>
                <a:latin typeface="Microsoft Sans Serif" pitchFamily="34" charset="0"/>
                <a:cs typeface="Microsoft Sans Serif" pitchFamily="34" charset="0"/>
              </a:rPr>
              <a:t>Clinical Needs</a:t>
            </a:r>
            <a:endParaRPr lang="en-US" sz="3600"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sz="quarter" idx="1"/>
          </p:nvPr>
        </p:nvSpPr>
        <p:spPr>
          <a:xfrm>
            <a:off x="0" y="914400"/>
            <a:ext cx="8839200" cy="4876800"/>
          </a:xfrm>
        </p:spPr>
        <p:txBody>
          <a:bodyPr>
            <a:noAutofit/>
          </a:bodyPr>
          <a:lstStyle/>
          <a:p>
            <a:pPr lvl="0"/>
            <a:r>
              <a:rPr lang="en-US" sz="2600" dirty="0">
                <a:latin typeface="Microsoft Sans Serif" pitchFamily="34" charset="0"/>
                <a:cs typeface="Microsoft Sans Serif" pitchFamily="34" charset="0"/>
              </a:rPr>
              <a:t>The American Society of Addiction Medicine (</a:t>
            </a:r>
            <a:r>
              <a:rPr lang="en-US" sz="2600" u="sng" dirty="0">
                <a:solidFill>
                  <a:srgbClr val="FFFF00"/>
                </a:solidFill>
                <a:latin typeface="Microsoft Sans Serif" pitchFamily="34" charset="0"/>
                <a:cs typeface="Microsoft Sans Serif" pitchFamily="34" charset="0"/>
              </a:rPr>
              <a:t>www.asam.org</a:t>
            </a:r>
            <a:r>
              <a:rPr lang="en-US" sz="2600" dirty="0">
                <a:latin typeface="Microsoft Sans Serif" pitchFamily="34" charset="0"/>
                <a:cs typeface="Microsoft Sans Serif" pitchFamily="34" charset="0"/>
              </a:rPr>
              <a:t>) suggests these guidelines to determine the </a:t>
            </a:r>
            <a:r>
              <a:rPr lang="en-US" sz="2600" dirty="0" smtClean="0">
                <a:latin typeface="Microsoft Sans Serif" pitchFamily="34" charset="0"/>
                <a:cs typeface="Microsoft Sans Serif" pitchFamily="34" charset="0"/>
              </a:rPr>
              <a:t>intensity </a:t>
            </a:r>
            <a:r>
              <a:rPr lang="en-US" sz="2600" dirty="0">
                <a:latin typeface="Microsoft Sans Serif" pitchFamily="34" charset="0"/>
                <a:cs typeface="Microsoft Sans Serif" pitchFamily="34" charset="0"/>
              </a:rPr>
              <a:t>and length of </a:t>
            </a:r>
            <a:r>
              <a:rPr lang="en-US" sz="2600" dirty="0" smtClean="0">
                <a:latin typeface="Microsoft Sans Serif" pitchFamily="34" charset="0"/>
                <a:cs typeface="Microsoft Sans Serif" pitchFamily="34" charset="0"/>
              </a:rPr>
              <a:t>treatment:</a:t>
            </a:r>
            <a:endParaRPr lang="en-US" sz="2600" dirty="0">
              <a:latin typeface="Microsoft Sans Serif" pitchFamily="34" charset="0"/>
              <a:cs typeface="Microsoft Sans Serif" pitchFamily="34" charset="0"/>
            </a:endParaRPr>
          </a:p>
          <a:p>
            <a:pPr marL="708660" lvl="1" indent="-342900">
              <a:buFont typeface="+mj-lt"/>
              <a:buAutoNum type="arabicPeriod"/>
            </a:pPr>
            <a:r>
              <a:rPr lang="en-US" sz="2200" dirty="0" smtClean="0">
                <a:latin typeface="Microsoft Sans Serif" pitchFamily="34" charset="0"/>
                <a:cs typeface="Microsoft Sans Serif" pitchFamily="34" charset="0"/>
              </a:rPr>
              <a:t>Level </a:t>
            </a:r>
            <a:r>
              <a:rPr lang="en-US" sz="2200" dirty="0">
                <a:latin typeface="Microsoft Sans Serif" pitchFamily="34" charset="0"/>
                <a:cs typeface="Microsoft Sans Serif" pitchFamily="34" charset="0"/>
              </a:rPr>
              <a:t>of intoxication and potential for withdrawal, currently and in the </a:t>
            </a:r>
            <a:r>
              <a:rPr lang="en-US" sz="2200" dirty="0" smtClean="0">
                <a:latin typeface="Microsoft Sans Serif" pitchFamily="34" charset="0"/>
                <a:cs typeface="Microsoft Sans Serif" pitchFamily="34" charset="0"/>
              </a:rPr>
              <a:t>past</a:t>
            </a:r>
            <a:endParaRPr lang="en-US" sz="2200" dirty="0">
              <a:latin typeface="Microsoft Sans Serif" pitchFamily="34" charset="0"/>
              <a:cs typeface="Microsoft Sans Serif" pitchFamily="34" charset="0"/>
            </a:endParaRPr>
          </a:p>
          <a:p>
            <a:pPr marL="708660" lvl="1" indent="-342900">
              <a:buFont typeface="+mj-lt"/>
              <a:buAutoNum type="arabicPeriod"/>
            </a:pPr>
            <a:r>
              <a:rPr lang="en-US" sz="2200" dirty="0">
                <a:latin typeface="Microsoft Sans Serif" pitchFamily="34" charset="0"/>
                <a:cs typeface="Microsoft Sans Serif" pitchFamily="34" charset="0"/>
              </a:rPr>
              <a:t>Presence of other medical conditions, currently and in the </a:t>
            </a:r>
            <a:r>
              <a:rPr lang="en-US" sz="2200" dirty="0" smtClean="0">
                <a:latin typeface="Microsoft Sans Serif" pitchFamily="34" charset="0"/>
                <a:cs typeface="Microsoft Sans Serif" pitchFamily="34" charset="0"/>
              </a:rPr>
              <a:t>past</a:t>
            </a:r>
          </a:p>
          <a:p>
            <a:pPr marL="708660" lvl="1" indent="-342900">
              <a:buFont typeface="+mj-lt"/>
              <a:buAutoNum type="arabicPeriod"/>
            </a:pPr>
            <a:r>
              <a:rPr lang="en-US" sz="2200" dirty="0" smtClean="0">
                <a:latin typeface="Microsoft Sans Serif" pitchFamily="34" charset="0"/>
                <a:cs typeface="Microsoft Sans Serif" pitchFamily="34" charset="0"/>
              </a:rPr>
              <a:t>Presence </a:t>
            </a:r>
            <a:r>
              <a:rPr lang="en-US" sz="2200" dirty="0">
                <a:latin typeface="Microsoft Sans Serif" pitchFamily="34" charset="0"/>
                <a:cs typeface="Microsoft Sans Serif" pitchFamily="34" charset="0"/>
              </a:rPr>
              <a:t>of other emotional, behavioral or cognitive </a:t>
            </a:r>
            <a:r>
              <a:rPr lang="en-US" sz="2200" dirty="0" smtClean="0">
                <a:latin typeface="Microsoft Sans Serif" pitchFamily="34" charset="0"/>
                <a:cs typeface="Microsoft Sans Serif" pitchFamily="34" charset="0"/>
              </a:rPr>
              <a:t>conditions</a:t>
            </a:r>
          </a:p>
          <a:p>
            <a:pPr marL="708660" lvl="1" indent="-342900">
              <a:buFont typeface="+mj-lt"/>
              <a:buAutoNum type="arabicPeriod"/>
            </a:pPr>
            <a:r>
              <a:rPr lang="en-US" sz="2200" dirty="0" smtClean="0">
                <a:latin typeface="Microsoft Sans Serif" pitchFamily="34" charset="0"/>
                <a:cs typeface="Microsoft Sans Serif" pitchFamily="34" charset="0"/>
              </a:rPr>
              <a:t>Readiness </a:t>
            </a:r>
            <a:r>
              <a:rPr lang="en-US" sz="2200" dirty="0">
                <a:latin typeface="Microsoft Sans Serif" pitchFamily="34" charset="0"/>
                <a:cs typeface="Microsoft Sans Serif" pitchFamily="34" charset="0"/>
              </a:rPr>
              <a:t>or motivation to </a:t>
            </a:r>
            <a:r>
              <a:rPr lang="en-US" sz="2200" dirty="0" smtClean="0">
                <a:latin typeface="Microsoft Sans Serif" pitchFamily="34" charset="0"/>
                <a:cs typeface="Microsoft Sans Serif" pitchFamily="34" charset="0"/>
              </a:rPr>
              <a:t>change</a:t>
            </a:r>
          </a:p>
          <a:p>
            <a:pPr marL="708660" lvl="1" indent="-342900">
              <a:buFont typeface="+mj-lt"/>
              <a:buAutoNum type="arabicPeriod"/>
            </a:pPr>
            <a:r>
              <a:rPr lang="en-US" sz="2200" dirty="0" smtClean="0">
                <a:latin typeface="Microsoft Sans Serif" pitchFamily="34" charset="0"/>
                <a:cs typeface="Microsoft Sans Serif" pitchFamily="34" charset="0"/>
              </a:rPr>
              <a:t>Risk </a:t>
            </a:r>
            <a:r>
              <a:rPr lang="en-US" sz="2200" dirty="0">
                <a:latin typeface="Microsoft Sans Serif" pitchFamily="34" charset="0"/>
                <a:cs typeface="Microsoft Sans Serif" pitchFamily="34" charset="0"/>
              </a:rPr>
              <a:t>of relapse or continued drug </a:t>
            </a:r>
            <a:r>
              <a:rPr lang="en-US" sz="2200" dirty="0" smtClean="0">
                <a:latin typeface="Microsoft Sans Serif" pitchFamily="34" charset="0"/>
                <a:cs typeface="Microsoft Sans Serif" pitchFamily="34" charset="0"/>
              </a:rPr>
              <a:t>use</a:t>
            </a:r>
          </a:p>
          <a:p>
            <a:pPr marL="708660" lvl="1" indent="-342900">
              <a:buFont typeface="+mj-lt"/>
              <a:buAutoNum type="arabicPeriod"/>
            </a:pPr>
            <a:r>
              <a:rPr lang="en-US" sz="2200" dirty="0" smtClean="0">
                <a:latin typeface="Microsoft Sans Serif" pitchFamily="34" charset="0"/>
                <a:cs typeface="Microsoft Sans Serif" pitchFamily="34" charset="0"/>
              </a:rPr>
              <a:t>Recovery </a:t>
            </a:r>
            <a:r>
              <a:rPr lang="en-US" sz="2200" dirty="0">
                <a:latin typeface="Microsoft Sans Serif" pitchFamily="34" charset="0"/>
                <a:cs typeface="Microsoft Sans Serif" pitchFamily="34" charset="0"/>
              </a:rPr>
              <a:t>environment (e.g. family, peers, school, legal </a:t>
            </a:r>
            <a:r>
              <a:rPr lang="en-US" sz="2200" dirty="0" smtClean="0">
                <a:latin typeface="Microsoft Sans Serif" pitchFamily="34" charset="0"/>
                <a:cs typeface="Microsoft Sans Serif" pitchFamily="34" charset="0"/>
              </a:rPr>
              <a:t>system)</a:t>
            </a:r>
            <a:endParaRPr lang="en-US" sz="2200" dirty="0">
              <a:latin typeface="Microsoft Sans Serif" pitchFamily="34" charset="0"/>
              <a:cs typeface="Microsoft Sans Serif" pitchFamily="34" charset="0"/>
            </a:endParaRPr>
          </a:p>
          <a:p>
            <a:pPr>
              <a:spcBef>
                <a:spcPts val="600"/>
              </a:spcBef>
            </a:pPr>
            <a:endParaRPr lang="en-US" sz="2250" dirty="0" smtClean="0">
              <a:solidFill>
                <a:schemeClr val="tx2"/>
              </a:solidFill>
            </a:endParaRPr>
          </a:p>
          <a:p>
            <a:pPr>
              <a:spcBef>
                <a:spcPts val="600"/>
              </a:spcBef>
            </a:pPr>
            <a:r>
              <a:rPr lang="en-US" sz="2600" dirty="0" smtClean="0">
                <a:solidFill>
                  <a:schemeClr val="tx2"/>
                </a:solidFill>
                <a:latin typeface="Microsoft Sans Serif" pitchFamily="34" charset="0"/>
                <a:cs typeface="Microsoft Sans Serif" pitchFamily="34" charset="0"/>
              </a:rPr>
              <a:t>Regardless of ASAM guidelines, it is up to treatment programs and patients to decide on program fit</a:t>
            </a:r>
          </a:p>
        </p:txBody>
      </p:sp>
      <p:sp>
        <p:nvSpPr>
          <p:cNvPr id="4" name="Slide Number Placeholder 3"/>
          <p:cNvSpPr>
            <a:spLocks noGrp="1"/>
          </p:cNvSpPr>
          <p:nvPr>
            <p:ph type="sldNum" sz="quarter" idx="12"/>
          </p:nvPr>
        </p:nvSpPr>
        <p:spPr/>
        <p:txBody>
          <a:bodyPr/>
          <a:lstStyle/>
          <a:p>
            <a:fld id="{7BB5887B-BB3E-4BA5-8A1E-2508AB54A26D}" type="slidenum">
              <a:rPr lang="en-US" smtClean="0"/>
              <a:pPr/>
              <a:t>13</a:t>
            </a:fld>
            <a:endParaRPr lang="en-US"/>
          </a:p>
        </p:txBody>
      </p:sp>
    </p:spTree>
    <p:extLst>
      <p:ext uri="{BB962C8B-B14F-4D97-AF65-F5344CB8AC3E}">
        <p14:creationId xmlns:p14="http://schemas.microsoft.com/office/powerpoint/2010/main" val="2517209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FF00"/>
                </a:solidFill>
                <a:latin typeface="Microsoft Sans Serif" pitchFamily="34" charset="0"/>
                <a:cs typeface="Microsoft Sans Serif" pitchFamily="34" charset="0"/>
              </a:rPr>
              <a:t>Identify Appropriate Services: Logistical Constraints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p:txBody>
          <a:bodyPr/>
          <a:lstStyle/>
          <a:p>
            <a:r>
              <a:rPr lang="en-US" dirty="0" smtClean="0">
                <a:latin typeface="Microsoft Sans Serif" pitchFamily="34" charset="0"/>
                <a:cs typeface="Microsoft Sans Serif" pitchFamily="34" charset="0"/>
              </a:rPr>
              <a:t>Document and account for potential treatment barriers when making referral decisions</a:t>
            </a:r>
          </a:p>
          <a:p>
            <a:pPr lvl="1"/>
            <a:r>
              <a:rPr lang="en-US" dirty="0" smtClean="0">
                <a:latin typeface="Microsoft Sans Serif" pitchFamily="34" charset="0"/>
                <a:cs typeface="Microsoft Sans Serif" pitchFamily="34" charset="0"/>
              </a:rPr>
              <a:t>Transportation</a:t>
            </a:r>
          </a:p>
          <a:p>
            <a:pPr lvl="1"/>
            <a:r>
              <a:rPr lang="en-US" dirty="0" smtClean="0">
                <a:latin typeface="Microsoft Sans Serif" pitchFamily="34" charset="0"/>
                <a:cs typeface="Microsoft Sans Serif" pitchFamily="34" charset="0"/>
              </a:rPr>
              <a:t>Insurance</a:t>
            </a:r>
          </a:p>
          <a:p>
            <a:pPr lvl="1"/>
            <a:r>
              <a:rPr lang="en-US" dirty="0" smtClean="0">
                <a:latin typeface="Microsoft Sans Serif" pitchFamily="34" charset="0"/>
                <a:cs typeface="Microsoft Sans Serif" pitchFamily="34" charset="0"/>
              </a:rPr>
              <a:t>Parental Involvement (or not)</a:t>
            </a:r>
          </a:p>
          <a:p>
            <a:pPr lvl="1"/>
            <a:r>
              <a:rPr lang="en-US" dirty="0" smtClean="0">
                <a:latin typeface="Microsoft Sans Serif" pitchFamily="34" charset="0"/>
                <a:cs typeface="Microsoft Sans Serif" pitchFamily="34" charset="0"/>
              </a:rPr>
              <a:t>Other details that could get in the way of students getting to/staying in treatment</a:t>
            </a:r>
            <a:endParaRPr lang="en-US" dirty="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14</a:t>
            </a:fld>
            <a:endParaRPr lang="en-US"/>
          </a:p>
        </p:txBody>
      </p:sp>
    </p:spTree>
    <p:extLst>
      <p:ext uri="{BB962C8B-B14F-4D97-AF65-F5344CB8AC3E}">
        <p14:creationId xmlns:p14="http://schemas.microsoft.com/office/powerpoint/2010/main" val="22314044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latin typeface="Microsoft Sans Serif" pitchFamily="34" charset="0"/>
                <a:cs typeface="Microsoft Sans Serif" pitchFamily="34" charset="0"/>
              </a:rPr>
              <a:t>Referral Protocol</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latin typeface="Microsoft Sans Serif" pitchFamily="34" charset="0"/>
                <a:cs typeface="Microsoft Sans Serif" pitchFamily="34" charset="0"/>
              </a:rPr>
              <a:t>Make handoff as “warm” as possible to mitigate student anxiety, logistical barriers</a:t>
            </a:r>
          </a:p>
          <a:p>
            <a:pPr lvl="1"/>
            <a:r>
              <a:rPr lang="en-US" dirty="0" smtClean="0">
                <a:latin typeface="Microsoft Sans Serif" pitchFamily="34" charset="0"/>
                <a:cs typeface="Microsoft Sans Serif" pitchFamily="34" charset="0"/>
              </a:rPr>
              <a:t>Provide personal introduction between provider and patient (in person or over phone)</a:t>
            </a:r>
          </a:p>
          <a:p>
            <a:pPr lvl="1"/>
            <a:r>
              <a:rPr lang="en-US" dirty="0" smtClean="0">
                <a:latin typeface="Microsoft Sans Serif" pitchFamily="34" charset="0"/>
                <a:cs typeface="Microsoft Sans Serif" pitchFamily="34" charset="0"/>
              </a:rPr>
              <a:t>Confirm service eligibility with program before making intake appointment</a:t>
            </a:r>
          </a:p>
          <a:p>
            <a:pPr lvl="1"/>
            <a:r>
              <a:rPr lang="en-US" dirty="0" smtClean="0">
                <a:latin typeface="Microsoft Sans Serif" pitchFamily="34" charset="0"/>
                <a:cs typeface="Microsoft Sans Serif" pitchFamily="34" charset="0"/>
              </a:rPr>
              <a:t>Schedule, confirm intake appointment together with the student</a:t>
            </a:r>
          </a:p>
          <a:p>
            <a:pPr lvl="1"/>
            <a:r>
              <a:rPr lang="en-US" dirty="0" smtClean="0">
                <a:latin typeface="Microsoft Sans Serif" pitchFamily="34" charset="0"/>
                <a:cs typeface="Microsoft Sans Serif" pitchFamily="34" charset="0"/>
              </a:rPr>
              <a:t>Advocate to make intake appointments within a few days of decision to enter treatment (if possible)</a:t>
            </a:r>
          </a:p>
          <a:p>
            <a:pPr lvl="1"/>
            <a:r>
              <a:rPr lang="en-US" dirty="0" smtClean="0">
                <a:latin typeface="Microsoft Sans Serif" pitchFamily="34" charset="0"/>
                <a:cs typeface="Microsoft Sans Serif" pitchFamily="34" charset="0"/>
              </a:rPr>
              <a:t>Write down appointment time for student, work to assure transportation is planned</a:t>
            </a:r>
          </a:p>
          <a:p>
            <a:pPr lvl="1"/>
            <a:endParaRPr lang="en-US" dirty="0"/>
          </a:p>
        </p:txBody>
      </p:sp>
      <p:sp>
        <p:nvSpPr>
          <p:cNvPr id="4" name="Slide Number Placeholder 3"/>
          <p:cNvSpPr>
            <a:spLocks noGrp="1"/>
          </p:cNvSpPr>
          <p:nvPr>
            <p:ph type="sldNum" sz="quarter" idx="12"/>
          </p:nvPr>
        </p:nvSpPr>
        <p:spPr/>
        <p:txBody>
          <a:bodyPr/>
          <a:lstStyle/>
          <a:p>
            <a:fld id="{7BB5887B-BB3E-4BA5-8A1E-2508AB54A26D}" type="slidenum">
              <a:rPr lang="en-US" smtClean="0"/>
              <a:pPr/>
              <a:t>15</a:t>
            </a:fld>
            <a:endParaRPr lang="en-US"/>
          </a:p>
        </p:txBody>
      </p:sp>
    </p:spTree>
    <p:extLst>
      <p:ext uri="{BB962C8B-B14F-4D97-AF65-F5344CB8AC3E}">
        <p14:creationId xmlns:p14="http://schemas.microsoft.com/office/powerpoint/2010/main" val="359316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smtClean="0">
                <a:solidFill>
                  <a:srgbClr val="FFFF00"/>
                </a:solidFill>
                <a:latin typeface="Microsoft Sans Serif" pitchFamily="34" charset="0"/>
                <a:cs typeface="Microsoft Sans Serif" pitchFamily="34" charset="0"/>
              </a:rPr>
              <a:t>Remaining Engaged</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a:xfrm>
            <a:off x="0" y="4114800"/>
            <a:ext cx="9144000" cy="2743200"/>
          </a:xfrm>
        </p:spPr>
        <p:txBody>
          <a:bodyPr>
            <a:normAutofit/>
          </a:bodyPr>
          <a:lstStyle/>
          <a:p>
            <a:r>
              <a:rPr lang="en-US" dirty="0" smtClean="0">
                <a:latin typeface="Microsoft Sans Serif" pitchFamily="34" charset="0"/>
                <a:cs typeface="Microsoft Sans Serif" pitchFamily="34" charset="0"/>
              </a:rPr>
              <a:t>Follow up with student/family to see how treatment is going</a:t>
            </a:r>
          </a:p>
          <a:p>
            <a:pPr lvl="1"/>
            <a:r>
              <a:rPr lang="en-US" dirty="0" smtClean="0">
                <a:latin typeface="Microsoft Sans Serif" pitchFamily="34" charset="0"/>
                <a:cs typeface="Microsoft Sans Serif" pitchFamily="34" charset="0"/>
              </a:rPr>
              <a:t>Show you are invested, supporting treatment</a:t>
            </a:r>
          </a:p>
          <a:p>
            <a:pPr lvl="1"/>
            <a:r>
              <a:rPr lang="en-US" dirty="0" smtClean="0">
                <a:latin typeface="Microsoft Sans Serif" pitchFamily="34" charset="0"/>
                <a:cs typeface="Microsoft Sans Serif" pitchFamily="34" charset="0"/>
              </a:rPr>
              <a:t>Gather information needed to support student while in treatment and after discharge</a:t>
            </a:r>
            <a:endParaRPr lang="en-US" dirty="0">
              <a:latin typeface="Microsoft Sans Serif" pitchFamily="34" charset="0"/>
              <a:cs typeface="Microsoft Sans Serif" pitchFamily="34" charset="0"/>
            </a:endParaRPr>
          </a:p>
        </p:txBody>
      </p:sp>
      <p:pic>
        <p:nvPicPr>
          <p:cNvPr id="434178" name="Picture 2" descr="http://www.va.gov/debtman/images/sliderWhomToCall.png"/>
          <p:cNvPicPr>
            <a:picLocks noChangeAspect="1" noChangeArrowheads="1"/>
          </p:cNvPicPr>
          <p:nvPr/>
        </p:nvPicPr>
        <p:blipFill>
          <a:blip r:embed="rId3" cstate="print"/>
          <a:srcRect/>
          <a:stretch>
            <a:fillRect/>
          </a:stretch>
        </p:blipFill>
        <p:spPr bwMode="auto">
          <a:xfrm>
            <a:off x="2209800" y="1447800"/>
            <a:ext cx="4762500" cy="2619375"/>
          </a:xfrm>
          <a:prstGeom prst="rect">
            <a:avLst/>
          </a:prstGeom>
          <a:noFill/>
        </p:spPr>
      </p:pic>
      <p:sp>
        <p:nvSpPr>
          <p:cNvPr id="6" name="Slide Number Placeholder 5"/>
          <p:cNvSpPr>
            <a:spLocks noGrp="1"/>
          </p:cNvSpPr>
          <p:nvPr>
            <p:ph type="sldNum" sz="quarter" idx="12"/>
          </p:nvPr>
        </p:nvSpPr>
        <p:spPr/>
        <p:txBody>
          <a:bodyPr/>
          <a:lstStyle/>
          <a:p>
            <a:fld id="{7BB5887B-BB3E-4BA5-8A1E-2508AB54A26D}" type="slidenum">
              <a:rPr lang="en-US" smtClean="0"/>
              <a:pPr/>
              <a:t>16</a:t>
            </a:fld>
            <a:endParaRPr lang="en-US"/>
          </a:p>
        </p:txBody>
      </p:sp>
    </p:spTree>
    <p:extLst>
      <p:ext uri="{BB962C8B-B14F-4D97-AF65-F5344CB8AC3E}">
        <p14:creationId xmlns:p14="http://schemas.microsoft.com/office/powerpoint/2010/main" val="2405817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0"/>
            <a:ext cx="9144000" cy="9906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Beyond SUD Treatment</a:t>
            </a:r>
          </a:p>
        </p:txBody>
      </p:sp>
      <p:sp>
        <p:nvSpPr>
          <p:cNvPr id="6" name="Rectangle 3"/>
          <p:cNvSpPr txBox="1">
            <a:spLocks noChangeArrowheads="1"/>
          </p:cNvSpPr>
          <p:nvPr/>
        </p:nvSpPr>
        <p:spPr>
          <a:xfrm>
            <a:off x="685800" y="2209800"/>
            <a:ext cx="7924800" cy="548640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lang="en-US" sz="2800" dirty="0" smtClean="0">
                <a:solidFill>
                  <a:schemeClr val="tx1">
                    <a:tint val="75000"/>
                  </a:schemeClr>
                </a:solidFill>
                <a:latin typeface="Microsoft Sans Serif" pitchFamily="34" charset="0"/>
                <a:cs typeface="Microsoft Sans Serif" pitchFamily="34" charset="0"/>
              </a:rPr>
              <a:t>Brief Intervention discussions often show that substance use is a symptom of other problems </a:t>
            </a:r>
            <a:endParaRPr kumimoji="0" lang="en-US" sz="2800" b="0" i="0" u="none" strike="noStrike" kern="1200" cap="none" spc="0" normalizeH="0" noProof="0" dirty="0" smtClean="0">
              <a:ln>
                <a:noFill/>
              </a:ln>
              <a:solidFill>
                <a:schemeClr val="tx1">
                  <a:tint val="75000"/>
                </a:schemeClr>
              </a:solidFill>
              <a:effectLst/>
              <a:uLnTx/>
              <a:uFillTx/>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tabLst/>
              <a:defRPr/>
            </a:pPr>
            <a:endParaRPr kumimoji="0" lang="en-US" sz="2800" b="0" i="0" u="none" strike="noStrike" kern="1200" cap="none" spc="0" normalizeH="0" noProof="0" dirty="0" smtClean="0">
              <a:ln>
                <a:noFill/>
              </a:ln>
              <a:solidFill>
                <a:schemeClr val="tx1">
                  <a:tint val="75000"/>
                </a:schemeClr>
              </a:solidFill>
              <a:effectLst/>
              <a:uLnTx/>
              <a:uFillTx/>
              <a:latin typeface="Microsoft Sans Serif" pitchFamily="34" charset="0"/>
              <a:cs typeface="Microsoft Sans Serif" pitchFamily="34" charset="0"/>
            </a:endParaRPr>
          </a:p>
          <a:p>
            <a:pPr>
              <a:spcBef>
                <a:spcPct val="20000"/>
              </a:spcBef>
              <a:buFont typeface="Arial" pitchFamily="34" charset="0"/>
              <a:buChar char="•"/>
            </a:pPr>
            <a:r>
              <a:rPr lang="en-US" sz="2800" dirty="0" smtClean="0">
                <a:solidFill>
                  <a:schemeClr val="tx1">
                    <a:tint val="75000"/>
                  </a:schemeClr>
                </a:solidFill>
                <a:latin typeface="Microsoft Sans Serif" pitchFamily="34" charset="0"/>
                <a:cs typeface="Microsoft Sans Serif" pitchFamily="34" charset="0"/>
              </a:rPr>
              <a:t> Services other than SUD treatment may be more appropriate for some students</a:t>
            </a:r>
          </a:p>
          <a:p>
            <a:pPr lvl="1">
              <a:spcBef>
                <a:spcPct val="20000"/>
              </a:spcBef>
              <a:buFont typeface="Arial" pitchFamily="34" charset="0"/>
              <a:buChar char="•"/>
            </a:pPr>
            <a:r>
              <a:rPr lang="en-US" sz="2800" dirty="0" smtClean="0">
                <a:solidFill>
                  <a:schemeClr val="tx1">
                    <a:tint val="75000"/>
                  </a:schemeClr>
                </a:solidFill>
                <a:latin typeface="Microsoft Sans Serif" pitchFamily="34" charset="0"/>
                <a:cs typeface="Microsoft Sans Serif" pitchFamily="34" charset="0"/>
              </a:rPr>
              <a:t> Mental health treatment</a:t>
            </a:r>
          </a:p>
          <a:p>
            <a:pPr lvl="1">
              <a:spcBef>
                <a:spcPct val="20000"/>
              </a:spcBef>
              <a:buFont typeface="Arial" pitchFamily="34" charset="0"/>
              <a:buChar char="•"/>
            </a:pPr>
            <a:r>
              <a:rPr lang="en-US" sz="2800" dirty="0" smtClean="0">
                <a:solidFill>
                  <a:schemeClr val="tx1">
                    <a:tint val="75000"/>
                  </a:schemeClr>
                </a:solidFill>
                <a:latin typeface="Microsoft Sans Serif" pitchFamily="34" charset="0"/>
                <a:cs typeface="Microsoft Sans Serif" pitchFamily="34" charset="0"/>
              </a:rPr>
              <a:t> Family counseling</a:t>
            </a:r>
          </a:p>
          <a:p>
            <a:pPr lvl="1">
              <a:spcBef>
                <a:spcPct val="20000"/>
              </a:spcBef>
              <a:buFont typeface="Arial" pitchFamily="34" charset="0"/>
              <a:buChar char="•"/>
            </a:pPr>
            <a:r>
              <a:rPr lang="en-US" sz="2800" dirty="0" smtClean="0">
                <a:solidFill>
                  <a:schemeClr val="tx1">
                    <a:tint val="75000"/>
                  </a:schemeClr>
                </a:solidFill>
                <a:latin typeface="Microsoft Sans Serif" pitchFamily="34" charset="0"/>
                <a:cs typeface="Microsoft Sans Serif" pitchFamily="34" charset="0"/>
              </a:rPr>
              <a:t> Social Services </a:t>
            </a:r>
          </a:p>
          <a:p>
            <a:pPr lvl="1">
              <a:spcBef>
                <a:spcPct val="20000"/>
              </a:spcBef>
              <a:buFont typeface="Arial" pitchFamily="34" charset="0"/>
              <a:buChar char="•"/>
            </a:pPr>
            <a:endParaRPr lang="en-US" sz="2800" dirty="0" smtClean="0">
              <a:solidFill>
                <a:schemeClr val="tx1">
                  <a:tint val="75000"/>
                </a:schemeClr>
              </a:solidFill>
              <a:latin typeface="Microsoft Sans Serif" pitchFamily="34" charset="0"/>
              <a:cs typeface="Microsoft Sans Serif" pitchFamily="34" charset="0"/>
            </a:endParaRPr>
          </a:p>
          <a:p>
            <a:pPr>
              <a:spcBef>
                <a:spcPct val="20000"/>
              </a:spcBef>
              <a:buFont typeface="Arial" pitchFamily="34" charset="0"/>
              <a:buChar char="•"/>
            </a:pPr>
            <a:r>
              <a:rPr lang="en-US" sz="2800" dirty="0" smtClean="0">
                <a:solidFill>
                  <a:schemeClr val="tx1">
                    <a:tint val="75000"/>
                  </a:schemeClr>
                </a:solidFill>
                <a:latin typeface="Microsoft Sans Serif" pitchFamily="34" charset="0"/>
                <a:cs typeface="Microsoft Sans Serif" pitchFamily="34" charset="0"/>
              </a:rPr>
              <a:t>Be knowledgeable of, prepared to link adolescents to, these services </a:t>
            </a:r>
          </a:p>
          <a:p>
            <a:pPr lvl="1">
              <a:spcBef>
                <a:spcPct val="20000"/>
              </a:spcBef>
              <a:buFont typeface="Arial" pitchFamily="34" charset="0"/>
              <a:buChar char="•"/>
            </a:pPr>
            <a:endParaRPr lang="en-US" sz="2800" dirty="0" smtClean="0">
              <a:solidFill>
                <a:schemeClr val="tx1">
                  <a:tint val="75000"/>
                </a:schemeClr>
              </a:solidFill>
              <a:latin typeface="Microsoft Sans Serif" pitchFamily="34" charset="0"/>
              <a:cs typeface="Microsoft Sans Serif" pitchFamily="34" charset="0"/>
            </a:endParaRPr>
          </a:p>
          <a:p>
            <a:pPr>
              <a:spcBef>
                <a:spcPct val="20000"/>
              </a:spcBef>
            </a:pPr>
            <a:endParaRPr lang="en-US" sz="2800" dirty="0" smtClean="0">
              <a:solidFill>
                <a:schemeClr val="tx1">
                  <a:tint val="75000"/>
                </a:schemeClr>
              </a:solidFill>
              <a:latin typeface="Microsoft Sans Serif" pitchFamily="34" charset="0"/>
              <a:cs typeface="Microsoft Sans Serif" pitchFamily="34" charset="0"/>
            </a:endParaRPr>
          </a:p>
        </p:txBody>
      </p:sp>
      <p:sp>
        <p:nvSpPr>
          <p:cNvPr id="8" name="Slide Number Placeholder 7"/>
          <p:cNvSpPr>
            <a:spLocks noGrp="1"/>
          </p:cNvSpPr>
          <p:nvPr>
            <p:ph type="sldNum" sz="quarter" idx="12"/>
          </p:nvPr>
        </p:nvSpPr>
        <p:spPr/>
        <p:txBody>
          <a:bodyPr/>
          <a:lstStyle/>
          <a:p>
            <a:fld id="{7BB5887B-BB3E-4BA5-8A1E-2508AB54A26D}" type="slidenum">
              <a:rPr lang="en-US" smtClean="0"/>
              <a:pPr/>
              <a:t>17</a:t>
            </a:fld>
            <a:endParaRPr lang="en-US"/>
          </a:p>
        </p:txBody>
      </p:sp>
    </p:spTree>
    <p:extLst>
      <p:ext uri="{BB962C8B-B14F-4D97-AF65-F5344CB8AC3E}">
        <p14:creationId xmlns:p14="http://schemas.microsoft.com/office/powerpoint/2010/main" val="2509801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62000"/>
          </a:xfrm>
        </p:spPr>
        <p:txBody>
          <a:bodyPr>
            <a:normAutofit/>
          </a:bodyPr>
          <a:lstStyle/>
          <a:p>
            <a:r>
              <a:rPr lang="en-US" b="1" dirty="0" smtClean="0">
                <a:solidFill>
                  <a:srgbClr val="FFFF00"/>
                </a:solidFill>
                <a:latin typeface="Microsoft Sans Serif" pitchFamily="34" charset="0"/>
                <a:cs typeface="Microsoft Sans Serif" pitchFamily="34" charset="0"/>
              </a:rPr>
              <a:t>Take Away Points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a:xfrm>
            <a:off x="0" y="854075"/>
            <a:ext cx="9144000" cy="5410200"/>
          </a:xfrm>
        </p:spPr>
        <p:txBody>
          <a:bodyPr>
            <a:noAutofit/>
          </a:bodyPr>
          <a:lstStyle/>
          <a:p>
            <a:pPr marL="0" indent="0">
              <a:buNone/>
            </a:pPr>
            <a:endParaRPr lang="en-US" sz="2200" dirty="0" smtClean="0">
              <a:latin typeface="Microsoft Sans Serif" pitchFamily="34" charset="0"/>
              <a:cs typeface="Microsoft Sans Serif" pitchFamily="34" charset="0"/>
            </a:endParaRPr>
          </a:p>
          <a:p>
            <a:pPr marL="800100" lvl="1" indent="-342900">
              <a:buFont typeface="Arial" pitchFamily="34" charset="0"/>
              <a:buChar char="•"/>
            </a:pPr>
            <a:endParaRPr lang="en-US" sz="2400" dirty="0" smtClean="0">
              <a:latin typeface="Microsoft Sans Serif" pitchFamily="34" charset="0"/>
              <a:cs typeface="Microsoft Sans Serif" pitchFamily="34" charset="0"/>
            </a:endParaRPr>
          </a:p>
          <a:p>
            <a:pPr marL="514350" indent="-514350">
              <a:buAutoNum type="arabicPeriod"/>
            </a:pPr>
            <a:r>
              <a:rPr lang="en-US" sz="2400" dirty="0" smtClean="0">
                <a:latin typeface="Microsoft Sans Serif" pitchFamily="34" charset="0"/>
                <a:cs typeface="Microsoft Sans Serif" pitchFamily="34" charset="0"/>
              </a:rPr>
              <a:t>The same motivational interviewing strategies used in BI can be useful in getting adolescents who need specialty care to seek services.</a:t>
            </a:r>
          </a:p>
          <a:p>
            <a:pPr marL="514350" indent="-514350">
              <a:buAutoNum type="arabicPeriod"/>
            </a:pPr>
            <a:endParaRPr lang="en-US" sz="2400" dirty="0" smtClean="0">
              <a:latin typeface="Microsoft Sans Serif" pitchFamily="34" charset="0"/>
              <a:cs typeface="Microsoft Sans Serif" pitchFamily="34" charset="0"/>
            </a:endParaRPr>
          </a:p>
          <a:p>
            <a:pPr marL="514350" indent="-514350">
              <a:buAutoNum type="arabicPeriod"/>
            </a:pPr>
            <a:r>
              <a:rPr lang="en-US" sz="2400" dirty="0" smtClean="0">
                <a:latin typeface="Microsoft Sans Serif" pitchFamily="34" charset="0"/>
                <a:cs typeface="Microsoft Sans Serif" pitchFamily="34" charset="0"/>
              </a:rPr>
              <a:t> </a:t>
            </a:r>
            <a:r>
              <a:rPr lang="en-US" sz="2400" dirty="0">
                <a:latin typeface="Microsoft Sans Serif" pitchFamily="34" charset="0"/>
                <a:cs typeface="Microsoft Sans Serif" pitchFamily="34" charset="0"/>
              </a:rPr>
              <a:t>To make referrals successful, providers need to develop strong knowledge of and working connections with local SUD service providers that specialize in adolescent </a:t>
            </a:r>
            <a:r>
              <a:rPr lang="en-US" sz="2400" dirty="0" smtClean="0">
                <a:latin typeface="Microsoft Sans Serif" pitchFamily="34" charset="0"/>
                <a:cs typeface="Microsoft Sans Serif" pitchFamily="34" charset="0"/>
              </a:rPr>
              <a:t>treatment.</a:t>
            </a:r>
          </a:p>
          <a:p>
            <a:pPr marL="514350" indent="-514350">
              <a:buAutoNum type="arabicPeriod"/>
            </a:pPr>
            <a:endParaRPr lang="en-US" sz="2400" dirty="0">
              <a:latin typeface="Microsoft Sans Serif" pitchFamily="34" charset="0"/>
              <a:cs typeface="Microsoft Sans Serif" pitchFamily="34" charset="0"/>
            </a:endParaRPr>
          </a:p>
          <a:p>
            <a:pPr marL="514350" indent="-514350">
              <a:buAutoNum type="arabicPeriod"/>
            </a:pPr>
            <a:r>
              <a:rPr lang="en-US" sz="2400" dirty="0" smtClean="0">
                <a:latin typeface="Microsoft Sans Serif" pitchFamily="34" charset="0"/>
                <a:cs typeface="Microsoft Sans Serif" pitchFamily="34" charset="0"/>
              </a:rPr>
              <a:t>Adolescents </a:t>
            </a:r>
            <a:r>
              <a:rPr lang="en-US" sz="2400" dirty="0">
                <a:latin typeface="Microsoft Sans Serif" pitchFamily="34" charset="0"/>
                <a:cs typeface="Microsoft Sans Serif" pitchFamily="34" charset="0"/>
              </a:rPr>
              <a:t>may need specialty SUD treatment, but other services (e.g. mental health, social services) may be better suited to address their needs</a:t>
            </a:r>
            <a:endParaRPr lang="en-US" sz="2400" dirty="0" smtClean="0">
              <a:latin typeface="Microsoft Sans Serif" pitchFamily="34" charset="0"/>
              <a:cs typeface="Microsoft Sans Serif" pitchFamily="34" charset="0"/>
            </a:endParaRPr>
          </a:p>
          <a:p>
            <a:pPr marL="514350" indent="-514350">
              <a:buAutoNum type="arabicPeriod"/>
            </a:pPr>
            <a:endParaRPr lang="en-US" sz="2200" dirty="0" smtClean="0">
              <a:latin typeface="Microsoft Sans Serif" pitchFamily="34" charset="0"/>
              <a:cs typeface="Microsoft Sans Serif" pitchFamily="34" charset="0"/>
            </a:endParaRPr>
          </a:p>
          <a:p>
            <a:pPr marL="514350" indent="-514350">
              <a:buNone/>
            </a:pPr>
            <a:endParaRPr lang="en-US" sz="2200" dirty="0" smtClean="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18</a:t>
            </a:fld>
            <a:endParaRPr lang="en-US"/>
          </a:p>
        </p:txBody>
      </p:sp>
    </p:spTree>
    <p:extLst>
      <p:ext uri="{BB962C8B-B14F-4D97-AF65-F5344CB8AC3E}">
        <p14:creationId xmlns:p14="http://schemas.microsoft.com/office/powerpoint/2010/main" val="327092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6162" name="Picture 2" descr="\\isap-fs01\training\PHOTOS\People\handsraised.JPG"/>
          <p:cNvPicPr>
            <a:picLocks noChangeAspect="1" noChangeArrowheads="1"/>
          </p:cNvPicPr>
          <p:nvPr/>
        </p:nvPicPr>
        <p:blipFill>
          <a:blip r:embed="rId3" cstate="print"/>
          <a:srcRect/>
          <a:stretch>
            <a:fillRect/>
          </a:stretch>
        </p:blipFill>
        <p:spPr bwMode="auto">
          <a:xfrm>
            <a:off x="609600" y="1981200"/>
            <a:ext cx="8001920" cy="3047999"/>
          </a:xfrm>
          <a:prstGeom prst="rect">
            <a:avLst/>
          </a:prstGeom>
          <a:noFill/>
        </p:spPr>
      </p:pic>
      <p:sp>
        <p:nvSpPr>
          <p:cNvPr id="5" name="TextBox 4"/>
          <p:cNvSpPr txBox="1"/>
          <p:nvPr/>
        </p:nvSpPr>
        <p:spPr>
          <a:xfrm>
            <a:off x="0" y="609600"/>
            <a:ext cx="9144000" cy="769441"/>
          </a:xfrm>
          <a:prstGeom prst="rect">
            <a:avLst/>
          </a:prstGeom>
          <a:noFill/>
        </p:spPr>
        <p:txBody>
          <a:bodyPr wrap="square" rtlCol="0">
            <a:spAutoFit/>
          </a:bodyPr>
          <a:lstStyle/>
          <a:p>
            <a:pPr algn="ctr"/>
            <a:r>
              <a:rPr lang="en-US" sz="4400" b="1" dirty="0" smtClean="0">
                <a:solidFill>
                  <a:srgbClr val="FFFF00"/>
                </a:solidFill>
                <a:latin typeface="Microsoft Sans Serif" pitchFamily="34" charset="0"/>
                <a:cs typeface="Microsoft Sans Serif" pitchFamily="34" charset="0"/>
              </a:rPr>
              <a:t>Questions? Comments?</a:t>
            </a:r>
            <a:endParaRPr lang="en-US" sz="4400" b="1" dirty="0">
              <a:solidFill>
                <a:srgbClr val="FFFF00"/>
              </a:solidFill>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FF00"/>
                </a:solidFill>
                <a:latin typeface="Microsoft Sans Serif" pitchFamily="34" charset="0"/>
                <a:cs typeface="Microsoft Sans Serif" pitchFamily="34" charset="0"/>
              </a:rPr>
              <a:t>Training Objectives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Microsoft Sans Serif" pitchFamily="34" charset="0"/>
                <a:cs typeface="Microsoft Sans Serif" pitchFamily="34" charset="0"/>
              </a:rPr>
              <a:t>By the end of this training module, participants will be able to:</a:t>
            </a:r>
          </a:p>
          <a:p>
            <a:pPr marL="0" indent="0">
              <a:buNone/>
            </a:pPr>
            <a:endParaRPr lang="en-US" dirty="0" smtClean="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Describe when referrals to specialty substance use disorder (SUD) treatment are appropriate</a:t>
            </a:r>
          </a:p>
          <a:p>
            <a:pPr marL="514350" indent="-514350">
              <a:buAutoNum type="arabicPeriod"/>
            </a:pPr>
            <a:endParaRPr lang="en-US" dirty="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Explain what different types of specialty SUD treatment look like to adolescents</a:t>
            </a:r>
          </a:p>
          <a:p>
            <a:pPr marL="514350" indent="-514350">
              <a:buAutoNum type="arabicPeriod"/>
            </a:pPr>
            <a:endParaRPr lang="en-US" dirty="0">
              <a:latin typeface="Microsoft Sans Serif" pitchFamily="34" charset="0"/>
              <a:cs typeface="Microsoft Sans Serif" pitchFamily="34" charset="0"/>
            </a:endParaRPr>
          </a:p>
          <a:p>
            <a:pPr marL="514350" indent="-514350">
              <a:buAutoNum type="arabicPeriod"/>
            </a:pPr>
            <a:r>
              <a:rPr lang="en-US" dirty="0" smtClean="0">
                <a:latin typeface="Microsoft Sans Serif" pitchFamily="34" charset="0"/>
                <a:cs typeface="Microsoft Sans Serif" pitchFamily="34" charset="0"/>
              </a:rPr>
              <a:t>Discuss three successful strategies for referring adolescents to specialty SUD treatment</a:t>
            </a: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smtClean="0">
              <a:latin typeface="Microsoft Sans Serif" pitchFamily="34" charset="0"/>
              <a:cs typeface="Microsoft Sans Serif" pitchFamily="34" charset="0"/>
            </a:endParaRPr>
          </a:p>
          <a:p>
            <a:pPr marL="0" indent="0">
              <a:buNone/>
            </a:pPr>
            <a:endParaRPr lang="en-US" dirty="0" smtClean="0">
              <a:latin typeface="Microsoft Sans Serif" pitchFamily="34" charset="0"/>
              <a:cs typeface="Microsoft Sans Serif" pitchFamily="34" charset="0"/>
            </a:endParaRPr>
          </a:p>
          <a:p>
            <a:pPr marL="514350" indent="-514350">
              <a:buAutoNum type="arabicPeriod"/>
            </a:pPr>
            <a:endParaRPr lang="en-US" dirty="0" smtClean="0">
              <a:latin typeface="Microsoft Sans Serif" pitchFamily="34" charset="0"/>
              <a:cs typeface="Microsoft Sans Serif" pitchFamily="34" charset="0"/>
            </a:endParaRPr>
          </a:p>
          <a:p>
            <a:pPr marL="514350" indent="-514350">
              <a:buAutoNum type="arabicPeriod"/>
            </a:pPr>
            <a:endParaRPr lang="en-US" dirty="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latin typeface="Microsoft Sans Serif" pitchFamily="34" charset="0"/>
                <a:cs typeface="Microsoft Sans Serif" pitchFamily="34" charset="0"/>
              </a:rPr>
              <a:t>SBIRT Components</a:t>
            </a:r>
            <a:endParaRPr lang="en-US" b="1" dirty="0">
              <a:solidFill>
                <a:srgbClr val="FFFF00"/>
              </a:solidFill>
              <a:latin typeface="Microsoft Sans Serif" pitchFamily="34" charset="0"/>
              <a:cs typeface="Microsoft Sans Serif" pitchFamily="34" charset="0"/>
            </a:endParaRPr>
          </a:p>
        </p:txBody>
      </p:sp>
      <p:sp>
        <p:nvSpPr>
          <p:cNvPr id="3" name="Content Placeholder 2"/>
          <p:cNvSpPr>
            <a:spLocks noGrp="1"/>
          </p:cNvSpPr>
          <p:nvPr>
            <p:ph idx="1"/>
          </p:nvPr>
        </p:nvSpPr>
        <p:spPr/>
        <p:txBody>
          <a:bodyPr>
            <a:noAutofit/>
          </a:bodyPr>
          <a:lstStyle/>
          <a:p>
            <a:r>
              <a:rPr lang="en-US" sz="4400" dirty="0" smtClean="0">
                <a:latin typeface="Microsoft Sans Serif" pitchFamily="34" charset="0"/>
                <a:cs typeface="Microsoft Sans Serif" pitchFamily="34" charset="0"/>
              </a:rPr>
              <a:t>Screening</a:t>
            </a:r>
          </a:p>
          <a:p>
            <a:r>
              <a:rPr lang="en-US" sz="4400" dirty="0" smtClean="0">
                <a:latin typeface="Microsoft Sans Serif" pitchFamily="34" charset="0"/>
                <a:cs typeface="Microsoft Sans Serif" pitchFamily="34" charset="0"/>
              </a:rPr>
              <a:t>Brief </a:t>
            </a:r>
          </a:p>
          <a:p>
            <a:r>
              <a:rPr lang="en-US" sz="4400" dirty="0" smtClean="0">
                <a:latin typeface="Microsoft Sans Serif" pitchFamily="34" charset="0"/>
                <a:cs typeface="Microsoft Sans Serif" pitchFamily="34" charset="0"/>
              </a:rPr>
              <a:t>Intervention</a:t>
            </a:r>
          </a:p>
          <a:p>
            <a:r>
              <a:rPr lang="en-US" sz="4400" dirty="0" smtClean="0">
                <a:latin typeface="Microsoft Sans Serif" pitchFamily="34" charset="0"/>
                <a:cs typeface="Microsoft Sans Serif" pitchFamily="34" charset="0"/>
              </a:rPr>
              <a:t>Referral to </a:t>
            </a:r>
          </a:p>
          <a:p>
            <a:r>
              <a:rPr lang="en-US" sz="4400" dirty="0" smtClean="0">
                <a:latin typeface="Microsoft Sans Serif" pitchFamily="34" charset="0"/>
                <a:cs typeface="Microsoft Sans Serif" pitchFamily="34" charset="0"/>
              </a:rPr>
              <a:t>Treatment</a:t>
            </a:r>
            <a:endParaRPr lang="en-US" sz="4400" dirty="0">
              <a:latin typeface="Microsoft Sans Serif" pitchFamily="34" charset="0"/>
              <a:cs typeface="Microsoft Sans Serif" pitchFamily="34" charset="0"/>
            </a:endParaRPr>
          </a:p>
        </p:txBody>
      </p:sp>
      <p:sp>
        <p:nvSpPr>
          <p:cNvPr id="4" name="Slide Number Placeholder 3"/>
          <p:cNvSpPr>
            <a:spLocks noGrp="1"/>
          </p:cNvSpPr>
          <p:nvPr>
            <p:ph type="sldNum" sz="quarter" idx="12"/>
          </p:nvPr>
        </p:nvSpPr>
        <p:spPr/>
        <p:txBody>
          <a:bodyPr/>
          <a:lstStyle/>
          <a:p>
            <a:fld id="{7BB5887B-BB3E-4BA5-8A1E-2508AB54A26D}" type="slidenum">
              <a:rPr lang="en-US" smtClean="0"/>
              <a:pPr/>
              <a:t>3</a:t>
            </a:fld>
            <a:endParaRPr lang="en-US"/>
          </a:p>
        </p:txBody>
      </p:sp>
    </p:spTree>
    <p:extLst>
      <p:ext uri="{BB962C8B-B14F-4D97-AF65-F5344CB8AC3E}">
        <p14:creationId xmlns:p14="http://schemas.microsoft.com/office/powerpoint/2010/main" val="85133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3" end="3"/>
                                            </p:txEl>
                                          </p:spTgt>
                                        </p:tgtEl>
                                        <p:attrNameLst>
                                          <p:attrName>style.color</p:attrName>
                                        </p:attrNameLst>
                                      </p:cBhvr>
                                      <p:to>
                                        <a:srgbClr val="FFCC00"/>
                                      </p:to>
                                    </p:animClr>
                                    <p:animClr clrSpc="rgb" dir="cw">
                                      <p:cBhvr>
                                        <p:cTn id="7" dur="500" fill="hold"/>
                                        <p:tgtEl>
                                          <p:spTgt spid="3">
                                            <p:txEl>
                                              <p:pRg st="3" end="3"/>
                                            </p:txEl>
                                          </p:spTgt>
                                        </p:tgtEl>
                                        <p:attrNameLst>
                                          <p:attrName>fillcolor</p:attrName>
                                        </p:attrNameLst>
                                      </p:cBhvr>
                                      <p:to>
                                        <a:srgbClr val="FFCC00"/>
                                      </p:to>
                                    </p:animClr>
                                    <p:set>
                                      <p:cBhvr>
                                        <p:cTn id="8" dur="500" fill="hold"/>
                                        <p:tgtEl>
                                          <p:spTgt spid="3">
                                            <p:txEl>
                                              <p:pRg st="3" end="3"/>
                                            </p:txEl>
                                          </p:spTgt>
                                        </p:tgtEl>
                                        <p:attrNameLst>
                                          <p:attrName>fill.type</p:attrName>
                                        </p:attrNameLst>
                                      </p:cBhvr>
                                      <p:to>
                                        <p:strVal val="solid"/>
                                      </p:to>
                                    </p:set>
                                    <p:set>
                                      <p:cBhvr>
                                        <p:cTn id="9" dur="500" fill="hold"/>
                                        <p:tgtEl>
                                          <p:spTgt spid="3">
                                            <p:txEl>
                                              <p:pRg st="3" end="3"/>
                                            </p:txEl>
                                          </p:spTgt>
                                        </p:tgtEl>
                                        <p:attrNameLst>
                                          <p:attrName>fill.on</p:attrName>
                                        </p:attrNameLst>
                                      </p:cBhvr>
                                      <p:to>
                                        <p:strVal val="true"/>
                                      </p:to>
                                    </p:set>
                                  </p:childTnLst>
                                </p:cTn>
                              </p:par>
                              <p:par>
                                <p:cTn id="10" presetID="19" presetClass="emph" presetSubtype="0" fill="hold" nodeType="withEffect">
                                  <p:stCondLst>
                                    <p:cond delay="0"/>
                                  </p:stCondLst>
                                  <p:childTnLst>
                                    <p:animClr clrSpc="rgb" dir="cw">
                                      <p:cBhvr override="childStyle">
                                        <p:cTn id="11" dur="500" fill="hold"/>
                                        <p:tgtEl>
                                          <p:spTgt spid="3">
                                            <p:txEl>
                                              <p:pRg st="4" end="4"/>
                                            </p:txEl>
                                          </p:spTgt>
                                        </p:tgtEl>
                                        <p:attrNameLst>
                                          <p:attrName>style.color</p:attrName>
                                        </p:attrNameLst>
                                      </p:cBhvr>
                                      <p:to>
                                        <a:srgbClr val="FFCC00"/>
                                      </p:to>
                                    </p:animClr>
                                    <p:animClr clrSpc="rgb" dir="cw">
                                      <p:cBhvr>
                                        <p:cTn id="12" dur="500" fill="hold"/>
                                        <p:tgtEl>
                                          <p:spTgt spid="3">
                                            <p:txEl>
                                              <p:pRg st="4" end="4"/>
                                            </p:txEl>
                                          </p:spTgt>
                                        </p:tgtEl>
                                        <p:attrNameLst>
                                          <p:attrName>fillcolor</p:attrName>
                                        </p:attrNameLst>
                                      </p:cBhvr>
                                      <p:to>
                                        <a:srgbClr val="FFCC00"/>
                                      </p:to>
                                    </p:animClr>
                                    <p:set>
                                      <p:cBhvr>
                                        <p:cTn id="13" dur="500" fill="hold"/>
                                        <p:tgtEl>
                                          <p:spTgt spid="3">
                                            <p:txEl>
                                              <p:pRg st="4" end="4"/>
                                            </p:txEl>
                                          </p:spTgt>
                                        </p:tgtEl>
                                        <p:attrNameLst>
                                          <p:attrName>fill.type</p:attrName>
                                        </p:attrNameLst>
                                      </p:cBhvr>
                                      <p:to>
                                        <p:strVal val="solid"/>
                                      </p:to>
                                    </p:set>
                                    <p:set>
                                      <p:cBhvr>
                                        <p:cTn id="14" dur="500" fill="hold"/>
                                        <p:tgtEl>
                                          <p:spTgt spid="3">
                                            <p:txEl>
                                              <p:pRg st="4" end="4"/>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1143000"/>
            <a:ext cx="9144000" cy="12192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What If Treatment is the             Best Option?</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4000" b="1" i="0" u="none" strike="noStrike" kern="1200" cap="none" spc="0" normalizeH="0" baseline="0" noProof="0" dirty="0" smtClean="0">
              <a:ln>
                <a:noFill/>
              </a:ln>
              <a:solidFill>
                <a:schemeClr val="tx1">
                  <a:tint val="75000"/>
                </a:schemeClr>
              </a:solidFill>
              <a:effectLst/>
              <a:uLnTx/>
              <a:uFillTx/>
              <a:latin typeface="Microsoft Sans Serif" pitchFamily="34" charset="0"/>
              <a:ea typeface="+mn-ea"/>
              <a:cs typeface="Microsoft Sans Serif" pitchFamily="34" charset="0"/>
            </a:endParaRPr>
          </a:p>
        </p:txBody>
      </p:sp>
      <p:sp>
        <p:nvSpPr>
          <p:cNvPr id="8" name="TextBox 7"/>
          <p:cNvSpPr txBox="1"/>
          <p:nvPr/>
        </p:nvSpPr>
        <p:spPr>
          <a:xfrm>
            <a:off x="0" y="1676400"/>
            <a:ext cx="8915400" cy="4832092"/>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Most adolescents you see will </a:t>
            </a:r>
            <a:r>
              <a:rPr lang="en-US" sz="2800" u="sng" dirty="0" smtClean="0">
                <a:latin typeface="Microsoft Sans Serif" pitchFamily="34" charset="0"/>
                <a:cs typeface="Microsoft Sans Serif" pitchFamily="34" charset="0"/>
              </a:rPr>
              <a:t>not</a:t>
            </a:r>
            <a:r>
              <a:rPr lang="en-US" sz="2800" dirty="0" smtClean="0">
                <a:latin typeface="Microsoft Sans Serif" pitchFamily="34" charset="0"/>
                <a:cs typeface="Microsoft Sans Serif" pitchFamily="34" charset="0"/>
              </a:rPr>
              <a:t> need specialty treatment (approx. 5% of adolescents in general pop.)</a:t>
            </a:r>
          </a:p>
          <a:p>
            <a:endParaRPr lang="en-US" sz="2800" dirty="0" smtClean="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 Who is likely to need treatment?</a:t>
            </a:r>
          </a:p>
          <a:p>
            <a:pPr lvl="1">
              <a:buFont typeface="Arial" pitchFamily="34" charset="0"/>
              <a:buChar char="•"/>
            </a:pPr>
            <a:r>
              <a:rPr lang="en-US" sz="2800" dirty="0" smtClean="0">
                <a:latin typeface="Microsoft Sans Serif" pitchFamily="34" charset="0"/>
                <a:cs typeface="Microsoft Sans Serif" pitchFamily="34" charset="0"/>
              </a:rPr>
              <a:t>  Students who are identified as high risk/heavy users in screening (if BI does not achieve behavior change)</a:t>
            </a:r>
          </a:p>
          <a:p>
            <a:pPr lvl="1">
              <a:buFont typeface="Arial" pitchFamily="34" charset="0"/>
              <a:buChar char="•"/>
            </a:pPr>
            <a:r>
              <a:rPr lang="en-US" sz="2800" dirty="0" smtClean="0">
                <a:latin typeface="Microsoft Sans Serif" pitchFamily="34" charset="0"/>
                <a:cs typeface="Microsoft Sans Serif" pitchFamily="34" charset="0"/>
              </a:rPr>
              <a:t> Students who recognize need to change but can’t or won’t</a:t>
            </a:r>
          </a:p>
          <a:p>
            <a:pPr lvl="1">
              <a:buFont typeface="Arial" pitchFamily="34" charset="0"/>
              <a:buChar char="•"/>
            </a:pPr>
            <a:r>
              <a:rPr lang="en-US" sz="2800" dirty="0" smtClean="0">
                <a:latin typeface="Microsoft Sans Serif" pitchFamily="34" charset="0"/>
                <a:cs typeface="Microsoft Sans Serif" pitchFamily="34" charset="0"/>
              </a:rPr>
              <a:t>Students who meet 6 or more of the DSM Criteria for SUD</a:t>
            </a:r>
            <a:endParaRPr lang="en-US" sz="2800" dirty="0">
              <a:latin typeface="Microsoft Sans Serif" pitchFamily="34" charset="0"/>
              <a:cs typeface="Microsoft Sans Serif" pitchFamily="34" charset="0"/>
            </a:endParaRPr>
          </a:p>
        </p:txBody>
      </p:sp>
      <p:sp>
        <p:nvSpPr>
          <p:cNvPr id="6" name="Slide Number Placeholder 5"/>
          <p:cNvSpPr>
            <a:spLocks noGrp="1"/>
          </p:cNvSpPr>
          <p:nvPr>
            <p:ph type="sldNum" sz="quarter" idx="12"/>
          </p:nvPr>
        </p:nvSpPr>
        <p:spPr/>
        <p:txBody>
          <a:bodyPr/>
          <a:lstStyle/>
          <a:p>
            <a:fld id="{7BB5887B-BB3E-4BA5-8A1E-2508AB54A26D}" type="slidenum">
              <a:rPr lang="en-US" smtClean="0"/>
              <a:pPr/>
              <a:t>4</a:t>
            </a:fld>
            <a:endParaRPr lang="en-US"/>
          </a:p>
        </p:txBody>
      </p:sp>
    </p:spTree>
    <p:extLst>
      <p:ext uri="{BB962C8B-B14F-4D97-AF65-F5344CB8AC3E}">
        <p14:creationId xmlns:p14="http://schemas.microsoft.com/office/powerpoint/2010/main" val="3985649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linds(horizont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blinds(horizontal)">
                                      <p:cBhvr>
                                        <p:cTn id="22" dur="500"/>
                                        <p:tgtEl>
                                          <p:spTgt spid="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blinds(horizontal)">
                                      <p:cBhvr>
                                        <p:cTn id="2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914400"/>
            <a:ext cx="9144000" cy="12192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What If Treatment is the             Best Option?</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4000" b="1" i="0" u="none" strike="noStrike" kern="1200" cap="none" spc="0" normalizeH="0" baseline="0" noProof="0" dirty="0" smtClean="0">
              <a:ln>
                <a:noFill/>
              </a:ln>
              <a:solidFill>
                <a:schemeClr val="tx1">
                  <a:tint val="75000"/>
                </a:schemeClr>
              </a:solidFill>
              <a:effectLst/>
              <a:uLnTx/>
              <a:uFillTx/>
              <a:latin typeface="Microsoft Sans Serif" pitchFamily="34" charset="0"/>
              <a:ea typeface="+mn-ea"/>
              <a:cs typeface="Microsoft Sans Serif" pitchFamily="34" charset="0"/>
            </a:endParaRPr>
          </a:p>
        </p:txBody>
      </p:sp>
      <p:sp>
        <p:nvSpPr>
          <p:cNvPr id="8" name="TextBox 7"/>
          <p:cNvSpPr txBox="1"/>
          <p:nvPr/>
        </p:nvSpPr>
        <p:spPr>
          <a:xfrm>
            <a:off x="533400" y="1667966"/>
            <a:ext cx="8077200" cy="4154984"/>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a:t>
            </a:r>
            <a:r>
              <a:rPr lang="en-US" sz="3200" dirty="0" smtClean="0">
                <a:latin typeface="Microsoft Sans Serif" pitchFamily="34" charset="0"/>
                <a:cs typeface="Microsoft Sans Serif" pitchFamily="34" charset="0"/>
              </a:rPr>
              <a:t>Use Motivational Interviewing approach to raise awareness, show need for specialty care</a:t>
            </a:r>
          </a:p>
          <a:p>
            <a:pPr lvl="1">
              <a:buFont typeface="Arial" pitchFamily="34" charset="0"/>
              <a:buChar char="•"/>
            </a:pPr>
            <a:r>
              <a:rPr lang="en-US" sz="2800" dirty="0" smtClean="0">
                <a:latin typeface="Microsoft Sans Serif" pitchFamily="34" charset="0"/>
                <a:cs typeface="Microsoft Sans Serif" pitchFamily="34" charset="0"/>
              </a:rPr>
              <a:t> Non-judgmental, collaborative, gently suggestive</a:t>
            </a:r>
          </a:p>
          <a:p>
            <a:pPr lvl="1">
              <a:buFont typeface="Arial" pitchFamily="34" charset="0"/>
              <a:buChar char="•"/>
            </a:pPr>
            <a:r>
              <a:rPr lang="en-US" sz="2800" dirty="0" smtClean="0">
                <a:latin typeface="Microsoft Sans Serif" pitchFamily="34" charset="0"/>
                <a:cs typeface="Microsoft Sans Serif" pitchFamily="34" charset="0"/>
              </a:rPr>
              <a:t> Patient</a:t>
            </a:r>
          </a:p>
          <a:p>
            <a:pPr lvl="1">
              <a:buFont typeface="Arial" pitchFamily="34" charset="0"/>
              <a:buChar char="•"/>
            </a:pPr>
            <a:r>
              <a:rPr lang="en-US" sz="2800" dirty="0" smtClean="0">
                <a:latin typeface="Microsoft Sans Serif" pitchFamily="34" charset="0"/>
                <a:cs typeface="Microsoft Sans Serif" pitchFamily="34" charset="0"/>
              </a:rPr>
              <a:t> Elicit ambivalence,   change talk </a:t>
            </a:r>
          </a:p>
          <a:p>
            <a:pPr lvl="1">
              <a:buFont typeface="Arial" pitchFamily="34" charset="0"/>
              <a:buChar char="•"/>
            </a:pPr>
            <a:r>
              <a:rPr lang="en-US" sz="2800" dirty="0" smtClean="0">
                <a:latin typeface="Microsoft Sans Serif" pitchFamily="34" charset="0"/>
                <a:cs typeface="Microsoft Sans Serif" pitchFamily="34" charset="0"/>
              </a:rPr>
              <a:t> OARS and EPE skills</a:t>
            </a:r>
          </a:p>
          <a:p>
            <a:pPr lvl="1">
              <a:buFont typeface="Arial" pitchFamily="34" charset="0"/>
              <a:buChar char="•"/>
            </a:pPr>
            <a:r>
              <a:rPr lang="en-US" sz="2800" dirty="0" smtClean="0">
                <a:latin typeface="Microsoft Sans Serif" pitchFamily="34" charset="0"/>
                <a:cs typeface="Microsoft Sans Serif" pitchFamily="34" charset="0"/>
              </a:rPr>
              <a:t> Same structure as brief interventions</a:t>
            </a:r>
            <a:endParaRPr lang="en-US" sz="2800" dirty="0">
              <a:latin typeface="Microsoft Sans Serif" pitchFamily="34" charset="0"/>
              <a:cs typeface="Microsoft Sans Serif" pitchFamily="34" charset="0"/>
            </a:endParaRPr>
          </a:p>
        </p:txBody>
      </p:sp>
      <p:sp>
        <p:nvSpPr>
          <p:cNvPr id="9" name="Slide Number Placeholder 8"/>
          <p:cNvSpPr>
            <a:spLocks noGrp="1"/>
          </p:cNvSpPr>
          <p:nvPr>
            <p:ph type="sldNum" sz="quarter" idx="12"/>
          </p:nvPr>
        </p:nvSpPr>
        <p:spPr/>
        <p:txBody>
          <a:bodyPr/>
          <a:lstStyle/>
          <a:p>
            <a:fld id="{7BB5887B-BB3E-4BA5-8A1E-2508AB54A26D}" type="slidenum">
              <a:rPr lang="en-US" smtClean="0"/>
              <a:pPr/>
              <a:t>5</a:t>
            </a:fld>
            <a:endParaRPr lang="en-US"/>
          </a:p>
        </p:txBody>
      </p:sp>
    </p:spTree>
    <p:extLst>
      <p:ext uri="{BB962C8B-B14F-4D97-AF65-F5344CB8AC3E}">
        <p14:creationId xmlns:p14="http://schemas.microsoft.com/office/powerpoint/2010/main" val="311385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linds(horizont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linds(horizont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linds(horizontal)">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9144000" cy="1323439"/>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What Do SUD Treatment Programs Look Like? </a:t>
            </a:r>
            <a:endParaRPr lang="en-US" sz="40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0" y="1447800"/>
            <a:ext cx="9144000" cy="5816977"/>
          </a:xfrm>
          <a:prstGeom prst="rect">
            <a:avLst/>
          </a:prstGeom>
          <a:noFill/>
        </p:spPr>
        <p:txBody>
          <a:bodyPr wrap="square" rtlCol="0">
            <a:spAutoFit/>
          </a:bodyPr>
          <a:lstStyle/>
          <a:p>
            <a:pPr marL="342900" indent="-342900">
              <a:buFont typeface="Arial" pitchFamily="34" charset="0"/>
              <a:buChar char="•"/>
            </a:pPr>
            <a:r>
              <a:rPr lang="en-US" sz="2400" dirty="0" smtClean="0">
                <a:latin typeface="Microsoft Sans Serif" pitchFamily="34" charset="0"/>
                <a:cs typeface="Microsoft Sans Serif" pitchFamily="34" charset="0"/>
              </a:rPr>
              <a:t>Withdrawal Management (“</a:t>
            </a:r>
            <a:r>
              <a:rPr lang="en-US" sz="2400" dirty="0" err="1" smtClean="0">
                <a:latin typeface="Microsoft Sans Serif" pitchFamily="34" charset="0"/>
                <a:cs typeface="Microsoft Sans Serif" pitchFamily="34" charset="0"/>
              </a:rPr>
              <a:t>Detox</a:t>
            </a:r>
            <a:r>
              <a:rPr lang="en-US" sz="2400" dirty="0" smtClean="0">
                <a:latin typeface="Microsoft Sans Serif" pitchFamily="34" charset="0"/>
                <a:cs typeface="Microsoft Sans Serif" pitchFamily="34" charset="0"/>
              </a:rPr>
              <a:t>”)</a:t>
            </a:r>
          </a:p>
          <a:p>
            <a:pPr marL="800100" lvl="1" indent="-342900">
              <a:buFont typeface="Arial" pitchFamily="34" charset="0"/>
              <a:buChar char="•"/>
            </a:pPr>
            <a:r>
              <a:rPr lang="en-US" sz="2400" dirty="0" smtClean="0">
                <a:latin typeface="Microsoft Sans Serif" pitchFamily="34" charset="0"/>
                <a:cs typeface="Microsoft Sans Serif" pitchFamily="34" charset="0"/>
              </a:rPr>
              <a:t>For physical dependence on opiates or alcohol</a:t>
            </a:r>
          </a:p>
          <a:p>
            <a:pPr marL="800100" lvl="1" indent="-342900">
              <a:buFont typeface="Arial" pitchFamily="34" charset="0"/>
              <a:buChar char="•"/>
            </a:pPr>
            <a:r>
              <a:rPr lang="en-US" sz="2400" dirty="0" smtClean="0">
                <a:latin typeface="Microsoft Sans Serif" pitchFamily="34" charset="0"/>
                <a:cs typeface="Microsoft Sans Serif" pitchFamily="34" charset="0"/>
              </a:rPr>
              <a:t>Medical services to address withdrawal symptoms</a:t>
            </a:r>
          </a:p>
          <a:p>
            <a:pPr marL="800100" lvl="1" indent="-342900">
              <a:buFont typeface="Arial" pitchFamily="34" charset="0"/>
              <a:buChar char="•"/>
            </a:pPr>
            <a:r>
              <a:rPr lang="en-US" sz="2400" dirty="0" smtClean="0">
                <a:latin typeface="Microsoft Sans Serif" pitchFamily="34" charset="0"/>
                <a:cs typeface="Microsoft Sans Serif" pitchFamily="34" charset="0"/>
              </a:rPr>
              <a:t>Can be inpatient or outpatient</a:t>
            </a:r>
          </a:p>
          <a:p>
            <a:pPr marL="800100" lvl="1" indent="-342900">
              <a:buFont typeface="Arial" pitchFamily="34" charset="0"/>
              <a:buChar char="•"/>
            </a:pPr>
            <a:r>
              <a:rPr lang="en-US" sz="2400" dirty="0" smtClean="0">
                <a:latin typeface="Microsoft Sans Serif" pitchFamily="34" charset="0"/>
                <a:cs typeface="Microsoft Sans Serif" pitchFamily="34" charset="0"/>
              </a:rPr>
              <a:t>To do any good, </a:t>
            </a:r>
            <a:r>
              <a:rPr lang="en-US" sz="2400" u="sng" dirty="0" smtClean="0">
                <a:latin typeface="Microsoft Sans Serif" pitchFamily="34" charset="0"/>
                <a:cs typeface="Microsoft Sans Serif" pitchFamily="34" charset="0"/>
              </a:rPr>
              <a:t>must</a:t>
            </a:r>
            <a:r>
              <a:rPr lang="en-US" sz="2400" dirty="0" smtClean="0">
                <a:latin typeface="Microsoft Sans Serif" pitchFamily="34" charset="0"/>
                <a:cs typeface="Microsoft Sans Serif" pitchFamily="34" charset="0"/>
              </a:rPr>
              <a:t> be followed by additional treatment</a:t>
            </a:r>
          </a:p>
          <a:p>
            <a:pPr marL="342900" indent="-342900">
              <a:buFont typeface="Arial" pitchFamily="34" charset="0"/>
              <a:buChar char="•"/>
            </a:pPr>
            <a:r>
              <a:rPr lang="en-US" sz="2400" dirty="0" smtClean="0">
                <a:latin typeface="Microsoft Sans Serif" pitchFamily="34" charset="0"/>
                <a:cs typeface="Microsoft Sans Serif" pitchFamily="34" charset="0"/>
              </a:rPr>
              <a:t>Residential</a:t>
            </a:r>
          </a:p>
          <a:p>
            <a:pPr marL="800100" lvl="1" indent="-342900">
              <a:buFont typeface="Arial" pitchFamily="34" charset="0"/>
              <a:buChar char="•"/>
            </a:pPr>
            <a:r>
              <a:rPr lang="en-US" sz="2400" dirty="0" smtClean="0">
                <a:latin typeface="Microsoft Sans Serif" pitchFamily="34" charset="0"/>
                <a:cs typeface="Microsoft Sans Serif" pitchFamily="34" charset="0"/>
              </a:rPr>
              <a:t>Living in a treatment facility while undergoing intensive treatment (1-24 months)</a:t>
            </a:r>
          </a:p>
          <a:p>
            <a:pPr marL="342900" indent="-342900">
              <a:buFont typeface="Arial" pitchFamily="34" charset="0"/>
              <a:buChar char="•"/>
            </a:pPr>
            <a:r>
              <a:rPr lang="en-US" sz="2400" dirty="0" smtClean="0">
                <a:latin typeface="Microsoft Sans Serif" pitchFamily="34" charset="0"/>
                <a:cs typeface="Microsoft Sans Serif" pitchFamily="34" charset="0"/>
              </a:rPr>
              <a:t>Partial Hospitalization/Intensive Outpatient</a:t>
            </a:r>
          </a:p>
          <a:p>
            <a:pPr marL="800100" lvl="1" indent="-342900">
              <a:buFont typeface="Arial" pitchFamily="34" charset="0"/>
              <a:buChar char="•"/>
            </a:pPr>
            <a:r>
              <a:rPr lang="en-US" sz="2400" dirty="0" smtClean="0">
                <a:latin typeface="Microsoft Sans Serif" pitchFamily="34" charset="0"/>
                <a:cs typeface="Microsoft Sans Serif" pitchFamily="34" charset="0"/>
              </a:rPr>
              <a:t>Structured programs that offer services 4-6 hours a day</a:t>
            </a:r>
          </a:p>
          <a:p>
            <a:pPr marL="800100" lvl="1" indent="-342900">
              <a:buFont typeface="Arial" pitchFamily="34" charset="0"/>
              <a:buChar char="•"/>
            </a:pPr>
            <a:r>
              <a:rPr lang="en-US" sz="2400" dirty="0" smtClean="0">
                <a:latin typeface="Microsoft Sans Serif" pitchFamily="34" charset="0"/>
                <a:cs typeface="Microsoft Sans Serif" pitchFamily="34" charset="0"/>
              </a:rPr>
              <a:t>Often for transition after residential treatment</a:t>
            </a:r>
          </a:p>
          <a:p>
            <a:pPr marL="342900" indent="-342900">
              <a:buFont typeface="Arial" pitchFamily="34" charset="0"/>
              <a:buChar char="•"/>
            </a:pPr>
            <a:r>
              <a:rPr lang="en-US" sz="2400" dirty="0" smtClean="0">
                <a:latin typeface="Microsoft Sans Serif" pitchFamily="34" charset="0"/>
                <a:cs typeface="Microsoft Sans Serif" pitchFamily="34" charset="0"/>
              </a:rPr>
              <a:t>Outpatient</a:t>
            </a:r>
          </a:p>
          <a:p>
            <a:pPr marL="800100" lvl="1" indent="-342900">
              <a:buFont typeface="Arial" pitchFamily="34" charset="0"/>
              <a:buChar char="•"/>
            </a:pPr>
            <a:r>
              <a:rPr lang="en-US" sz="2400" dirty="0" smtClean="0">
                <a:latin typeface="Microsoft Sans Serif" pitchFamily="34" charset="0"/>
                <a:cs typeface="Microsoft Sans Serif" pitchFamily="34" charset="0"/>
              </a:rPr>
              <a:t>Most common, most often available for adolescents</a:t>
            </a:r>
          </a:p>
          <a:p>
            <a:pPr marL="800100" lvl="1" indent="-342900">
              <a:buFont typeface="Arial" pitchFamily="34" charset="0"/>
              <a:buChar char="•"/>
            </a:pPr>
            <a:r>
              <a:rPr lang="en-US" sz="2400" dirty="0" smtClean="0">
                <a:latin typeface="Microsoft Sans Serif" pitchFamily="34" charset="0"/>
                <a:cs typeface="Microsoft Sans Serif" pitchFamily="34" charset="0"/>
              </a:rPr>
              <a:t>Type, intensity, and frequency of services varies</a:t>
            </a:r>
          </a:p>
          <a:p>
            <a:pPr marL="342900" indent="-342900">
              <a:buAutoNum type="arabicPeriod"/>
            </a:pPr>
            <a:endParaRPr lang="en-US" dirty="0" smtClean="0"/>
          </a:p>
          <a:p>
            <a:pPr marL="342900" indent="-342900">
              <a:buAutoNum type="arabicPeriod"/>
            </a:pPr>
            <a:endParaRPr lang="en-US" dirty="0"/>
          </a:p>
        </p:txBody>
      </p:sp>
      <p:sp>
        <p:nvSpPr>
          <p:cNvPr id="6" name="Slide Number Placeholder 5"/>
          <p:cNvSpPr>
            <a:spLocks noGrp="1"/>
          </p:cNvSpPr>
          <p:nvPr>
            <p:ph type="sldNum" sz="quarter" idx="12"/>
          </p:nvPr>
        </p:nvSpPr>
        <p:spPr/>
        <p:txBody>
          <a:bodyPr/>
          <a:lstStyle/>
          <a:p>
            <a:fld id="{7BB5887B-BB3E-4BA5-8A1E-2508AB54A26D}" type="slidenum">
              <a:rPr lang="en-US" smtClean="0"/>
              <a:pPr/>
              <a:t>6</a:t>
            </a:fld>
            <a:endParaRPr lang="en-US"/>
          </a:p>
        </p:txBody>
      </p:sp>
    </p:spTree>
    <p:extLst>
      <p:ext uri="{BB962C8B-B14F-4D97-AF65-F5344CB8AC3E}">
        <p14:creationId xmlns:p14="http://schemas.microsoft.com/office/powerpoint/2010/main" val="226706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linds(horizontal)">
                                      <p:cBhvr>
                                        <p:cTn id="10" dur="500"/>
                                        <p:tgtEl>
                                          <p:spTgt spid="5">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linds(horizontal)">
                                      <p:cBhvr>
                                        <p:cTn id="13" dur="500"/>
                                        <p:tgtEl>
                                          <p:spTgt spid="5">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linds(horizontal)">
                                      <p:cBhvr>
                                        <p:cTn id="16" dur="500"/>
                                        <p:tgtEl>
                                          <p:spTgt spid="5">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blinds(horizontal)">
                                      <p:cBhvr>
                                        <p:cTn id="24" dur="500"/>
                                        <p:tgtEl>
                                          <p:spTgt spid="5">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blinds(horizontal)">
                                      <p:cBhvr>
                                        <p:cTn id="32" dur="500"/>
                                        <p:tgtEl>
                                          <p:spTgt spid="5">
                                            <p:txEl>
                                              <p:pRg st="7" end="7"/>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animEffect transition="in" filter="blinds(horizontal)">
                                      <p:cBhvr>
                                        <p:cTn id="35" dur="500"/>
                                        <p:tgtEl>
                                          <p:spTgt spid="5">
                                            <p:txEl>
                                              <p:pRg st="8" end="8"/>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5">
                                            <p:txEl>
                                              <p:pRg st="9" end="9"/>
                                            </p:txEl>
                                          </p:spTgt>
                                        </p:tgtEl>
                                        <p:attrNameLst>
                                          <p:attrName>style.visibility</p:attrName>
                                        </p:attrNameLst>
                                      </p:cBhvr>
                                      <p:to>
                                        <p:strVal val="visible"/>
                                      </p:to>
                                    </p:set>
                                    <p:animEffect transition="in" filter="blinds(horizontal)">
                                      <p:cBhvr>
                                        <p:cTn id="38" dur="500"/>
                                        <p:tgtEl>
                                          <p:spTgt spid="5">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blinds(horizontal)">
                                      <p:cBhvr>
                                        <p:cTn id="43" dur="500"/>
                                        <p:tgtEl>
                                          <p:spTgt spid="5">
                                            <p:txEl>
                                              <p:pRg st="10" end="10"/>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5">
                                            <p:txEl>
                                              <p:pRg st="11" end="11"/>
                                            </p:txEl>
                                          </p:spTgt>
                                        </p:tgtEl>
                                        <p:attrNameLst>
                                          <p:attrName>style.visibility</p:attrName>
                                        </p:attrNameLst>
                                      </p:cBhvr>
                                      <p:to>
                                        <p:strVal val="visible"/>
                                      </p:to>
                                    </p:set>
                                    <p:animEffect transition="in" filter="blinds(horizontal)">
                                      <p:cBhvr>
                                        <p:cTn id="46" dur="500"/>
                                        <p:tgtEl>
                                          <p:spTgt spid="5">
                                            <p:txEl>
                                              <p:pRg st="11" end="11"/>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5">
                                            <p:txEl>
                                              <p:pRg st="12" end="12"/>
                                            </p:txEl>
                                          </p:spTgt>
                                        </p:tgtEl>
                                        <p:attrNameLst>
                                          <p:attrName>style.visibility</p:attrName>
                                        </p:attrNameLst>
                                      </p:cBhvr>
                                      <p:to>
                                        <p:strVal val="visible"/>
                                      </p:to>
                                    </p:set>
                                    <p:animEffect transition="in" filter="blinds(horizontal)">
                                      <p:cBhvr>
                                        <p:cTn id="49"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0"/>
            <a:ext cx="9144000" cy="9906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Adolescent SUD Treatment</a:t>
            </a:r>
          </a:p>
        </p:txBody>
      </p:sp>
      <p:sp>
        <p:nvSpPr>
          <p:cNvPr id="6" name="Rectangle 3"/>
          <p:cNvSpPr txBox="1">
            <a:spLocks noChangeArrowheads="1"/>
          </p:cNvSpPr>
          <p:nvPr/>
        </p:nvSpPr>
        <p:spPr>
          <a:xfrm>
            <a:off x="3352800" y="1143000"/>
            <a:ext cx="5791200" cy="5715000"/>
          </a:xfrm>
          <a:prstGeom prst="rect">
            <a:avLst/>
          </a:prstGeom>
        </p:spPr>
        <p:txBody>
          <a:bodyPr vert="horz" lIns="91440" tIns="45720" rIns="91440" bIns="45720" rtlCol="0" anchor="b">
            <a:normAutofit fontScale="77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900" b="0" i="0" u="none" strike="noStrike" kern="1200" cap="none" spc="0" normalizeH="0" baseline="0" noProof="0" dirty="0" smtClean="0">
                <a:ln>
                  <a:noFill/>
                </a:ln>
                <a:solidFill>
                  <a:schemeClr val="tx1">
                    <a:tint val="75000"/>
                  </a:schemeClr>
                </a:solidFill>
                <a:effectLst/>
                <a:uLnTx/>
                <a:uFillTx/>
                <a:latin typeface="+mn-lt"/>
                <a:ea typeface="+mn-ea"/>
                <a:cs typeface="+mn-cs"/>
              </a:rPr>
              <a:t> </a:t>
            </a:r>
            <a:r>
              <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rPr>
              <a:t>Family therapy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900" dirty="0" smtClean="0">
                <a:solidFill>
                  <a:schemeClr val="tx1">
                    <a:tint val="75000"/>
                  </a:schemeClr>
                </a:solidFill>
                <a:latin typeface="Microsoft Sans Serif" pitchFamily="34" charset="0"/>
                <a:cs typeface="Microsoft Sans Serif" pitchFamily="34" charset="0"/>
              </a:rPr>
              <a:t> </a:t>
            </a:r>
            <a:r>
              <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rPr>
              <a:t>Individual counseling </a:t>
            </a:r>
            <a:r>
              <a:rPr kumimoji="0" lang="en-US" sz="2900" b="0" i="0" u="none" strike="noStrike" kern="1200" cap="none" spc="0" normalizeH="0" noProof="0" dirty="0" smtClean="0">
                <a:ln>
                  <a:noFill/>
                </a:ln>
                <a:solidFill>
                  <a:schemeClr val="tx1">
                    <a:tint val="75000"/>
                  </a:schemeClr>
                </a:solidFill>
                <a:effectLst/>
                <a:uLnTx/>
                <a:uFillTx/>
                <a:latin typeface="Microsoft Sans Serif" pitchFamily="34" charset="0"/>
                <a:cs typeface="Microsoft Sans Serif" pitchFamily="34" charset="0"/>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rPr>
              <a:t> Generic group counseling programs</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900" dirty="0" smtClean="0">
              <a:solidFill>
                <a:schemeClr val="tx1">
                  <a:tint val="75000"/>
                </a:schemeClr>
              </a:solidFill>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900" dirty="0" smtClean="0">
                <a:solidFill>
                  <a:schemeClr val="tx1">
                    <a:tint val="75000"/>
                  </a:schemeClr>
                </a:solidFill>
                <a:latin typeface="Microsoft Sans Serif" pitchFamily="34" charset="0"/>
                <a:cs typeface="Microsoft Sans Serif" pitchFamily="34" charset="0"/>
              </a:rPr>
              <a:t> </a:t>
            </a:r>
            <a:r>
              <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rPr>
              <a:t>Cognitive behavioral therapy (CBT)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900" dirty="0" smtClean="0">
              <a:solidFill>
                <a:schemeClr val="tx1">
                  <a:tint val="75000"/>
                </a:schemeClr>
              </a:solidFill>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900" dirty="0" smtClean="0">
                <a:solidFill>
                  <a:schemeClr val="tx1">
                    <a:tint val="75000"/>
                  </a:schemeClr>
                </a:solidFill>
                <a:latin typeface="Microsoft Sans Serif" pitchFamily="34" charset="0"/>
                <a:cs typeface="Microsoft Sans Serif" pitchFamily="34" charset="0"/>
              </a:rPr>
              <a:t> </a:t>
            </a:r>
            <a:r>
              <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rPr>
              <a:t>Motivational interviewing/enhancement therapy</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900" dirty="0" smtClean="0">
              <a:solidFill>
                <a:schemeClr val="tx1">
                  <a:tint val="75000"/>
                </a:schemeClr>
              </a:solidFill>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900" b="0" i="0" u="none" strike="noStrike" kern="1200" cap="none" spc="0" normalizeH="0" baseline="0" noProof="0" dirty="0" smtClean="0">
                <a:ln>
                  <a:noFill/>
                </a:ln>
                <a:solidFill>
                  <a:schemeClr val="tx1">
                    <a:tint val="75000"/>
                  </a:schemeClr>
                </a:solidFill>
                <a:effectLst/>
                <a:uLnTx/>
                <a:uFillTx/>
                <a:latin typeface="Microsoft Sans Serif" pitchFamily="34" charset="0"/>
                <a:cs typeface="Microsoft Sans Serif" pitchFamily="34" charset="0"/>
              </a:rPr>
              <a:t>12-step facilitation </a:t>
            </a: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900" dirty="0" smtClean="0">
              <a:solidFill>
                <a:schemeClr val="tx1">
                  <a:tint val="75000"/>
                </a:schemeClr>
              </a:solidFill>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900" dirty="0" smtClean="0">
                <a:solidFill>
                  <a:schemeClr val="tx1">
                    <a:tint val="75000"/>
                  </a:schemeClr>
                </a:solidFill>
                <a:latin typeface="Microsoft Sans Serif" pitchFamily="34" charset="0"/>
                <a:cs typeface="Microsoft Sans Serif" pitchFamily="34" charset="0"/>
              </a:rPr>
              <a:t> Medication Assisted Treatment for alcohol and </a:t>
            </a:r>
            <a:r>
              <a:rPr lang="en-US" sz="2900" dirty="0" err="1" smtClean="0">
                <a:solidFill>
                  <a:schemeClr val="tx1">
                    <a:tint val="75000"/>
                  </a:schemeClr>
                </a:solidFill>
                <a:latin typeface="Microsoft Sans Serif" pitchFamily="34" charset="0"/>
                <a:cs typeface="Microsoft Sans Serif" pitchFamily="34" charset="0"/>
              </a:rPr>
              <a:t>opioid</a:t>
            </a:r>
            <a:r>
              <a:rPr lang="en-US" sz="2900" dirty="0" smtClean="0">
                <a:solidFill>
                  <a:schemeClr val="tx1">
                    <a:tint val="75000"/>
                  </a:schemeClr>
                </a:solidFill>
                <a:latin typeface="Microsoft Sans Serif" pitchFamily="34" charset="0"/>
                <a:cs typeface="Microsoft Sans Serif" pitchFamily="34" charset="0"/>
              </a:rPr>
              <a:t> dependence </a:t>
            </a:r>
            <a:r>
              <a:rPr lang="en-US" sz="2900" u="sng" dirty="0" smtClean="0">
                <a:solidFill>
                  <a:schemeClr val="tx1">
                    <a:tint val="75000"/>
                  </a:schemeClr>
                </a:solidFill>
                <a:latin typeface="Microsoft Sans Serif" pitchFamily="34" charset="0"/>
                <a:cs typeface="Microsoft Sans Serif" pitchFamily="34" charset="0"/>
              </a:rPr>
              <a:t>(in conjunction with behavioral treatment</a:t>
            </a:r>
            <a:r>
              <a:rPr lang="en-US" sz="2900" dirty="0" smtClean="0">
                <a:solidFill>
                  <a:schemeClr val="tx1">
                    <a:tint val="75000"/>
                  </a:schemeClr>
                </a:solidFill>
                <a:latin typeface="Microsoft Sans Serif" pitchFamily="34" charset="0"/>
                <a:cs typeface="Microsoft Sans Serif" pitchFamily="34" charset="0"/>
              </a:rPr>
              <a:t>)</a:t>
            </a:r>
            <a:endParaRPr lang="en-US" sz="2800" dirty="0" smtClean="0">
              <a:solidFill>
                <a:schemeClr val="tx1">
                  <a:tint val="75000"/>
                </a:schemeClr>
              </a:solidFill>
              <a:latin typeface="Microsoft Sans Serif" pitchFamily="34" charset="0"/>
              <a:cs typeface="Microsoft Sans Serif" pitchFamily="34" charset="0"/>
            </a:endParaRPr>
          </a:p>
          <a:p>
            <a:pPr marL="0" marR="0" lvl="0" indent="0" algn="l" defTabSz="914400" rtl="0" eaLnBrk="1" fontAlgn="auto" latinLnBrk="0" hangingPunct="1">
              <a:lnSpc>
                <a:spcPct val="100000"/>
              </a:lnSpc>
              <a:spcBef>
                <a:spcPct val="20000"/>
              </a:spcBef>
              <a:spcAft>
                <a:spcPts val="0"/>
              </a:spcAft>
              <a:buClrTx/>
              <a:buSzTx/>
              <a:tabLst/>
              <a:defRPr/>
            </a:pPr>
            <a:endParaRPr lang="en-US" sz="2900" dirty="0" smtClean="0">
              <a:solidFill>
                <a:schemeClr val="tx1">
                  <a:tint val="75000"/>
                </a:schemeClr>
              </a:solidFill>
              <a:latin typeface="Microsoft Sans Serif" pitchFamily="34" charset="0"/>
              <a:cs typeface="Microsoft Sans Serif" pitchFamily="34" charset="0"/>
            </a:endParaRPr>
          </a:p>
        </p:txBody>
      </p:sp>
      <p:pic>
        <p:nvPicPr>
          <p:cNvPr id="146434" name="Picture 2" descr="\\isap-fs01\training\PHOTOS\People\Group.jpg"/>
          <p:cNvPicPr>
            <a:picLocks noChangeAspect="1" noChangeArrowheads="1"/>
          </p:cNvPicPr>
          <p:nvPr/>
        </p:nvPicPr>
        <p:blipFill>
          <a:blip r:embed="rId3" cstate="print"/>
          <a:srcRect/>
          <a:stretch>
            <a:fillRect/>
          </a:stretch>
        </p:blipFill>
        <p:spPr bwMode="auto">
          <a:xfrm>
            <a:off x="228600" y="1828800"/>
            <a:ext cx="2858382" cy="1905000"/>
          </a:xfrm>
          <a:prstGeom prst="rect">
            <a:avLst/>
          </a:prstGeom>
          <a:noFill/>
        </p:spPr>
      </p:pic>
      <p:pic>
        <p:nvPicPr>
          <p:cNvPr id="146436" name="Picture 4" descr="Photo: Bottles of pills spilling"/>
          <p:cNvPicPr>
            <a:picLocks noChangeAspect="1" noChangeArrowheads="1"/>
          </p:cNvPicPr>
          <p:nvPr/>
        </p:nvPicPr>
        <p:blipFill>
          <a:blip r:embed="rId4" cstate="print"/>
          <a:srcRect/>
          <a:stretch>
            <a:fillRect/>
          </a:stretch>
        </p:blipFill>
        <p:spPr bwMode="auto">
          <a:xfrm>
            <a:off x="457200" y="3810000"/>
            <a:ext cx="2819400" cy="1817772"/>
          </a:xfrm>
          <a:prstGeom prst="rect">
            <a:avLst/>
          </a:prstGeom>
          <a:noFill/>
        </p:spPr>
      </p:pic>
      <p:sp>
        <p:nvSpPr>
          <p:cNvPr id="8" name="Slide Number Placeholder 7"/>
          <p:cNvSpPr>
            <a:spLocks noGrp="1"/>
          </p:cNvSpPr>
          <p:nvPr>
            <p:ph type="sldNum" sz="quarter" idx="12"/>
          </p:nvPr>
        </p:nvSpPr>
        <p:spPr/>
        <p:txBody>
          <a:bodyPr/>
          <a:lstStyle/>
          <a:p>
            <a:fld id="{7BB5887B-BB3E-4BA5-8A1E-2508AB54A26D}" type="slidenum">
              <a:rPr lang="en-US" smtClean="0"/>
              <a:pPr/>
              <a:t>7</a:t>
            </a:fld>
            <a:endParaRPr lang="en-US"/>
          </a:p>
        </p:txBody>
      </p:sp>
    </p:spTree>
    <p:extLst>
      <p:ext uri="{BB962C8B-B14F-4D97-AF65-F5344CB8AC3E}">
        <p14:creationId xmlns:p14="http://schemas.microsoft.com/office/powerpoint/2010/main" val="3180292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0" y="1981200"/>
            <a:ext cx="5410200" cy="4876800"/>
          </a:xfrm>
          <a:prstGeom prst="rect">
            <a:avLst/>
          </a:prstGeom>
          <a:noFill/>
          <a:ln w="9525">
            <a:noFill/>
            <a:miter lim="800000"/>
            <a:headEnd/>
            <a:tailEnd/>
          </a:ln>
          <a:effectLst/>
        </p:spPr>
        <p:txBody>
          <a:bodyPr/>
          <a:lstStyle/>
          <a:p>
            <a:pPr marL="457200" indent="-457200">
              <a:spcBef>
                <a:spcPts val="1000"/>
              </a:spcBef>
              <a:buClr>
                <a:schemeClr val="bg2">
                  <a:lumMod val="60000"/>
                  <a:lumOff val="40000"/>
                </a:schemeClr>
              </a:buClr>
              <a:buSzPct val="80000"/>
              <a:defRPr/>
            </a:pPr>
            <a:endParaRPr lang="en-US" sz="2800" kern="0" dirty="0">
              <a:latin typeface="Microsoft Sans Serif" pitchFamily="34" charset="0"/>
              <a:cs typeface="Microsoft Sans Serif" pitchFamily="34" charset="0"/>
            </a:endParaRPr>
          </a:p>
        </p:txBody>
      </p:sp>
      <p:sp>
        <p:nvSpPr>
          <p:cNvPr id="7" name="Content Placeholder 2"/>
          <p:cNvSpPr txBox="1">
            <a:spLocks/>
          </p:cNvSpPr>
          <p:nvPr/>
        </p:nvSpPr>
        <p:spPr>
          <a:xfrm>
            <a:off x="0" y="838200"/>
            <a:ext cx="9144000" cy="1219200"/>
          </a:xfrm>
          <a:prstGeom prst="rect">
            <a:avLst/>
          </a:prstGeom>
        </p:spPr>
        <p:txBody>
          <a:bodyPr vert="horz" lIns="91440" tIns="45720" rIns="91440" bIns="45720" rtlCol="0" anchor="b">
            <a:noAutofit/>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lang="en-US" sz="4400" b="1" dirty="0" smtClean="0">
                <a:solidFill>
                  <a:srgbClr val="FFFF00"/>
                </a:solidFill>
                <a:latin typeface="Microsoft Sans Serif" pitchFamily="34" charset="0"/>
                <a:cs typeface="Microsoft Sans Serif" pitchFamily="34" charset="0"/>
              </a:rPr>
              <a:t>Getting Adolescents to Agree to Treatment is Just the First Step</a:t>
            </a: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sz="4000" b="1" i="0" u="none" strike="noStrike" kern="1200" cap="none" spc="0" normalizeH="0" baseline="0" noProof="0" dirty="0" smtClean="0">
              <a:ln>
                <a:noFill/>
              </a:ln>
              <a:solidFill>
                <a:schemeClr val="tx1">
                  <a:tint val="75000"/>
                </a:schemeClr>
              </a:solidFill>
              <a:effectLst/>
              <a:uLnTx/>
              <a:uFillTx/>
              <a:latin typeface="Microsoft Sans Serif" pitchFamily="34" charset="0"/>
              <a:ea typeface="+mn-ea"/>
              <a:cs typeface="Microsoft Sans Serif" pitchFamily="34" charset="0"/>
            </a:endParaRPr>
          </a:p>
        </p:txBody>
      </p:sp>
      <p:sp>
        <p:nvSpPr>
          <p:cNvPr id="8" name="TextBox 7"/>
          <p:cNvSpPr txBox="1"/>
          <p:nvPr/>
        </p:nvSpPr>
        <p:spPr>
          <a:xfrm>
            <a:off x="0" y="3733801"/>
            <a:ext cx="9144000" cy="2677656"/>
          </a:xfrm>
          <a:prstGeom prst="rect">
            <a:avLst/>
          </a:prstGeom>
          <a:noFill/>
        </p:spPr>
        <p:txBody>
          <a:bodyPr wrap="square" rtlCol="0">
            <a:spAutoFit/>
          </a:bodyPr>
          <a:lstStyle/>
          <a:p>
            <a:pPr>
              <a:buFont typeface="Arial" pitchFamily="34" charset="0"/>
              <a:buChar char="•"/>
            </a:pPr>
            <a:r>
              <a:rPr lang="en-US" sz="2800" dirty="0" smtClean="0">
                <a:latin typeface="Microsoft Sans Serif" pitchFamily="34" charset="0"/>
                <a:cs typeface="Microsoft Sans Serif" pitchFamily="34" charset="0"/>
              </a:rPr>
              <a:t> Hard to find programs that serve adolescents</a:t>
            </a:r>
          </a:p>
          <a:p>
            <a:pPr>
              <a:buFont typeface="Arial" pitchFamily="34" charset="0"/>
              <a:buChar char="•"/>
            </a:pPr>
            <a:r>
              <a:rPr lang="en-US" sz="2800" dirty="0" smtClean="0">
                <a:latin typeface="Microsoft Sans Serif" pitchFamily="34" charset="0"/>
                <a:cs typeface="Microsoft Sans Serif" pitchFamily="34" charset="0"/>
              </a:rPr>
              <a:t> Access and insurance issues can be barriers</a:t>
            </a:r>
          </a:p>
          <a:p>
            <a:pPr>
              <a:buFont typeface="Arial" pitchFamily="34" charset="0"/>
              <a:buChar char="•"/>
            </a:pPr>
            <a:r>
              <a:rPr lang="en-US" sz="2800" dirty="0" smtClean="0">
                <a:latin typeface="Microsoft Sans Serif" pitchFamily="34" charset="0"/>
                <a:cs typeface="Microsoft Sans Serif" pitchFamily="34" charset="0"/>
              </a:rPr>
              <a:t> Parental involvement is administratively helpful, but not always clinically appropriate </a:t>
            </a:r>
            <a:endParaRPr lang="en-US" sz="2800" dirty="0">
              <a:latin typeface="Microsoft Sans Serif" pitchFamily="34" charset="0"/>
              <a:cs typeface="Microsoft Sans Serif" pitchFamily="34" charset="0"/>
            </a:endParaRPr>
          </a:p>
          <a:p>
            <a:pPr>
              <a:buFont typeface="Arial" pitchFamily="34" charset="0"/>
              <a:buChar char="•"/>
            </a:pPr>
            <a:r>
              <a:rPr lang="en-US" sz="2800" dirty="0" smtClean="0">
                <a:latin typeface="Microsoft Sans Serif" pitchFamily="34" charset="0"/>
                <a:cs typeface="Microsoft Sans Serif" pitchFamily="34" charset="0"/>
              </a:rPr>
              <a:t>Difficult to ensure students follow up with referrals </a:t>
            </a:r>
          </a:p>
          <a:p>
            <a:pPr>
              <a:buFont typeface="Arial" pitchFamily="34" charset="0"/>
              <a:buChar char="•"/>
            </a:pPr>
            <a:r>
              <a:rPr lang="en-US" sz="2800" dirty="0" smtClean="0">
                <a:latin typeface="Microsoft Sans Serif" pitchFamily="34" charset="0"/>
                <a:cs typeface="Microsoft Sans Serif" pitchFamily="34" charset="0"/>
              </a:rPr>
              <a:t> Restarting clinical  relationships with someone new</a:t>
            </a:r>
            <a:endParaRPr lang="en-US" sz="2800" dirty="0">
              <a:latin typeface="Microsoft Sans Serif" pitchFamily="34" charset="0"/>
              <a:cs typeface="Microsoft Sans Serif" pitchFamily="34" charset="0"/>
            </a:endParaRPr>
          </a:p>
        </p:txBody>
      </p:sp>
      <p:pic>
        <p:nvPicPr>
          <p:cNvPr id="236546" name="Picture 2" descr="Image result for challenges .gov"/>
          <p:cNvPicPr>
            <a:picLocks noChangeAspect="1" noChangeArrowheads="1"/>
          </p:cNvPicPr>
          <p:nvPr/>
        </p:nvPicPr>
        <p:blipFill>
          <a:blip r:embed="rId3" cstate="print"/>
          <a:srcRect/>
          <a:stretch>
            <a:fillRect/>
          </a:stretch>
        </p:blipFill>
        <p:spPr bwMode="auto">
          <a:xfrm>
            <a:off x="2819400" y="1371600"/>
            <a:ext cx="3429000" cy="2286000"/>
          </a:xfrm>
          <a:prstGeom prst="rect">
            <a:avLst/>
          </a:prstGeom>
          <a:noFill/>
        </p:spPr>
      </p:pic>
      <p:sp>
        <p:nvSpPr>
          <p:cNvPr id="6" name="Slide Number Placeholder 5"/>
          <p:cNvSpPr>
            <a:spLocks noGrp="1"/>
          </p:cNvSpPr>
          <p:nvPr>
            <p:ph type="sldNum" sz="quarter" idx="12"/>
          </p:nvPr>
        </p:nvSpPr>
        <p:spPr/>
        <p:txBody>
          <a:bodyPr/>
          <a:lstStyle/>
          <a:p>
            <a:fld id="{7BB5887B-BB3E-4BA5-8A1E-2508AB54A26D}" type="slidenum">
              <a:rPr lang="en-US" smtClean="0"/>
              <a:pPr/>
              <a:t>8</a:t>
            </a:fld>
            <a:endParaRPr lang="en-US"/>
          </a:p>
        </p:txBody>
      </p:sp>
    </p:spTree>
    <p:extLst>
      <p:ext uri="{BB962C8B-B14F-4D97-AF65-F5344CB8AC3E}">
        <p14:creationId xmlns:p14="http://schemas.microsoft.com/office/powerpoint/2010/main" val="292960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linds(horizont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linds(horizontal)">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0"/>
            <a:ext cx="9144000" cy="1323439"/>
          </a:xfrm>
          <a:prstGeom prst="rect">
            <a:avLst/>
          </a:prstGeom>
          <a:noFill/>
        </p:spPr>
        <p:txBody>
          <a:bodyPr wrap="square" rtlCol="0">
            <a:spAutoFit/>
          </a:bodyPr>
          <a:lstStyle/>
          <a:p>
            <a:pPr algn="ctr"/>
            <a:r>
              <a:rPr lang="en-US" sz="4000" b="1" dirty="0" smtClean="0">
                <a:solidFill>
                  <a:srgbClr val="FFFF00"/>
                </a:solidFill>
                <a:latin typeface="Microsoft Sans Serif" pitchFamily="34" charset="0"/>
                <a:cs typeface="Microsoft Sans Serif" pitchFamily="34" charset="0"/>
              </a:rPr>
              <a:t>Once They Want To Go, </a:t>
            </a:r>
          </a:p>
          <a:p>
            <a:pPr algn="ctr"/>
            <a:r>
              <a:rPr lang="en-US" sz="4000" b="1" dirty="0" smtClean="0">
                <a:solidFill>
                  <a:srgbClr val="FFFF00"/>
                </a:solidFill>
                <a:latin typeface="Microsoft Sans Serif" pitchFamily="34" charset="0"/>
                <a:cs typeface="Microsoft Sans Serif" pitchFamily="34" charset="0"/>
              </a:rPr>
              <a:t>What You Need To Do</a:t>
            </a:r>
            <a:endParaRPr lang="en-US" sz="4000" b="1" dirty="0">
              <a:solidFill>
                <a:srgbClr val="FFFF00"/>
              </a:solidFill>
              <a:latin typeface="Microsoft Sans Serif" pitchFamily="34" charset="0"/>
              <a:cs typeface="Microsoft Sans Serif" pitchFamily="34" charset="0"/>
            </a:endParaRPr>
          </a:p>
        </p:txBody>
      </p:sp>
      <p:sp>
        <p:nvSpPr>
          <p:cNvPr id="5" name="TextBox 4"/>
          <p:cNvSpPr txBox="1"/>
          <p:nvPr/>
        </p:nvSpPr>
        <p:spPr>
          <a:xfrm>
            <a:off x="0" y="1143000"/>
            <a:ext cx="9144000" cy="6617196"/>
          </a:xfrm>
          <a:prstGeom prst="rect">
            <a:avLst/>
          </a:prstGeom>
          <a:noFill/>
        </p:spPr>
        <p:txBody>
          <a:bodyPr wrap="square" rtlCol="0">
            <a:spAutoFit/>
          </a:bodyPr>
          <a:lstStyle/>
          <a:p>
            <a:pPr marL="342900" indent="-342900"/>
            <a:endParaRPr lang="en-US" dirty="0" smtClean="0"/>
          </a:p>
          <a:p>
            <a:pPr marL="342900" indent="-342900">
              <a:buAutoNum type="arabicPeriod"/>
            </a:pPr>
            <a:r>
              <a:rPr lang="en-US" sz="3200" dirty="0" smtClean="0">
                <a:latin typeface="Microsoft Sans Serif" pitchFamily="34" charset="0"/>
                <a:cs typeface="Microsoft Sans Serif" pitchFamily="34" charset="0"/>
              </a:rPr>
              <a:t>Learn the treatment landscape and options in your area</a:t>
            </a:r>
          </a:p>
          <a:p>
            <a:pPr marL="342900" indent="-342900">
              <a:buAutoNum type="arabicPeriod"/>
            </a:pPr>
            <a:endParaRPr lang="en-US" sz="3200" dirty="0" smtClean="0">
              <a:latin typeface="Microsoft Sans Serif" pitchFamily="34" charset="0"/>
              <a:cs typeface="Microsoft Sans Serif" pitchFamily="34" charset="0"/>
            </a:endParaRPr>
          </a:p>
          <a:p>
            <a:pPr marL="342900" indent="-342900">
              <a:buAutoNum type="arabicPeriod"/>
            </a:pPr>
            <a:r>
              <a:rPr lang="en-US" sz="3200" dirty="0" smtClean="0">
                <a:latin typeface="Microsoft Sans Serif" pitchFamily="34" charset="0"/>
                <a:cs typeface="Microsoft Sans Serif" pitchFamily="34" charset="0"/>
              </a:rPr>
              <a:t>Develop collaborative relationships with treatment providers</a:t>
            </a:r>
          </a:p>
          <a:p>
            <a:pPr marL="342900" indent="-342900">
              <a:buAutoNum type="arabicPeriod"/>
            </a:pPr>
            <a:endParaRPr lang="en-US" sz="3200" dirty="0" smtClean="0">
              <a:latin typeface="Microsoft Sans Serif" pitchFamily="34" charset="0"/>
              <a:cs typeface="Microsoft Sans Serif" pitchFamily="34" charset="0"/>
            </a:endParaRPr>
          </a:p>
          <a:p>
            <a:pPr marL="342900" indent="-342900">
              <a:buAutoNum type="arabicPeriod"/>
            </a:pPr>
            <a:r>
              <a:rPr lang="en-US" sz="3200" dirty="0" smtClean="0">
                <a:latin typeface="Microsoft Sans Serif" pitchFamily="34" charset="0"/>
                <a:cs typeface="Microsoft Sans Serif" pitchFamily="34" charset="0"/>
              </a:rPr>
              <a:t>Identify available services that meet client’s clinical needs and logistical constraints</a:t>
            </a:r>
          </a:p>
          <a:p>
            <a:pPr marL="342900" indent="-342900">
              <a:buAutoNum type="arabicPeriod"/>
            </a:pPr>
            <a:endParaRPr lang="en-US" sz="3200" dirty="0" smtClean="0">
              <a:latin typeface="Microsoft Sans Serif" pitchFamily="34" charset="0"/>
              <a:cs typeface="Microsoft Sans Serif" pitchFamily="34" charset="0"/>
            </a:endParaRPr>
          </a:p>
          <a:p>
            <a:pPr marL="342900" indent="-342900">
              <a:buAutoNum type="arabicPeriod"/>
            </a:pPr>
            <a:r>
              <a:rPr lang="en-US" sz="3200" dirty="0" smtClean="0">
                <a:latin typeface="Microsoft Sans Serif" pitchFamily="34" charset="0"/>
                <a:cs typeface="Microsoft Sans Serif" pitchFamily="34" charset="0"/>
              </a:rPr>
              <a:t>Have an referral protocol and remain engaged after making referrals</a:t>
            </a:r>
          </a:p>
          <a:p>
            <a:pPr marL="342900" indent="-342900">
              <a:buAutoNum type="arabicPeriod"/>
            </a:pPr>
            <a:endParaRPr lang="en-US" dirty="0" smtClean="0"/>
          </a:p>
          <a:p>
            <a:pPr marL="342900" indent="-342900">
              <a:buAutoNum type="arabicPeriod"/>
            </a:pPr>
            <a:endParaRPr lang="en-US" dirty="0" smtClean="0"/>
          </a:p>
          <a:p>
            <a:pPr marL="342900" indent="-342900">
              <a:buAutoNum type="arabicPeriod"/>
            </a:pPr>
            <a:endParaRPr lang="en-US" dirty="0"/>
          </a:p>
        </p:txBody>
      </p:sp>
      <p:sp>
        <p:nvSpPr>
          <p:cNvPr id="6" name="Slide Number Placeholder 5"/>
          <p:cNvSpPr>
            <a:spLocks noGrp="1"/>
          </p:cNvSpPr>
          <p:nvPr>
            <p:ph type="sldNum" sz="quarter" idx="12"/>
          </p:nvPr>
        </p:nvSpPr>
        <p:spPr/>
        <p:txBody>
          <a:bodyPr/>
          <a:lstStyle/>
          <a:p>
            <a:fld id="{7BB5887B-BB3E-4BA5-8A1E-2508AB54A26D}" type="slidenum">
              <a:rPr lang="en-US" smtClean="0"/>
              <a:pPr/>
              <a:t>9</a:t>
            </a:fld>
            <a:endParaRPr lang="en-US"/>
          </a:p>
        </p:txBody>
      </p:sp>
    </p:spTree>
    <p:extLst>
      <p:ext uri="{BB962C8B-B14F-4D97-AF65-F5344CB8AC3E}">
        <p14:creationId xmlns:p14="http://schemas.microsoft.com/office/powerpoint/2010/main" val="2910463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4345</TotalTime>
  <Words>1815</Words>
  <Application>Microsoft Office PowerPoint</Application>
  <PresentationFormat>On-screen Show (4:3)</PresentationFormat>
  <Paragraphs>262</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Microsoft Sans Serif</vt:lpstr>
      <vt:lpstr>Wingdings</vt:lpstr>
      <vt:lpstr>Office Theme</vt:lpstr>
      <vt:lpstr>  Training Module:  </vt:lpstr>
      <vt:lpstr>Training Objectives</vt:lpstr>
      <vt:lpstr>SBIRT Components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Identify Appropriate Services:  Clinical Needs</vt:lpstr>
      <vt:lpstr>Identify Appropriate Services: Logistical Constraints</vt:lpstr>
      <vt:lpstr>Referral Protocol</vt:lpstr>
      <vt:lpstr>Remaining Engaged</vt:lpstr>
      <vt:lpstr>PowerPoint Presentation</vt:lpstr>
      <vt:lpstr>Take Away Points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hpadwa</dc:creator>
  <cp:lastModifiedBy>Anne Bellows</cp:lastModifiedBy>
  <cp:revision>406</cp:revision>
  <dcterms:created xsi:type="dcterms:W3CDTF">2016-07-20T21:36:26Z</dcterms:created>
  <dcterms:modified xsi:type="dcterms:W3CDTF">2017-10-24T23:44:26Z</dcterms:modified>
</cp:coreProperties>
</file>