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4"/>
  </p:notesMasterIdLst>
  <p:handoutMasterIdLst>
    <p:handoutMasterId r:id="rId25"/>
  </p:handoutMasterIdLst>
  <p:sldIdLst>
    <p:sldId id="596" r:id="rId2"/>
    <p:sldId id="320" r:id="rId3"/>
    <p:sldId id="495" r:id="rId4"/>
    <p:sldId id="514" r:id="rId5"/>
    <p:sldId id="515" r:id="rId6"/>
    <p:sldId id="521" r:id="rId7"/>
    <p:sldId id="523" r:id="rId8"/>
    <p:sldId id="524" r:id="rId9"/>
    <p:sldId id="522" r:id="rId10"/>
    <p:sldId id="525" r:id="rId11"/>
    <p:sldId id="491" r:id="rId12"/>
    <p:sldId id="496" r:id="rId13"/>
    <p:sldId id="454" r:id="rId14"/>
    <p:sldId id="497" r:id="rId15"/>
    <p:sldId id="498" r:id="rId16"/>
    <p:sldId id="499" r:id="rId17"/>
    <p:sldId id="500" r:id="rId18"/>
    <p:sldId id="501" r:id="rId19"/>
    <p:sldId id="512" r:id="rId20"/>
    <p:sldId id="513" r:id="rId21"/>
    <p:sldId id="531" r:id="rId22"/>
    <p:sldId id="556"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7823" autoAdjust="0"/>
  </p:normalViewPr>
  <p:slideViewPr>
    <p:cSldViewPr>
      <p:cViewPr varScale="1">
        <p:scale>
          <a:sx n="57" d="100"/>
          <a:sy n="57" d="100"/>
        </p:scale>
        <p:origin x="1002"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AB00EEB-2625-437B-9756-8EF75C9F936B}" type="doc">
      <dgm:prSet loTypeId="urn:microsoft.com/office/officeart/2005/8/layout/arrow6" loCatId="relationship" qsTypeId="urn:microsoft.com/office/officeart/2005/8/quickstyle/simple1" qsCatId="simple" csTypeId="urn:microsoft.com/office/officeart/2005/8/colors/accent1_2" csCatId="accent1" phldr="1"/>
      <dgm:spPr/>
      <dgm:t>
        <a:bodyPr/>
        <a:lstStyle/>
        <a:p>
          <a:endParaRPr lang="en-US"/>
        </a:p>
      </dgm:t>
    </dgm:pt>
    <dgm:pt modelId="{E0317C72-88CE-4797-9CA8-95BB55C780FD}">
      <dgm:prSet phldrT="[Text]"/>
      <dgm:spPr/>
      <dgm:t>
        <a:bodyPr/>
        <a:lstStyle/>
        <a:p>
          <a:r>
            <a:rPr lang="en-US" dirty="0" smtClean="0">
              <a:solidFill>
                <a:schemeClr val="bg1"/>
              </a:solidFill>
              <a:latin typeface="Microsoft Sans Serif" pitchFamily="34" charset="0"/>
              <a:cs typeface="Microsoft Sans Serif" pitchFamily="34" charset="0"/>
            </a:rPr>
            <a:t>Parent/Guardians’ right to know about their child’s health</a:t>
          </a:r>
          <a:endParaRPr lang="en-US" dirty="0">
            <a:solidFill>
              <a:schemeClr val="bg1"/>
            </a:solidFill>
            <a:latin typeface="Microsoft Sans Serif" pitchFamily="34" charset="0"/>
            <a:cs typeface="Microsoft Sans Serif" pitchFamily="34" charset="0"/>
          </a:endParaRPr>
        </a:p>
      </dgm:t>
    </dgm:pt>
    <dgm:pt modelId="{EF82A8CF-31A0-4096-BFC6-219BC5CECA89}" type="parTrans" cxnId="{6CA2C69E-F75B-4C16-898C-E0F235BCCF79}">
      <dgm:prSet/>
      <dgm:spPr/>
      <dgm:t>
        <a:bodyPr/>
        <a:lstStyle/>
        <a:p>
          <a:endParaRPr lang="en-US"/>
        </a:p>
      </dgm:t>
    </dgm:pt>
    <dgm:pt modelId="{25B03AE8-ED05-4193-B866-2D3BA51F613E}" type="sibTrans" cxnId="{6CA2C69E-F75B-4C16-898C-E0F235BCCF79}">
      <dgm:prSet/>
      <dgm:spPr/>
      <dgm:t>
        <a:bodyPr/>
        <a:lstStyle/>
        <a:p>
          <a:endParaRPr lang="en-US"/>
        </a:p>
      </dgm:t>
    </dgm:pt>
    <dgm:pt modelId="{01026BFF-E6FA-4A04-9CF6-244B866EF003}">
      <dgm:prSet phldrT="[Text]"/>
      <dgm:spPr/>
      <dgm:t>
        <a:bodyPr/>
        <a:lstStyle/>
        <a:p>
          <a:r>
            <a:rPr lang="en-US" dirty="0" smtClean="0">
              <a:solidFill>
                <a:schemeClr val="bg1"/>
              </a:solidFill>
              <a:latin typeface="Microsoft Sans Serif" pitchFamily="34" charset="0"/>
              <a:cs typeface="Microsoft Sans Serif" pitchFamily="34" charset="0"/>
            </a:rPr>
            <a:t>Student’s right to privacy of sensitive information</a:t>
          </a:r>
          <a:endParaRPr lang="en-US" dirty="0">
            <a:solidFill>
              <a:schemeClr val="bg1"/>
            </a:solidFill>
            <a:latin typeface="Microsoft Sans Serif" pitchFamily="34" charset="0"/>
            <a:cs typeface="Microsoft Sans Serif" pitchFamily="34" charset="0"/>
          </a:endParaRPr>
        </a:p>
      </dgm:t>
    </dgm:pt>
    <dgm:pt modelId="{F5EE6A5A-8608-442E-A250-83104B08DE46}" type="parTrans" cxnId="{CC2EFF32-8960-4F68-B963-6121E48D30DA}">
      <dgm:prSet/>
      <dgm:spPr/>
      <dgm:t>
        <a:bodyPr/>
        <a:lstStyle/>
        <a:p>
          <a:endParaRPr lang="en-US"/>
        </a:p>
      </dgm:t>
    </dgm:pt>
    <dgm:pt modelId="{E082B453-5977-4A84-9A2D-A7C355ADC58A}" type="sibTrans" cxnId="{CC2EFF32-8960-4F68-B963-6121E48D30DA}">
      <dgm:prSet/>
      <dgm:spPr/>
      <dgm:t>
        <a:bodyPr/>
        <a:lstStyle/>
        <a:p>
          <a:endParaRPr lang="en-US"/>
        </a:p>
      </dgm:t>
    </dgm:pt>
    <dgm:pt modelId="{5DDFC966-2AF0-4BB6-81A5-1CD05B87CE36}" type="pres">
      <dgm:prSet presAssocID="{3AB00EEB-2625-437B-9756-8EF75C9F936B}" presName="compositeShape" presStyleCnt="0">
        <dgm:presLayoutVars>
          <dgm:chMax val="2"/>
          <dgm:dir/>
          <dgm:resizeHandles val="exact"/>
        </dgm:presLayoutVars>
      </dgm:prSet>
      <dgm:spPr/>
      <dgm:t>
        <a:bodyPr/>
        <a:lstStyle/>
        <a:p>
          <a:endParaRPr lang="en-US"/>
        </a:p>
      </dgm:t>
    </dgm:pt>
    <dgm:pt modelId="{C0523EF8-0CEA-45CA-B80E-85BD9786C13E}" type="pres">
      <dgm:prSet presAssocID="{3AB00EEB-2625-437B-9756-8EF75C9F936B}" presName="ribbon" presStyleLbl="node1" presStyleIdx="0" presStyleCnt="1"/>
      <dgm:spPr>
        <a:solidFill>
          <a:srgbClr val="FFC000"/>
        </a:solidFill>
      </dgm:spPr>
    </dgm:pt>
    <dgm:pt modelId="{DB008922-AE14-475A-99F3-2A8C8325C504}" type="pres">
      <dgm:prSet presAssocID="{3AB00EEB-2625-437B-9756-8EF75C9F936B}" presName="leftArrowText" presStyleLbl="node1" presStyleIdx="0" presStyleCnt="1">
        <dgm:presLayoutVars>
          <dgm:chMax val="0"/>
          <dgm:bulletEnabled val="1"/>
        </dgm:presLayoutVars>
      </dgm:prSet>
      <dgm:spPr/>
      <dgm:t>
        <a:bodyPr/>
        <a:lstStyle/>
        <a:p>
          <a:endParaRPr lang="en-US"/>
        </a:p>
      </dgm:t>
    </dgm:pt>
    <dgm:pt modelId="{600F3432-444F-452E-AEA6-DBDCC511CEB0}" type="pres">
      <dgm:prSet presAssocID="{3AB00EEB-2625-437B-9756-8EF75C9F936B}" presName="rightArrowText" presStyleLbl="node1" presStyleIdx="0" presStyleCnt="1">
        <dgm:presLayoutVars>
          <dgm:chMax val="0"/>
          <dgm:bulletEnabled val="1"/>
        </dgm:presLayoutVars>
      </dgm:prSet>
      <dgm:spPr/>
      <dgm:t>
        <a:bodyPr/>
        <a:lstStyle/>
        <a:p>
          <a:endParaRPr lang="en-US"/>
        </a:p>
      </dgm:t>
    </dgm:pt>
  </dgm:ptLst>
  <dgm:cxnLst>
    <dgm:cxn modelId="{DD73E169-9EF0-4299-B601-52E755BC4261}" type="presOf" srcId="{01026BFF-E6FA-4A04-9CF6-244B866EF003}" destId="{600F3432-444F-452E-AEA6-DBDCC511CEB0}" srcOrd="0" destOrd="0" presId="urn:microsoft.com/office/officeart/2005/8/layout/arrow6"/>
    <dgm:cxn modelId="{CC2EFF32-8960-4F68-B963-6121E48D30DA}" srcId="{3AB00EEB-2625-437B-9756-8EF75C9F936B}" destId="{01026BFF-E6FA-4A04-9CF6-244B866EF003}" srcOrd="1" destOrd="0" parTransId="{F5EE6A5A-8608-442E-A250-83104B08DE46}" sibTransId="{E082B453-5977-4A84-9A2D-A7C355ADC58A}"/>
    <dgm:cxn modelId="{DA233DCE-5507-460E-B5CF-1484DA5781BE}" type="presOf" srcId="{E0317C72-88CE-4797-9CA8-95BB55C780FD}" destId="{DB008922-AE14-475A-99F3-2A8C8325C504}" srcOrd="0" destOrd="0" presId="urn:microsoft.com/office/officeart/2005/8/layout/arrow6"/>
    <dgm:cxn modelId="{6CA2C69E-F75B-4C16-898C-E0F235BCCF79}" srcId="{3AB00EEB-2625-437B-9756-8EF75C9F936B}" destId="{E0317C72-88CE-4797-9CA8-95BB55C780FD}" srcOrd="0" destOrd="0" parTransId="{EF82A8CF-31A0-4096-BFC6-219BC5CECA89}" sibTransId="{25B03AE8-ED05-4193-B866-2D3BA51F613E}"/>
    <dgm:cxn modelId="{C3AAC910-F496-42B3-8E09-D08A73EB7BBF}" type="presOf" srcId="{3AB00EEB-2625-437B-9756-8EF75C9F936B}" destId="{5DDFC966-2AF0-4BB6-81A5-1CD05B87CE36}" srcOrd="0" destOrd="0" presId="urn:microsoft.com/office/officeart/2005/8/layout/arrow6"/>
    <dgm:cxn modelId="{F619602C-D6B9-46A1-8F4D-29D58F6969FE}" type="presParOf" srcId="{5DDFC966-2AF0-4BB6-81A5-1CD05B87CE36}" destId="{C0523EF8-0CEA-45CA-B80E-85BD9786C13E}" srcOrd="0" destOrd="0" presId="urn:microsoft.com/office/officeart/2005/8/layout/arrow6"/>
    <dgm:cxn modelId="{76F0B9C9-AE13-42E2-BCE7-17C9EF0B706F}" type="presParOf" srcId="{5DDFC966-2AF0-4BB6-81A5-1CD05B87CE36}" destId="{DB008922-AE14-475A-99F3-2A8C8325C504}" srcOrd="1" destOrd="0" presId="urn:microsoft.com/office/officeart/2005/8/layout/arrow6"/>
    <dgm:cxn modelId="{8DE27CFB-A72D-4DF4-986C-01D483A5FD57}" type="presParOf" srcId="{5DDFC966-2AF0-4BB6-81A5-1CD05B87CE36}" destId="{600F3432-444F-452E-AEA6-DBDCC511CEB0}" srcOrd="2" destOrd="0" presId="urn:microsoft.com/office/officeart/2005/8/layout/arrow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F7CE88E-0591-4E9C-9696-A315DB0D7862}" type="doc">
      <dgm:prSet loTypeId="urn:microsoft.com/office/officeart/2005/8/layout/funnel1" loCatId="relationship" qsTypeId="urn:microsoft.com/office/officeart/2005/8/quickstyle/simple1" qsCatId="simple" csTypeId="urn:microsoft.com/office/officeart/2005/8/colors/colorful5" csCatId="colorful" phldr="1"/>
      <dgm:spPr/>
      <dgm:t>
        <a:bodyPr/>
        <a:lstStyle/>
        <a:p>
          <a:endParaRPr lang="en-US"/>
        </a:p>
      </dgm:t>
    </dgm:pt>
    <dgm:pt modelId="{7E88104B-7556-48B4-ACC1-AA689862B245}">
      <dgm:prSet phldrT="[Text]"/>
      <dgm:spPr/>
      <dgm:t>
        <a:bodyPr/>
        <a:lstStyle/>
        <a:p>
          <a:r>
            <a:rPr lang="en-US" dirty="0" smtClean="0">
              <a:solidFill>
                <a:schemeClr val="bg1"/>
              </a:solidFill>
              <a:latin typeface="Microsoft Sans Serif" pitchFamily="34" charset="0"/>
              <a:cs typeface="Microsoft Sans Serif" pitchFamily="34" charset="0"/>
            </a:rPr>
            <a:t>Minor’s Consent</a:t>
          </a:r>
          <a:endParaRPr lang="en-US" dirty="0">
            <a:solidFill>
              <a:schemeClr val="bg1"/>
            </a:solidFill>
            <a:latin typeface="Microsoft Sans Serif" pitchFamily="34" charset="0"/>
            <a:cs typeface="Microsoft Sans Serif" pitchFamily="34" charset="0"/>
          </a:endParaRPr>
        </a:p>
      </dgm:t>
    </dgm:pt>
    <dgm:pt modelId="{47262A12-977F-4964-84FB-38973BA38E5C}" type="parTrans" cxnId="{E9EFAD40-7608-4DDB-B715-CA64A44FAA9A}">
      <dgm:prSet/>
      <dgm:spPr/>
      <dgm:t>
        <a:bodyPr/>
        <a:lstStyle/>
        <a:p>
          <a:endParaRPr lang="en-US"/>
        </a:p>
      </dgm:t>
    </dgm:pt>
    <dgm:pt modelId="{F2ED6BDE-5C3D-4D72-8480-FE0D7CAC03AA}" type="sibTrans" cxnId="{E9EFAD40-7608-4DDB-B715-CA64A44FAA9A}">
      <dgm:prSet/>
      <dgm:spPr/>
      <dgm:t>
        <a:bodyPr/>
        <a:lstStyle/>
        <a:p>
          <a:endParaRPr lang="en-US"/>
        </a:p>
      </dgm:t>
    </dgm:pt>
    <dgm:pt modelId="{E0921009-4B31-4140-8132-4965EAF4F1AC}">
      <dgm:prSet phldrT="[Text]"/>
      <dgm:spPr/>
      <dgm:t>
        <a:bodyPr/>
        <a:lstStyle/>
        <a:p>
          <a:r>
            <a:rPr lang="en-US" dirty="0" smtClean="0">
              <a:solidFill>
                <a:schemeClr val="bg1"/>
              </a:solidFill>
              <a:latin typeface="Microsoft Sans Serif" pitchFamily="34" charset="0"/>
              <a:cs typeface="Microsoft Sans Serif" pitchFamily="34" charset="0"/>
            </a:rPr>
            <a:t>Health Privacy</a:t>
          </a:r>
          <a:endParaRPr lang="en-US" dirty="0">
            <a:solidFill>
              <a:schemeClr val="bg1"/>
            </a:solidFill>
            <a:latin typeface="Microsoft Sans Serif" pitchFamily="34" charset="0"/>
            <a:cs typeface="Microsoft Sans Serif" pitchFamily="34" charset="0"/>
          </a:endParaRPr>
        </a:p>
      </dgm:t>
    </dgm:pt>
    <dgm:pt modelId="{F45A411E-DBDC-4FEF-BFCB-3029A987E1DF}" type="parTrans" cxnId="{C9920641-3D40-41D0-86AB-C8AE193E2F44}">
      <dgm:prSet/>
      <dgm:spPr/>
      <dgm:t>
        <a:bodyPr/>
        <a:lstStyle/>
        <a:p>
          <a:endParaRPr lang="en-US"/>
        </a:p>
      </dgm:t>
    </dgm:pt>
    <dgm:pt modelId="{F689A3E4-346A-47CB-B44B-97994AF00E11}" type="sibTrans" cxnId="{C9920641-3D40-41D0-86AB-C8AE193E2F44}">
      <dgm:prSet/>
      <dgm:spPr/>
      <dgm:t>
        <a:bodyPr/>
        <a:lstStyle/>
        <a:p>
          <a:endParaRPr lang="en-US"/>
        </a:p>
      </dgm:t>
    </dgm:pt>
    <dgm:pt modelId="{8F7C5409-66CE-4554-BF15-331B51FD13F3}">
      <dgm:prSet phldrT="[Text]"/>
      <dgm:spPr/>
      <dgm:t>
        <a:bodyPr/>
        <a:lstStyle/>
        <a:p>
          <a:r>
            <a:rPr lang="en-US" dirty="0" smtClean="0">
              <a:solidFill>
                <a:schemeClr val="bg1"/>
              </a:solidFill>
              <a:latin typeface="Microsoft Sans Serif" pitchFamily="34" charset="0"/>
              <a:cs typeface="Microsoft Sans Serif" pitchFamily="34" charset="0"/>
            </a:rPr>
            <a:t>School Consent</a:t>
          </a:r>
          <a:endParaRPr lang="en-US" dirty="0">
            <a:solidFill>
              <a:schemeClr val="bg1"/>
            </a:solidFill>
            <a:latin typeface="Microsoft Sans Serif" pitchFamily="34" charset="0"/>
            <a:cs typeface="Microsoft Sans Serif" pitchFamily="34" charset="0"/>
          </a:endParaRPr>
        </a:p>
      </dgm:t>
    </dgm:pt>
    <dgm:pt modelId="{7A193879-FE38-46A7-83F5-51470563885F}" type="parTrans" cxnId="{2AF4F6F5-0CC6-41FE-9068-F98C5CF4D11A}">
      <dgm:prSet/>
      <dgm:spPr/>
      <dgm:t>
        <a:bodyPr/>
        <a:lstStyle/>
        <a:p>
          <a:endParaRPr lang="en-US"/>
        </a:p>
      </dgm:t>
    </dgm:pt>
    <dgm:pt modelId="{086A32B8-3500-4589-88CC-EFAE49EDA687}" type="sibTrans" cxnId="{2AF4F6F5-0CC6-41FE-9068-F98C5CF4D11A}">
      <dgm:prSet/>
      <dgm:spPr/>
      <dgm:t>
        <a:bodyPr/>
        <a:lstStyle/>
        <a:p>
          <a:endParaRPr lang="en-US"/>
        </a:p>
      </dgm:t>
    </dgm:pt>
    <dgm:pt modelId="{52E0DC33-81D4-4E35-9406-46B4E8F55792}">
      <dgm:prSet phldrT="[Text]"/>
      <dgm:spPr/>
      <dgm:t>
        <a:bodyPr/>
        <a:lstStyle/>
        <a:p>
          <a:endParaRPr lang="en-US" dirty="0">
            <a:latin typeface="Microsoft Sans Serif" pitchFamily="34" charset="0"/>
            <a:cs typeface="Microsoft Sans Serif" pitchFamily="34" charset="0"/>
          </a:endParaRPr>
        </a:p>
      </dgm:t>
    </dgm:pt>
    <dgm:pt modelId="{FA7B3863-1495-401F-9577-7FDEA8A13EB7}" type="parTrans" cxnId="{D9DAD935-7975-4F19-B3B9-FCFA8ECFDDAE}">
      <dgm:prSet/>
      <dgm:spPr/>
      <dgm:t>
        <a:bodyPr/>
        <a:lstStyle/>
        <a:p>
          <a:endParaRPr lang="en-US"/>
        </a:p>
      </dgm:t>
    </dgm:pt>
    <dgm:pt modelId="{4EF97980-3D48-4275-B92E-B1795B353BB3}" type="sibTrans" cxnId="{D9DAD935-7975-4F19-B3B9-FCFA8ECFDDAE}">
      <dgm:prSet/>
      <dgm:spPr/>
      <dgm:t>
        <a:bodyPr/>
        <a:lstStyle/>
        <a:p>
          <a:endParaRPr lang="en-US"/>
        </a:p>
      </dgm:t>
    </dgm:pt>
    <dgm:pt modelId="{6240B140-5525-4B11-A6DA-76CD75E4DC95}" type="pres">
      <dgm:prSet presAssocID="{CF7CE88E-0591-4E9C-9696-A315DB0D7862}" presName="Name0" presStyleCnt="0">
        <dgm:presLayoutVars>
          <dgm:chMax val="4"/>
          <dgm:resizeHandles val="exact"/>
        </dgm:presLayoutVars>
      </dgm:prSet>
      <dgm:spPr/>
      <dgm:t>
        <a:bodyPr/>
        <a:lstStyle/>
        <a:p>
          <a:endParaRPr lang="en-US"/>
        </a:p>
      </dgm:t>
    </dgm:pt>
    <dgm:pt modelId="{486A7767-A785-4013-8DF5-4CAA76DE4806}" type="pres">
      <dgm:prSet presAssocID="{CF7CE88E-0591-4E9C-9696-A315DB0D7862}" presName="ellipse" presStyleLbl="trBgShp" presStyleIdx="0" presStyleCnt="1"/>
      <dgm:spPr/>
    </dgm:pt>
    <dgm:pt modelId="{6D0A1DE2-4F51-4A50-A199-3F811F3EA837}" type="pres">
      <dgm:prSet presAssocID="{CF7CE88E-0591-4E9C-9696-A315DB0D7862}" presName="arrow1" presStyleLbl="fgShp" presStyleIdx="0" presStyleCnt="1"/>
      <dgm:spPr/>
    </dgm:pt>
    <dgm:pt modelId="{88C6CB21-E2D7-448E-80E5-EBB08EDB5608}" type="pres">
      <dgm:prSet presAssocID="{CF7CE88E-0591-4E9C-9696-A315DB0D7862}" presName="rectangle" presStyleLbl="revTx" presStyleIdx="0" presStyleCnt="1" custScaleX="108213">
        <dgm:presLayoutVars>
          <dgm:bulletEnabled val="1"/>
        </dgm:presLayoutVars>
      </dgm:prSet>
      <dgm:spPr/>
      <dgm:t>
        <a:bodyPr/>
        <a:lstStyle/>
        <a:p>
          <a:endParaRPr lang="en-US"/>
        </a:p>
      </dgm:t>
    </dgm:pt>
    <dgm:pt modelId="{270E2469-EBE3-4EB8-B290-01FC3D5D04AC}" type="pres">
      <dgm:prSet presAssocID="{E0921009-4B31-4140-8132-4965EAF4F1AC}" presName="item1" presStyleLbl="node1" presStyleIdx="0" presStyleCnt="3">
        <dgm:presLayoutVars>
          <dgm:bulletEnabled val="1"/>
        </dgm:presLayoutVars>
      </dgm:prSet>
      <dgm:spPr/>
      <dgm:t>
        <a:bodyPr/>
        <a:lstStyle/>
        <a:p>
          <a:endParaRPr lang="en-US"/>
        </a:p>
      </dgm:t>
    </dgm:pt>
    <dgm:pt modelId="{DC44A108-0B36-4A55-9399-9050AD94B70A}" type="pres">
      <dgm:prSet presAssocID="{8F7C5409-66CE-4554-BF15-331B51FD13F3}" presName="item2" presStyleLbl="node1" presStyleIdx="1" presStyleCnt="3">
        <dgm:presLayoutVars>
          <dgm:bulletEnabled val="1"/>
        </dgm:presLayoutVars>
      </dgm:prSet>
      <dgm:spPr/>
      <dgm:t>
        <a:bodyPr/>
        <a:lstStyle/>
        <a:p>
          <a:endParaRPr lang="en-US"/>
        </a:p>
      </dgm:t>
    </dgm:pt>
    <dgm:pt modelId="{23E1809F-4563-45FA-9C2E-7F59D3DC68B0}" type="pres">
      <dgm:prSet presAssocID="{52E0DC33-81D4-4E35-9406-46B4E8F55792}" presName="item3" presStyleLbl="node1" presStyleIdx="2" presStyleCnt="3">
        <dgm:presLayoutVars>
          <dgm:bulletEnabled val="1"/>
        </dgm:presLayoutVars>
      </dgm:prSet>
      <dgm:spPr/>
      <dgm:t>
        <a:bodyPr/>
        <a:lstStyle/>
        <a:p>
          <a:endParaRPr lang="en-US"/>
        </a:p>
      </dgm:t>
    </dgm:pt>
    <dgm:pt modelId="{3A855C92-7148-4EB8-8829-B0CFF88EDE9F}" type="pres">
      <dgm:prSet presAssocID="{CF7CE88E-0591-4E9C-9696-A315DB0D7862}" presName="funnel" presStyleLbl="trAlignAcc1" presStyleIdx="0" presStyleCnt="1" custLinFactNeighborX="311" custLinFactNeighborY="-893"/>
      <dgm:spPr/>
    </dgm:pt>
  </dgm:ptLst>
  <dgm:cxnLst>
    <dgm:cxn modelId="{D9DAD935-7975-4F19-B3B9-FCFA8ECFDDAE}" srcId="{CF7CE88E-0591-4E9C-9696-A315DB0D7862}" destId="{52E0DC33-81D4-4E35-9406-46B4E8F55792}" srcOrd="3" destOrd="0" parTransId="{FA7B3863-1495-401F-9577-7FDEA8A13EB7}" sibTransId="{4EF97980-3D48-4275-B92E-B1795B353BB3}"/>
    <dgm:cxn modelId="{E9EFAD40-7608-4DDB-B715-CA64A44FAA9A}" srcId="{CF7CE88E-0591-4E9C-9696-A315DB0D7862}" destId="{7E88104B-7556-48B4-ACC1-AA689862B245}" srcOrd="0" destOrd="0" parTransId="{47262A12-977F-4964-84FB-38973BA38E5C}" sibTransId="{F2ED6BDE-5C3D-4D72-8480-FE0D7CAC03AA}"/>
    <dgm:cxn modelId="{D8B10EE9-A32E-434F-8674-1100E26820AE}" type="presOf" srcId="{8F7C5409-66CE-4554-BF15-331B51FD13F3}" destId="{270E2469-EBE3-4EB8-B290-01FC3D5D04AC}" srcOrd="0" destOrd="0" presId="urn:microsoft.com/office/officeart/2005/8/layout/funnel1"/>
    <dgm:cxn modelId="{967715E5-2951-441D-8641-8BC0161957A0}" type="presOf" srcId="{CF7CE88E-0591-4E9C-9696-A315DB0D7862}" destId="{6240B140-5525-4B11-A6DA-76CD75E4DC95}" srcOrd="0" destOrd="0" presId="urn:microsoft.com/office/officeart/2005/8/layout/funnel1"/>
    <dgm:cxn modelId="{2AF4F6F5-0CC6-41FE-9068-F98C5CF4D11A}" srcId="{CF7CE88E-0591-4E9C-9696-A315DB0D7862}" destId="{8F7C5409-66CE-4554-BF15-331B51FD13F3}" srcOrd="2" destOrd="0" parTransId="{7A193879-FE38-46A7-83F5-51470563885F}" sibTransId="{086A32B8-3500-4589-88CC-EFAE49EDA687}"/>
    <dgm:cxn modelId="{50671C24-5ACF-4E20-8F3C-0F5DC36F7AD3}" type="presOf" srcId="{52E0DC33-81D4-4E35-9406-46B4E8F55792}" destId="{88C6CB21-E2D7-448E-80E5-EBB08EDB5608}" srcOrd="0" destOrd="0" presId="urn:microsoft.com/office/officeart/2005/8/layout/funnel1"/>
    <dgm:cxn modelId="{958977EE-591C-410B-9F5A-4BDA2A6AA1EF}" type="presOf" srcId="{E0921009-4B31-4140-8132-4965EAF4F1AC}" destId="{DC44A108-0B36-4A55-9399-9050AD94B70A}" srcOrd="0" destOrd="0" presId="urn:microsoft.com/office/officeart/2005/8/layout/funnel1"/>
    <dgm:cxn modelId="{C9920641-3D40-41D0-86AB-C8AE193E2F44}" srcId="{CF7CE88E-0591-4E9C-9696-A315DB0D7862}" destId="{E0921009-4B31-4140-8132-4965EAF4F1AC}" srcOrd="1" destOrd="0" parTransId="{F45A411E-DBDC-4FEF-BFCB-3029A987E1DF}" sibTransId="{F689A3E4-346A-47CB-B44B-97994AF00E11}"/>
    <dgm:cxn modelId="{9F54219C-3724-4C89-9195-1C455314770B}" type="presOf" srcId="{7E88104B-7556-48B4-ACC1-AA689862B245}" destId="{23E1809F-4563-45FA-9C2E-7F59D3DC68B0}" srcOrd="0" destOrd="0" presId="urn:microsoft.com/office/officeart/2005/8/layout/funnel1"/>
    <dgm:cxn modelId="{F8F37A15-532D-4859-90A5-7C9F43A6CB55}" type="presParOf" srcId="{6240B140-5525-4B11-A6DA-76CD75E4DC95}" destId="{486A7767-A785-4013-8DF5-4CAA76DE4806}" srcOrd="0" destOrd="0" presId="urn:microsoft.com/office/officeart/2005/8/layout/funnel1"/>
    <dgm:cxn modelId="{EDE58C37-C895-4570-BF75-D9F580E6B976}" type="presParOf" srcId="{6240B140-5525-4B11-A6DA-76CD75E4DC95}" destId="{6D0A1DE2-4F51-4A50-A199-3F811F3EA837}" srcOrd="1" destOrd="0" presId="urn:microsoft.com/office/officeart/2005/8/layout/funnel1"/>
    <dgm:cxn modelId="{459563BC-D833-4DA4-9FDC-EC8F187CC2D9}" type="presParOf" srcId="{6240B140-5525-4B11-A6DA-76CD75E4DC95}" destId="{88C6CB21-E2D7-448E-80E5-EBB08EDB5608}" srcOrd="2" destOrd="0" presId="urn:microsoft.com/office/officeart/2005/8/layout/funnel1"/>
    <dgm:cxn modelId="{CE0A2525-993B-42CA-B7D6-D55EAFA29EE9}" type="presParOf" srcId="{6240B140-5525-4B11-A6DA-76CD75E4DC95}" destId="{270E2469-EBE3-4EB8-B290-01FC3D5D04AC}" srcOrd="3" destOrd="0" presId="urn:microsoft.com/office/officeart/2005/8/layout/funnel1"/>
    <dgm:cxn modelId="{C9DE842F-C094-4B6C-A54E-06FA9F6A9063}" type="presParOf" srcId="{6240B140-5525-4B11-A6DA-76CD75E4DC95}" destId="{DC44A108-0B36-4A55-9399-9050AD94B70A}" srcOrd="4" destOrd="0" presId="urn:microsoft.com/office/officeart/2005/8/layout/funnel1"/>
    <dgm:cxn modelId="{D3A8B675-07A7-45DD-B594-394341E106ED}" type="presParOf" srcId="{6240B140-5525-4B11-A6DA-76CD75E4DC95}" destId="{23E1809F-4563-45FA-9C2E-7F59D3DC68B0}" srcOrd="5" destOrd="0" presId="urn:microsoft.com/office/officeart/2005/8/layout/funnel1"/>
    <dgm:cxn modelId="{0BE67D13-4330-4553-9524-06D507B8DEC5}" type="presParOf" srcId="{6240B140-5525-4B11-A6DA-76CD75E4DC95}" destId="{3A855C92-7148-4EB8-8829-B0CFF88EDE9F}" srcOrd="6" destOrd="0" presId="urn:microsoft.com/office/officeart/2005/8/layout/funne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8285AFD-59A3-4C91-B26A-F3587F93114A}" type="doc">
      <dgm:prSet loTypeId="urn:microsoft.com/office/officeart/2005/8/layout/matrix3" loCatId="matrix" qsTypeId="urn:microsoft.com/office/officeart/2005/8/quickstyle/simple1" qsCatId="simple" csTypeId="urn:microsoft.com/office/officeart/2005/8/colors/colorful5" csCatId="colorful" phldr="1"/>
      <dgm:spPr/>
      <dgm:t>
        <a:bodyPr/>
        <a:lstStyle/>
        <a:p>
          <a:endParaRPr lang="en-US"/>
        </a:p>
      </dgm:t>
    </dgm:pt>
    <dgm:pt modelId="{2B48484E-9DF8-41AF-8F45-4DF8A18C3F15}">
      <dgm:prSet phldrT="[Text]"/>
      <dgm:spPr/>
      <dgm:t>
        <a:bodyPr/>
        <a:lstStyle/>
        <a:p>
          <a:r>
            <a:rPr lang="en-US" dirty="0" smtClean="0">
              <a:solidFill>
                <a:schemeClr val="bg1"/>
              </a:solidFill>
              <a:latin typeface="Microsoft Sans Serif" pitchFamily="34" charset="0"/>
              <a:cs typeface="Microsoft Sans Serif" pitchFamily="34" charset="0"/>
            </a:rPr>
            <a:t>High Motivation, Low Relationship</a:t>
          </a:r>
          <a:endParaRPr lang="en-US" dirty="0">
            <a:solidFill>
              <a:schemeClr val="bg1"/>
            </a:solidFill>
            <a:latin typeface="Microsoft Sans Serif" pitchFamily="34" charset="0"/>
            <a:cs typeface="Microsoft Sans Serif" pitchFamily="34" charset="0"/>
          </a:endParaRPr>
        </a:p>
      </dgm:t>
    </dgm:pt>
    <dgm:pt modelId="{5A4C54B4-5D84-498D-A80E-EEEC714D23C2}" type="parTrans" cxnId="{B12EF357-6CFF-48F7-8FA2-25EC13D980B0}">
      <dgm:prSet/>
      <dgm:spPr/>
      <dgm:t>
        <a:bodyPr/>
        <a:lstStyle/>
        <a:p>
          <a:endParaRPr lang="en-US"/>
        </a:p>
      </dgm:t>
    </dgm:pt>
    <dgm:pt modelId="{B05D4AF7-C347-48FC-9190-8A681785DFD9}" type="sibTrans" cxnId="{B12EF357-6CFF-48F7-8FA2-25EC13D980B0}">
      <dgm:prSet/>
      <dgm:spPr/>
      <dgm:t>
        <a:bodyPr/>
        <a:lstStyle/>
        <a:p>
          <a:endParaRPr lang="en-US"/>
        </a:p>
      </dgm:t>
    </dgm:pt>
    <dgm:pt modelId="{AF0F2C94-15EA-4D6B-8518-FFD6A5180F48}">
      <dgm:prSet phldrT="[Text]"/>
      <dgm:spPr/>
      <dgm:t>
        <a:bodyPr/>
        <a:lstStyle/>
        <a:p>
          <a:r>
            <a:rPr lang="en-US" dirty="0" smtClean="0">
              <a:solidFill>
                <a:schemeClr val="bg1"/>
              </a:solidFill>
              <a:latin typeface="Microsoft Sans Serif" pitchFamily="34" charset="0"/>
              <a:cs typeface="Microsoft Sans Serif" pitchFamily="34" charset="0"/>
            </a:rPr>
            <a:t>High Motivation, High Relationship</a:t>
          </a:r>
          <a:endParaRPr lang="en-US" dirty="0">
            <a:solidFill>
              <a:schemeClr val="bg1"/>
            </a:solidFill>
            <a:latin typeface="Microsoft Sans Serif" pitchFamily="34" charset="0"/>
            <a:cs typeface="Microsoft Sans Serif" pitchFamily="34" charset="0"/>
          </a:endParaRPr>
        </a:p>
      </dgm:t>
    </dgm:pt>
    <dgm:pt modelId="{26C950B9-5DC7-4DB6-8A7C-59966175B284}" type="parTrans" cxnId="{05D96313-CF3A-41DF-AABF-0104B55CD366}">
      <dgm:prSet/>
      <dgm:spPr/>
      <dgm:t>
        <a:bodyPr/>
        <a:lstStyle/>
        <a:p>
          <a:endParaRPr lang="en-US"/>
        </a:p>
      </dgm:t>
    </dgm:pt>
    <dgm:pt modelId="{E96A25D5-8511-4076-B1F1-E482DBB64A7F}" type="sibTrans" cxnId="{05D96313-CF3A-41DF-AABF-0104B55CD366}">
      <dgm:prSet/>
      <dgm:spPr/>
      <dgm:t>
        <a:bodyPr/>
        <a:lstStyle/>
        <a:p>
          <a:endParaRPr lang="en-US"/>
        </a:p>
      </dgm:t>
    </dgm:pt>
    <dgm:pt modelId="{56297371-E6DD-4A7F-B903-501CD3C38169}">
      <dgm:prSet phldrT="[Text]"/>
      <dgm:spPr/>
      <dgm:t>
        <a:bodyPr/>
        <a:lstStyle/>
        <a:p>
          <a:r>
            <a:rPr lang="en-US" dirty="0" smtClean="0">
              <a:solidFill>
                <a:schemeClr val="bg1"/>
              </a:solidFill>
              <a:latin typeface="Microsoft Sans Serif" pitchFamily="34" charset="0"/>
              <a:cs typeface="Microsoft Sans Serif" pitchFamily="34" charset="0"/>
            </a:rPr>
            <a:t>Low Motivation, Low Relationship</a:t>
          </a:r>
          <a:endParaRPr lang="en-US" dirty="0">
            <a:solidFill>
              <a:schemeClr val="bg1"/>
            </a:solidFill>
            <a:latin typeface="Microsoft Sans Serif" pitchFamily="34" charset="0"/>
            <a:cs typeface="Microsoft Sans Serif" pitchFamily="34" charset="0"/>
          </a:endParaRPr>
        </a:p>
      </dgm:t>
    </dgm:pt>
    <dgm:pt modelId="{0B4C589B-B0FB-4A57-B297-FCCE1CDD3C09}" type="parTrans" cxnId="{F3EF9B2A-5499-4263-AA31-BC2C230F12C2}">
      <dgm:prSet/>
      <dgm:spPr/>
      <dgm:t>
        <a:bodyPr/>
        <a:lstStyle/>
        <a:p>
          <a:endParaRPr lang="en-US"/>
        </a:p>
      </dgm:t>
    </dgm:pt>
    <dgm:pt modelId="{F0F365DC-7F24-4B91-9108-988FAD95B2ED}" type="sibTrans" cxnId="{F3EF9B2A-5499-4263-AA31-BC2C230F12C2}">
      <dgm:prSet/>
      <dgm:spPr/>
      <dgm:t>
        <a:bodyPr/>
        <a:lstStyle/>
        <a:p>
          <a:endParaRPr lang="en-US"/>
        </a:p>
      </dgm:t>
    </dgm:pt>
    <dgm:pt modelId="{594BF089-69B6-4C20-8AD8-0802497DCB69}">
      <dgm:prSet phldrT="[Text]"/>
      <dgm:spPr/>
      <dgm:t>
        <a:bodyPr/>
        <a:lstStyle/>
        <a:p>
          <a:r>
            <a:rPr lang="en-US" dirty="0" smtClean="0">
              <a:solidFill>
                <a:schemeClr val="bg1"/>
              </a:solidFill>
              <a:latin typeface="Microsoft Sans Serif" pitchFamily="34" charset="0"/>
              <a:cs typeface="Microsoft Sans Serif" pitchFamily="34" charset="0"/>
            </a:rPr>
            <a:t>Low Motivation, High Relationship</a:t>
          </a:r>
          <a:endParaRPr lang="en-US" dirty="0">
            <a:solidFill>
              <a:schemeClr val="bg1"/>
            </a:solidFill>
            <a:latin typeface="Microsoft Sans Serif" pitchFamily="34" charset="0"/>
            <a:cs typeface="Microsoft Sans Serif" pitchFamily="34" charset="0"/>
          </a:endParaRPr>
        </a:p>
      </dgm:t>
    </dgm:pt>
    <dgm:pt modelId="{1E8D213C-DF67-4DBC-B53F-2ECF3CE2634B}" type="parTrans" cxnId="{412C75A8-53D4-4195-A504-3019584D5EF4}">
      <dgm:prSet/>
      <dgm:spPr/>
      <dgm:t>
        <a:bodyPr/>
        <a:lstStyle/>
        <a:p>
          <a:endParaRPr lang="en-US"/>
        </a:p>
      </dgm:t>
    </dgm:pt>
    <dgm:pt modelId="{C7487D8B-B2C7-4227-AE64-C69CD81D285F}" type="sibTrans" cxnId="{412C75A8-53D4-4195-A504-3019584D5EF4}">
      <dgm:prSet/>
      <dgm:spPr/>
      <dgm:t>
        <a:bodyPr/>
        <a:lstStyle/>
        <a:p>
          <a:endParaRPr lang="en-US"/>
        </a:p>
      </dgm:t>
    </dgm:pt>
    <dgm:pt modelId="{3F35EE5A-254A-4C88-A695-F12B67504EE9}" type="pres">
      <dgm:prSet presAssocID="{88285AFD-59A3-4C91-B26A-F3587F93114A}" presName="matrix" presStyleCnt="0">
        <dgm:presLayoutVars>
          <dgm:chMax val="1"/>
          <dgm:dir/>
          <dgm:resizeHandles val="exact"/>
        </dgm:presLayoutVars>
      </dgm:prSet>
      <dgm:spPr/>
      <dgm:t>
        <a:bodyPr/>
        <a:lstStyle/>
        <a:p>
          <a:endParaRPr lang="en-US"/>
        </a:p>
      </dgm:t>
    </dgm:pt>
    <dgm:pt modelId="{F8C28464-ADEB-4187-924E-85C632043349}" type="pres">
      <dgm:prSet presAssocID="{88285AFD-59A3-4C91-B26A-F3587F93114A}" presName="diamond" presStyleLbl="bgShp" presStyleIdx="0" presStyleCnt="1"/>
      <dgm:spPr/>
    </dgm:pt>
    <dgm:pt modelId="{50E2FCC4-0369-480E-A44B-4AB11FF24941}" type="pres">
      <dgm:prSet presAssocID="{88285AFD-59A3-4C91-B26A-F3587F93114A}" presName="quad1" presStyleLbl="node1" presStyleIdx="0" presStyleCnt="4">
        <dgm:presLayoutVars>
          <dgm:chMax val="0"/>
          <dgm:chPref val="0"/>
          <dgm:bulletEnabled val="1"/>
        </dgm:presLayoutVars>
      </dgm:prSet>
      <dgm:spPr/>
      <dgm:t>
        <a:bodyPr/>
        <a:lstStyle/>
        <a:p>
          <a:endParaRPr lang="en-US"/>
        </a:p>
      </dgm:t>
    </dgm:pt>
    <dgm:pt modelId="{732D55F7-1935-41E8-8870-DF92ACF8EBB1}" type="pres">
      <dgm:prSet presAssocID="{88285AFD-59A3-4C91-B26A-F3587F93114A}" presName="quad2" presStyleLbl="node1" presStyleIdx="1" presStyleCnt="4">
        <dgm:presLayoutVars>
          <dgm:chMax val="0"/>
          <dgm:chPref val="0"/>
          <dgm:bulletEnabled val="1"/>
        </dgm:presLayoutVars>
      </dgm:prSet>
      <dgm:spPr/>
      <dgm:t>
        <a:bodyPr/>
        <a:lstStyle/>
        <a:p>
          <a:endParaRPr lang="en-US"/>
        </a:p>
      </dgm:t>
    </dgm:pt>
    <dgm:pt modelId="{CB984F4A-4E82-4CE6-953A-1357D91C7F42}" type="pres">
      <dgm:prSet presAssocID="{88285AFD-59A3-4C91-B26A-F3587F93114A}" presName="quad3" presStyleLbl="node1" presStyleIdx="2" presStyleCnt="4">
        <dgm:presLayoutVars>
          <dgm:chMax val="0"/>
          <dgm:chPref val="0"/>
          <dgm:bulletEnabled val="1"/>
        </dgm:presLayoutVars>
      </dgm:prSet>
      <dgm:spPr/>
      <dgm:t>
        <a:bodyPr/>
        <a:lstStyle/>
        <a:p>
          <a:endParaRPr lang="en-US"/>
        </a:p>
      </dgm:t>
    </dgm:pt>
    <dgm:pt modelId="{D567D10C-395D-4B19-82D1-32ADD681CE41}" type="pres">
      <dgm:prSet presAssocID="{88285AFD-59A3-4C91-B26A-F3587F93114A}" presName="quad4" presStyleLbl="node1" presStyleIdx="3" presStyleCnt="4">
        <dgm:presLayoutVars>
          <dgm:chMax val="0"/>
          <dgm:chPref val="0"/>
          <dgm:bulletEnabled val="1"/>
        </dgm:presLayoutVars>
      </dgm:prSet>
      <dgm:spPr/>
      <dgm:t>
        <a:bodyPr/>
        <a:lstStyle/>
        <a:p>
          <a:endParaRPr lang="en-US"/>
        </a:p>
      </dgm:t>
    </dgm:pt>
  </dgm:ptLst>
  <dgm:cxnLst>
    <dgm:cxn modelId="{7FBF27D9-9842-4965-AC85-2F0B47985FC5}" type="presOf" srcId="{2B48484E-9DF8-41AF-8F45-4DF8A18C3F15}" destId="{50E2FCC4-0369-480E-A44B-4AB11FF24941}" srcOrd="0" destOrd="0" presId="urn:microsoft.com/office/officeart/2005/8/layout/matrix3"/>
    <dgm:cxn modelId="{05D96313-CF3A-41DF-AABF-0104B55CD366}" srcId="{88285AFD-59A3-4C91-B26A-F3587F93114A}" destId="{AF0F2C94-15EA-4D6B-8518-FFD6A5180F48}" srcOrd="1" destOrd="0" parTransId="{26C950B9-5DC7-4DB6-8A7C-59966175B284}" sibTransId="{E96A25D5-8511-4076-B1F1-E482DBB64A7F}"/>
    <dgm:cxn modelId="{E967E8A9-7098-4F02-9E8D-674C0CE062F0}" type="presOf" srcId="{594BF089-69B6-4C20-8AD8-0802497DCB69}" destId="{D567D10C-395D-4B19-82D1-32ADD681CE41}" srcOrd="0" destOrd="0" presId="urn:microsoft.com/office/officeart/2005/8/layout/matrix3"/>
    <dgm:cxn modelId="{211A98B9-A082-4F25-AD37-A10585876A31}" type="presOf" srcId="{AF0F2C94-15EA-4D6B-8518-FFD6A5180F48}" destId="{732D55F7-1935-41E8-8870-DF92ACF8EBB1}" srcOrd="0" destOrd="0" presId="urn:microsoft.com/office/officeart/2005/8/layout/matrix3"/>
    <dgm:cxn modelId="{F3EF9B2A-5499-4263-AA31-BC2C230F12C2}" srcId="{88285AFD-59A3-4C91-B26A-F3587F93114A}" destId="{56297371-E6DD-4A7F-B903-501CD3C38169}" srcOrd="2" destOrd="0" parTransId="{0B4C589B-B0FB-4A57-B297-FCCE1CDD3C09}" sibTransId="{F0F365DC-7F24-4B91-9108-988FAD95B2ED}"/>
    <dgm:cxn modelId="{412C75A8-53D4-4195-A504-3019584D5EF4}" srcId="{88285AFD-59A3-4C91-B26A-F3587F93114A}" destId="{594BF089-69B6-4C20-8AD8-0802497DCB69}" srcOrd="3" destOrd="0" parTransId="{1E8D213C-DF67-4DBC-B53F-2ECF3CE2634B}" sibTransId="{C7487D8B-B2C7-4227-AE64-C69CD81D285F}"/>
    <dgm:cxn modelId="{B12EF357-6CFF-48F7-8FA2-25EC13D980B0}" srcId="{88285AFD-59A3-4C91-B26A-F3587F93114A}" destId="{2B48484E-9DF8-41AF-8F45-4DF8A18C3F15}" srcOrd="0" destOrd="0" parTransId="{5A4C54B4-5D84-498D-A80E-EEEC714D23C2}" sibTransId="{B05D4AF7-C347-48FC-9190-8A681785DFD9}"/>
    <dgm:cxn modelId="{C3882A9B-E4DE-4E71-AA27-1E636036E17F}" type="presOf" srcId="{88285AFD-59A3-4C91-B26A-F3587F93114A}" destId="{3F35EE5A-254A-4C88-A695-F12B67504EE9}" srcOrd="0" destOrd="0" presId="urn:microsoft.com/office/officeart/2005/8/layout/matrix3"/>
    <dgm:cxn modelId="{D1B5A43C-EE94-431A-9122-D8CB657DCBCD}" type="presOf" srcId="{56297371-E6DD-4A7F-B903-501CD3C38169}" destId="{CB984F4A-4E82-4CE6-953A-1357D91C7F42}" srcOrd="0" destOrd="0" presId="urn:microsoft.com/office/officeart/2005/8/layout/matrix3"/>
    <dgm:cxn modelId="{A7DF18E9-C9F5-4058-BC9B-B5311F0C7AFB}" type="presParOf" srcId="{3F35EE5A-254A-4C88-A695-F12B67504EE9}" destId="{F8C28464-ADEB-4187-924E-85C632043349}" srcOrd="0" destOrd="0" presId="urn:microsoft.com/office/officeart/2005/8/layout/matrix3"/>
    <dgm:cxn modelId="{D29438B0-1179-45B7-8AED-C7240C538CB2}" type="presParOf" srcId="{3F35EE5A-254A-4C88-A695-F12B67504EE9}" destId="{50E2FCC4-0369-480E-A44B-4AB11FF24941}" srcOrd="1" destOrd="0" presId="urn:microsoft.com/office/officeart/2005/8/layout/matrix3"/>
    <dgm:cxn modelId="{66A00817-06C8-4D70-B009-0D2217503E48}" type="presParOf" srcId="{3F35EE5A-254A-4C88-A695-F12B67504EE9}" destId="{732D55F7-1935-41E8-8870-DF92ACF8EBB1}" srcOrd="2" destOrd="0" presId="urn:microsoft.com/office/officeart/2005/8/layout/matrix3"/>
    <dgm:cxn modelId="{53E179F3-B301-460B-99E8-BB6E02BF3844}" type="presParOf" srcId="{3F35EE5A-254A-4C88-A695-F12B67504EE9}" destId="{CB984F4A-4E82-4CE6-953A-1357D91C7F42}" srcOrd="3" destOrd="0" presId="urn:microsoft.com/office/officeart/2005/8/layout/matrix3"/>
    <dgm:cxn modelId="{5D692A66-FA53-437E-A02D-E1951033619D}" type="presParOf" srcId="{3F35EE5A-254A-4C88-A695-F12B67504EE9}" destId="{D567D10C-395D-4B19-82D1-32ADD681CE41}" srcOrd="4" destOrd="0" presId="urn:microsoft.com/office/officeart/2005/8/layout/matrix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523EF8-0CEA-45CA-B80E-85BD9786C13E}">
      <dsp:nvSpPr>
        <dsp:cNvPr id="0" name=""/>
        <dsp:cNvSpPr/>
      </dsp:nvSpPr>
      <dsp:spPr>
        <a:xfrm>
          <a:off x="0" y="812799"/>
          <a:ext cx="6096000" cy="2438400"/>
        </a:xfrm>
        <a:prstGeom prst="leftRightRibbon">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B008922-AE14-475A-99F3-2A8C8325C504}">
      <dsp:nvSpPr>
        <dsp:cNvPr id="0" name=""/>
        <dsp:cNvSpPr/>
      </dsp:nvSpPr>
      <dsp:spPr>
        <a:xfrm>
          <a:off x="731520" y="1239519"/>
          <a:ext cx="2011680" cy="1194816"/>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67564" rIns="0" bIns="72390" numCol="1" spcCol="1270" anchor="ctr" anchorCtr="0">
          <a:noAutofit/>
        </a:bodyPr>
        <a:lstStyle/>
        <a:p>
          <a:pPr lvl="0" algn="ctr" defTabSz="844550">
            <a:lnSpc>
              <a:spcPct val="90000"/>
            </a:lnSpc>
            <a:spcBef>
              <a:spcPct val="0"/>
            </a:spcBef>
            <a:spcAft>
              <a:spcPct val="35000"/>
            </a:spcAft>
          </a:pPr>
          <a:r>
            <a:rPr lang="en-US" sz="1900" kern="1200" dirty="0" smtClean="0">
              <a:solidFill>
                <a:schemeClr val="bg1"/>
              </a:solidFill>
              <a:latin typeface="Microsoft Sans Serif" pitchFamily="34" charset="0"/>
              <a:cs typeface="Microsoft Sans Serif" pitchFamily="34" charset="0"/>
            </a:rPr>
            <a:t>Parent/Guardians’ right to know about their child’s health</a:t>
          </a:r>
          <a:endParaRPr lang="en-US" sz="1900" kern="1200" dirty="0">
            <a:solidFill>
              <a:schemeClr val="bg1"/>
            </a:solidFill>
            <a:latin typeface="Microsoft Sans Serif" pitchFamily="34" charset="0"/>
            <a:cs typeface="Microsoft Sans Serif" pitchFamily="34" charset="0"/>
          </a:endParaRPr>
        </a:p>
      </dsp:txBody>
      <dsp:txXfrm>
        <a:off x="731520" y="1239519"/>
        <a:ext cx="2011680" cy="1194816"/>
      </dsp:txXfrm>
    </dsp:sp>
    <dsp:sp modelId="{600F3432-444F-452E-AEA6-DBDCC511CEB0}">
      <dsp:nvSpPr>
        <dsp:cNvPr id="0" name=""/>
        <dsp:cNvSpPr/>
      </dsp:nvSpPr>
      <dsp:spPr>
        <a:xfrm>
          <a:off x="3048000" y="1629663"/>
          <a:ext cx="2377440" cy="1194816"/>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67564" rIns="0" bIns="72390" numCol="1" spcCol="1270" anchor="ctr" anchorCtr="0">
          <a:noAutofit/>
        </a:bodyPr>
        <a:lstStyle/>
        <a:p>
          <a:pPr lvl="0" algn="ctr" defTabSz="844550">
            <a:lnSpc>
              <a:spcPct val="90000"/>
            </a:lnSpc>
            <a:spcBef>
              <a:spcPct val="0"/>
            </a:spcBef>
            <a:spcAft>
              <a:spcPct val="35000"/>
            </a:spcAft>
          </a:pPr>
          <a:r>
            <a:rPr lang="en-US" sz="1900" kern="1200" dirty="0" smtClean="0">
              <a:solidFill>
                <a:schemeClr val="bg1"/>
              </a:solidFill>
              <a:latin typeface="Microsoft Sans Serif" pitchFamily="34" charset="0"/>
              <a:cs typeface="Microsoft Sans Serif" pitchFamily="34" charset="0"/>
            </a:rPr>
            <a:t>Student’s right to privacy of sensitive information</a:t>
          </a:r>
          <a:endParaRPr lang="en-US" sz="1900" kern="1200" dirty="0">
            <a:solidFill>
              <a:schemeClr val="bg1"/>
            </a:solidFill>
            <a:latin typeface="Microsoft Sans Serif" pitchFamily="34" charset="0"/>
            <a:cs typeface="Microsoft Sans Serif" pitchFamily="34" charset="0"/>
          </a:endParaRPr>
        </a:p>
      </dsp:txBody>
      <dsp:txXfrm>
        <a:off x="3048000" y="1629663"/>
        <a:ext cx="2377440" cy="119481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6A7767-A785-4013-8DF5-4CAA76DE4806}">
      <dsp:nvSpPr>
        <dsp:cNvPr id="0" name=""/>
        <dsp:cNvSpPr/>
      </dsp:nvSpPr>
      <dsp:spPr>
        <a:xfrm>
          <a:off x="2445877" y="213598"/>
          <a:ext cx="4239101" cy="1472184"/>
        </a:xfrm>
        <a:prstGeom prst="ellipse">
          <a:avLst/>
        </a:prstGeom>
        <a:solidFill>
          <a:schemeClr val="accent5">
            <a:tint val="50000"/>
            <a:alpha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D0A1DE2-4F51-4A50-A199-3F811F3EA837}">
      <dsp:nvSpPr>
        <dsp:cNvPr id="0" name=""/>
        <dsp:cNvSpPr/>
      </dsp:nvSpPr>
      <dsp:spPr>
        <a:xfrm>
          <a:off x="4161234" y="3818477"/>
          <a:ext cx="821531" cy="525780"/>
        </a:xfrm>
        <a:prstGeom prst="downArrow">
          <a:avLst/>
        </a:prstGeom>
        <a:solidFill>
          <a:schemeClr val="accent5">
            <a:tint val="4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8C6CB21-E2D7-448E-80E5-EBB08EDB5608}">
      <dsp:nvSpPr>
        <dsp:cNvPr id="0" name=""/>
        <dsp:cNvSpPr/>
      </dsp:nvSpPr>
      <dsp:spPr>
        <a:xfrm>
          <a:off x="2438391" y="4239101"/>
          <a:ext cx="4267217" cy="9858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6032" tIns="256032" rIns="256032" bIns="256032" numCol="1" spcCol="1270" anchor="ctr" anchorCtr="0">
          <a:noAutofit/>
        </a:bodyPr>
        <a:lstStyle/>
        <a:p>
          <a:pPr lvl="0" algn="ctr" defTabSz="1600200">
            <a:lnSpc>
              <a:spcPct val="90000"/>
            </a:lnSpc>
            <a:spcBef>
              <a:spcPct val="0"/>
            </a:spcBef>
            <a:spcAft>
              <a:spcPct val="35000"/>
            </a:spcAft>
          </a:pPr>
          <a:endParaRPr lang="en-US" sz="3600" kern="1200" dirty="0">
            <a:latin typeface="Microsoft Sans Serif" pitchFamily="34" charset="0"/>
            <a:cs typeface="Microsoft Sans Serif" pitchFamily="34" charset="0"/>
          </a:endParaRPr>
        </a:p>
      </dsp:txBody>
      <dsp:txXfrm>
        <a:off x="2438391" y="4239101"/>
        <a:ext cx="4267217" cy="985837"/>
      </dsp:txXfrm>
    </dsp:sp>
    <dsp:sp modelId="{270E2469-EBE3-4EB8-B290-01FC3D5D04AC}">
      <dsp:nvSpPr>
        <dsp:cNvPr id="0" name=""/>
        <dsp:cNvSpPr/>
      </dsp:nvSpPr>
      <dsp:spPr>
        <a:xfrm>
          <a:off x="3987069" y="1799482"/>
          <a:ext cx="1478756" cy="1478756"/>
        </a:xfrm>
        <a:prstGeom prst="ellips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smtClean="0">
              <a:solidFill>
                <a:schemeClr val="bg1"/>
              </a:solidFill>
              <a:latin typeface="Microsoft Sans Serif" pitchFamily="34" charset="0"/>
              <a:cs typeface="Microsoft Sans Serif" pitchFamily="34" charset="0"/>
            </a:rPr>
            <a:t>School Consent</a:t>
          </a:r>
          <a:endParaRPr lang="en-US" sz="2000" kern="1200" dirty="0">
            <a:solidFill>
              <a:schemeClr val="bg1"/>
            </a:solidFill>
            <a:latin typeface="Microsoft Sans Serif" pitchFamily="34" charset="0"/>
            <a:cs typeface="Microsoft Sans Serif" pitchFamily="34" charset="0"/>
          </a:endParaRPr>
        </a:p>
      </dsp:txBody>
      <dsp:txXfrm>
        <a:off x="4203628" y="2016041"/>
        <a:ext cx="1045638" cy="1045638"/>
      </dsp:txXfrm>
    </dsp:sp>
    <dsp:sp modelId="{DC44A108-0B36-4A55-9399-9050AD94B70A}">
      <dsp:nvSpPr>
        <dsp:cNvPr id="0" name=""/>
        <dsp:cNvSpPr/>
      </dsp:nvSpPr>
      <dsp:spPr>
        <a:xfrm>
          <a:off x="2928937" y="690086"/>
          <a:ext cx="1478756" cy="1478756"/>
        </a:xfrm>
        <a:prstGeom prst="ellipse">
          <a:avLst/>
        </a:prstGeom>
        <a:solidFill>
          <a:schemeClr val="accent5">
            <a:hueOff val="-4966938"/>
            <a:satOff val="19906"/>
            <a:lumOff val="43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smtClean="0">
              <a:solidFill>
                <a:schemeClr val="bg1"/>
              </a:solidFill>
              <a:latin typeface="Microsoft Sans Serif" pitchFamily="34" charset="0"/>
              <a:cs typeface="Microsoft Sans Serif" pitchFamily="34" charset="0"/>
            </a:rPr>
            <a:t>Health Privacy</a:t>
          </a:r>
          <a:endParaRPr lang="en-US" sz="2000" kern="1200" dirty="0">
            <a:solidFill>
              <a:schemeClr val="bg1"/>
            </a:solidFill>
            <a:latin typeface="Microsoft Sans Serif" pitchFamily="34" charset="0"/>
            <a:cs typeface="Microsoft Sans Serif" pitchFamily="34" charset="0"/>
          </a:endParaRPr>
        </a:p>
      </dsp:txBody>
      <dsp:txXfrm>
        <a:off x="3145496" y="906645"/>
        <a:ext cx="1045638" cy="1045638"/>
      </dsp:txXfrm>
    </dsp:sp>
    <dsp:sp modelId="{23E1809F-4563-45FA-9C2E-7F59D3DC68B0}">
      <dsp:nvSpPr>
        <dsp:cNvPr id="0" name=""/>
        <dsp:cNvSpPr/>
      </dsp:nvSpPr>
      <dsp:spPr>
        <a:xfrm>
          <a:off x="4440555" y="332555"/>
          <a:ext cx="1478756" cy="1478756"/>
        </a:xfrm>
        <a:prstGeom prst="ellipse">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smtClean="0">
              <a:solidFill>
                <a:schemeClr val="bg1"/>
              </a:solidFill>
              <a:latin typeface="Microsoft Sans Serif" pitchFamily="34" charset="0"/>
              <a:cs typeface="Microsoft Sans Serif" pitchFamily="34" charset="0"/>
            </a:rPr>
            <a:t>Minor’s Consent</a:t>
          </a:r>
          <a:endParaRPr lang="en-US" sz="2000" kern="1200" dirty="0">
            <a:solidFill>
              <a:schemeClr val="bg1"/>
            </a:solidFill>
            <a:latin typeface="Microsoft Sans Serif" pitchFamily="34" charset="0"/>
            <a:cs typeface="Microsoft Sans Serif" pitchFamily="34" charset="0"/>
          </a:endParaRPr>
        </a:p>
      </dsp:txBody>
      <dsp:txXfrm>
        <a:off x="4657114" y="549114"/>
        <a:ext cx="1045638" cy="1045638"/>
      </dsp:txXfrm>
    </dsp:sp>
    <dsp:sp modelId="{3A855C92-7148-4EB8-8829-B0CFF88EDE9F}">
      <dsp:nvSpPr>
        <dsp:cNvPr id="0" name=""/>
        <dsp:cNvSpPr/>
      </dsp:nvSpPr>
      <dsp:spPr>
        <a:xfrm>
          <a:off x="2286020" y="0"/>
          <a:ext cx="4600575" cy="3680460"/>
        </a:xfrm>
        <a:prstGeom prst="funnel">
          <a:avLst/>
        </a:prstGeom>
        <a:solidFill>
          <a:schemeClr val="lt1">
            <a:alpha val="40000"/>
            <a:hueOff val="0"/>
            <a:satOff val="0"/>
            <a:lumOff val="0"/>
            <a:alphaOff val="0"/>
          </a:schemeClr>
        </a:solidFill>
        <a:ln w="9525" cap="flat" cmpd="sng" algn="ctr">
          <a:solidFill>
            <a:schemeClr val="accent5">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C28464-ADEB-4187-924E-85C632043349}">
      <dsp:nvSpPr>
        <dsp:cNvPr id="0" name=""/>
        <dsp:cNvSpPr/>
      </dsp:nvSpPr>
      <dsp:spPr>
        <a:xfrm>
          <a:off x="1016000" y="0"/>
          <a:ext cx="4064000" cy="4064000"/>
        </a:xfrm>
        <a:prstGeom prst="diamond">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0E2FCC4-0369-480E-A44B-4AB11FF24941}">
      <dsp:nvSpPr>
        <dsp:cNvPr id="0" name=""/>
        <dsp:cNvSpPr/>
      </dsp:nvSpPr>
      <dsp:spPr>
        <a:xfrm>
          <a:off x="1402080" y="386080"/>
          <a:ext cx="1584960" cy="1584960"/>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solidFill>
                <a:schemeClr val="bg1"/>
              </a:solidFill>
              <a:latin typeface="Microsoft Sans Serif" pitchFamily="34" charset="0"/>
              <a:cs typeface="Microsoft Sans Serif" pitchFamily="34" charset="0"/>
            </a:rPr>
            <a:t>High Motivation, Low Relationship</a:t>
          </a:r>
          <a:endParaRPr lang="en-US" sz="1800" kern="1200" dirty="0">
            <a:solidFill>
              <a:schemeClr val="bg1"/>
            </a:solidFill>
            <a:latin typeface="Microsoft Sans Serif" pitchFamily="34" charset="0"/>
            <a:cs typeface="Microsoft Sans Serif" pitchFamily="34" charset="0"/>
          </a:endParaRPr>
        </a:p>
      </dsp:txBody>
      <dsp:txXfrm>
        <a:off x="1479451" y="463451"/>
        <a:ext cx="1430218" cy="1430218"/>
      </dsp:txXfrm>
    </dsp:sp>
    <dsp:sp modelId="{732D55F7-1935-41E8-8870-DF92ACF8EBB1}">
      <dsp:nvSpPr>
        <dsp:cNvPr id="0" name=""/>
        <dsp:cNvSpPr/>
      </dsp:nvSpPr>
      <dsp:spPr>
        <a:xfrm>
          <a:off x="3108960" y="386080"/>
          <a:ext cx="1584960" cy="1584960"/>
        </a:xfrm>
        <a:prstGeom prst="roundRect">
          <a:avLst/>
        </a:prstGeom>
        <a:solidFill>
          <a:schemeClr val="accent5">
            <a:hueOff val="-3311292"/>
            <a:satOff val="13270"/>
            <a:lumOff val="287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solidFill>
                <a:schemeClr val="bg1"/>
              </a:solidFill>
              <a:latin typeface="Microsoft Sans Serif" pitchFamily="34" charset="0"/>
              <a:cs typeface="Microsoft Sans Serif" pitchFamily="34" charset="0"/>
            </a:rPr>
            <a:t>High Motivation, High Relationship</a:t>
          </a:r>
          <a:endParaRPr lang="en-US" sz="1800" kern="1200" dirty="0">
            <a:solidFill>
              <a:schemeClr val="bg1"/>
            </a:solidFill>
            <a:latin typeface="Microsoft Sans Serif" pitchFamily="34" charset="0"/>
            <a:cs typeface="Microsoft Sans Serif" pitchFamily="34" charset="0"/>
          </a:endParaRPr>
        </a:p>
      </dsp:txBody>
      <dsp:txXfrm>
        <a:off x="3186331" y="463451"/>
        <a:ext cx="1430218" cy="1430218"/>
      </dsp:txXfrm>
    </dsp:sp>
    <dsp:sp modelId="{CB984F4A-4E82-4CE6-953A-1357D91C7F42}">
      <dsp:nvSpPr>
        <dsp:cNvPr id="0" name=""/>
        <dsp:cNvSpPr/>
      </dsp:nvSpPr>
      <dsp:spPr>
        <a:xfrm>
          <a:off x="1402080" y="2092960"/>
          <a:ext cx="1584960" cy="1584960"/>
        </a:xfrm>
        <a:prstGeom prst="roundRect">
          <a:avLst/>
        </a:prstGeom>
        <a:solidFill>
          <a:schemeClr val="accent5">
            <a:hueOff val="-6622584"/>
            <a:satOff val="26541"/>
            <a:lumOff val="575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solidFill>
                <a:schemeClr val="bg1"/>
              </a:solidFill>
              <a:latin typeface="Microsoft Sans Serif" pitchFamily="34" charset="0"/>
              <a:cs typeface="Microsoft Sans Serif" pitchFamily="34" charset="0"/>
            </a:rPr>
            <a:t>Low Motivation, Low Relationship</a:t>
          </a:r>
          <a:endParaRPr lang="en-US" sz="1800" kern="1200" dirty="0">
            <a:solidFill>
              <a:schemeClr val="bg1"/>
            </a:solidFill>
            <a:latin typeface="Microsoft Sans Serif" pitchFamily="34" charset="0"/>
            <a:cs typeface="Microsoft Sans Serif" pitchFamily="34" charset="0"/>
          </a:endParaRPr>
        </a:p>
      </dsp:txBody>
      <dsp:txXfrm>
        <a:off x="1479451" y="2170331"/>
        <a:ext cx="1430218" cy="1430218"/>
      </dsp:txXfrm>
    </dsp:sp>
    <dsp:sp modelId="{D567D10C-395D-4B19-82D1-32ADD681CE41}">
      <dsp:nvSpPr>
        <dsp:cNvPr id="0" name=""/>
        <dsp:cNvSpPr/>
      </dsp:nvSpPr>
      <dsp:spPr>
        <a:xfrm>
          <a:off x="3108960" y="2092960"/>
          <a:ext cx="1584960" cy="1584960"/>
        </a:xfrm>
        <a:prstGeom prst="roundRect">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solidFill>
                <a:schemeClr val="bg1"/>
              </a:solidFill>
              <a:latin typeface="Microsoft Sans Serif" pitchFamily="34" charset="0"/>
              <a:cs typeface="Microsoft Sans Serif" pitchFamily="34" charset="0"/>
            </a:rPr>
            <a:t>Low Motivation, High Relationship</a:t>
          </a:r>
          <a:endParaRPr lang="en-US" sz="1800" kern="1200" dirty="0">
            <a:solidFill>
              <a:schemeClr val="bg1"/>
            </a:solidFill>
            <a:latin typeface="Microsoft Sans Serif" pitchFamily="34" charset="0"/>
            <a:cs typeface="Microsoft Sans Serif" pitchFamily="34" charset="0"/>
          </a:endParaRPr>
        </a:p>
      </dsp:txBody>
      <dsp:txXfrm>
        <a:off x="3186331" y="2170331"/>
        <a:ext cx="1430218" cy="1430218"/>
      </dsp:txXfrm>
    </dsp:sp>
  </dsp:spTree>
</dsp:drawing>
</file>

<file path=ppt/diagrams/layout1.xml><?xml version="1.0" encoding="utf-8"?>
<dgm:layoutDef xmlns:dgm="http://schemas.openxmlformats.org/drawingml/2006/diagram" xmlns:a="http://schemas.openxmlformats.org/drawingml/2006/main" uniqueId="urn:microsoft.com/office/officeart/2005/8/layout/arrow6">
  <dgm:title val=""/>
  <dgm:desc val=""/>
  <dgm:catLst>
    <dgm:cat type="relationship" pri="4000"/>
    <dgm:cat type="process" pri="29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ctr"/>
      <dgm:param type="vertAlign" val="mid"/>
      <dgm:param type="ar" val="2.5"/>
    </dgm:alg>
    <dgm:shape xmlns:r="http://schemas.openxmlformats.org/officeDocument/2006/relationships" r:blip="">
      <dgm:adjLst/>
    </dgm:shape>
    <dgm:presOf/>
    <dgm:constrLst>
      <dgm:constr type="primFontSz" for="des" ptType="node" op="equ"/>
      <dgm:constr type="w" for="ch" forName="ribbon" refType="h" refFor="ch" refForName="ribbon" fact="2.5"/>
      <dgm:constr type="h" for="ch" forName="leftArrowText" refType="h" fact="0.49"/>
      <dgm:constr type="ctrY" for="ch" forName="leftArrowText" refType="ctrY" refFor="ch" refForName="ribbon"/>
      <dgm:constr type="ctrYOff" for="ch" forName="leftArrowText" refType="h" refFor="ch" refForName="ribbon" fact="-0.08"/>
      <dgm:constr type="l" for="ch" forName="leftArrowText" refType="w" refFor="ch" refForName="ribbon" fact="0.12"/>
      <dgm:constr type="r" for="ch" forName="leftArrowText" refType="w" refFor="ch" refForName="ribbon" fact="0.45"/>
      <dgm:constr type="h" for="ch" forName="rightArrowText" refType="h" fact="0.49"/>
      <dgm:constr type="ctrY" for="ch" forName="rightArrowText" refType="ctrY" refFor="ch" refForName="ribbon"/>
      <dgm:constr type="ctrYOff" for="ch" forName="rightArrowText" refType="h" refFor="ch" refForName="ribbon" fact="0.08"/>
      <dgm:constr type="l" for="ch" forName="rightArrowText" refType="w" refFor="ch" refForName="ribbon" fact="0.5"/>
      <dgm:constr type="r" for="ch" forName="rightArrowText" refType="w" refFor="ch" refForName="ribbon" fact="0.89"/>
    </dgm:constrLst>
    <dgm:ruleLst/>
    <dgm:choose name="Name0">
      <dgm:if name="Name1" axis="ch" ptType="node" func="cnt" op="gte" val="1">
        <dgm:layoutNode name="ribbon" styleLbl="node1">
          <dgm:alg type="sp"/>
          <dgm:shape xmlns:r="http://schemas.openxmlformats.org/officeDocument/2006/relationships" type="leftRightRibbon" r:blip="">
            <dgm:adjLst/>
          </dgm:shape>
          <dgm:presOf/>
          <dgm:constrLst/>
          <dgm:ruleLst/>
        </dgm:layoutNode>
        <dgm:layoutNode name="leftArrowText" styleLbl="node1">
          <dgm:varLst>
            <dgm:chMax val="0"/>
            <dgm:bulletEnabled val="1"/>
          </dgm:varLst>
          <dgm:alg type="tx">
            <dgm:param type="txAnchorVertCh" val="mid"/>
          </dgm:alg>
          <dgm:shape xmlns:r="http://schemas.openxmlformats.org/officeDocument/2006/relationships" type="rect" r:blip="" hideGeom="1">
            <dgm:adjLst/>
          </dgm:shape>
          <dgm:choose name="Name2">
            <dgm:if name="Name3" func="var" arg="dir" op="equ" val="norm">
              <dgm:presOf axis="ch desOrSelf" ptType="node node" st="1 1" cnt="1 0"/>
            </dgm:if>
            <dgm:else name="Name4">
              <dgm:presOf axis="ch desOrSelf" ptType="node node" st="2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layoutNode name="rightArrowText" styleLbl="node1">
          <dgm:varLst>
            <dgm:chMax val="0"/>
            <dgm:bulletEnabled val="1"/>
          </dgm:varLst>
          <dgm:alg type="tx">
            <dgm:param type="txAnchorVertCh" val="mid"/>
          </dgm:alg>
          <dgm:shape xmlns:r="http://schemas.openxmlformats.org/officeDocument/2006/relationships" type="rect" r:blip="" hideGeom="1">
            <dgm:adjLst/>
          </dgm:shape>
          <dgm:choose name="Name5">
            <dgm:if name="Name6" func="var" arg="dir" op="equ" val="norm">
              <dgm:presOf axis="ch desOrSelf" ptType="node node" st="2 1" cnt="1 0"/>
            </dgm:if>
            <dgm:else name="Name7">
              <dgm:presOf axis="ch desOrSelf" ptType="node node" st="1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if>
      <dgm:else name="Name8"/>
    </dgm:choose>
  </dgm:layoutNode>
</dgm:layoutDef>
</file>

<file path=ppt/diagrams/layout2.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layout3.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6519BE3-0907-457F-A438-7119F287F1EC}" type="datetimeFigureOut">
              <a:rPr lang="en-US" smtClean="0"/>
              <a:pPr/>
              <a:t>10/25/2017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54C52B1-D281-4576-B352-A25898F16486}"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B21E5A5-242A-4305-80DE-D2EE22EBC2F4}" type="datetimeFigureOut">
              <a:rPr lang="en-US" smtClean="0"/>
              <a:pPr/>
              <a:t>10/25/2017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3E137A-253E-4BB0-AB83-1C166B8FDEA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www.samhsa.gov/"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TRAINER NOTES: </a:t>
            </a:r>
            <a:r>
              <a:rPr lang="en-US" dirty="0" smtClean="0"/>
              <a:t>The</a:t>
            </a:r>
            <a:r>
              <a:rPr lang="en-US" baseline="0" dirty="0" smtClean="0"/>
              <a:t> purpose of this training module is to provide trainees with knowledge of issues related to parental involvement and confidentiality when implementing SBIRT and other prevention/early intervention services related to substance use. This module was created by researchers from UCLA’s Integrated Substance Abuse Programs’ Training Center, with generous support from the Conrad N. Hilton Foundation. These materials were created for use by Conrad N. Hilton grantees as they plan and implement their substance use prevention and early intervention programs for adolescents. </a:t>
            </a:r>
            <a:endParaRPr lang="en-US" dirty="0"/>
          </a:p>
        </p:txBody>
      </p:sp>
      <p:sp>
        <p:nvSpPr>
          <p:cNvPr id="4" name="Slide Number Placeholder 3"/>
          <p:cNvSpPr>
            <a:spLocks noGrp="1"/>
          </p:cNvSpPr>
          <p:nvPr>
            <p:ph type="sldNum" sz="quarter" idx="10"/>
          </p:nvPr>
        </p:nvSpPr>
        <p:spPr/>
        <p:txBody>
          <a:bodyPr/>
          <a:lstStyle/>
          <a:p>
            <a:fld id="{033E137A-253E-4BB0-AB83-1C166B8FDEA2}" type="slidenum">
              <a:rPr lang="en-US" smtClean="0"/>
              <a:pPr/>
              <a:t>1</a:t>
            </a:fld>
            <a:endParaRPr lang="en-US"/>
          </a:p>
        </p:txBody>
      </p:sp>
    </p:spTree>
    <p:extLst>
      <p:ext uri="{BB962C8B-B14F-4D97-AF65-F5344CB8AC3E}">
        <p14:creationId xmlns:p14="http://schemas.microsoft.com/office/powerpoint/2010/main" val="6501436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1" name="Slide Image Placeholder 1"/>
          <p:cNvSpPr>
            <a:spLocks noGrp="1" noRot="1" noChangeAspect="1"/>
          </p:cNvSpPr>
          <p:nvPr>
            <p:ph type="sldImg"/>
          </p:nvPr>
        </p:nvSpPr>
        <p:spPr>
          <a:ln/>
        </p:spPr>
      </p:sp>
      <p:sp>
        <p:nvSpPr>
          <p:cNvPr id="184322" name="Notes Placeholder 2"/>
          <p:cNvSpPr>
            <a:spLocks noGrp="1"/>
          </p:cNvSpPr>
          <p:nvPr>
            <p:ph type="body" idx="1"/>
          </p:nvPr>
        </p:nvSpPr>
        <p:spPr>
          <a:noFill/>
          <a:ln/>
        </p:spPr>
        <p:txBody>
          <a:bodyPr/>
          <a:lstStyle/>
          <a:p>
            <a:r>
              <a:rPr lang="en-US" sz="1200" b="1" kern="1200" dirty="0" smtClean="0">
                <a:solidFill>
                  <a:schemeClr val="tx1"/>
                </a:solidFill>
                <a:effectLst/>
                <a:latin typeface="+mn-lt"/>
                <a:ea typeface="+mn-ea"/>
                <a:cs typeface="+mn-cs"/>
              </a:rPr>
              <a:t>TRAINER </a:t>
            </a:r>
            <a:r>
              <a:rPr lang="en-US" sz="1200" b="1" kern="1200" dirty="0" smtClean="0">
                <a:solidFill>
                  <a:schemeClr val="tx1"/>
                </a:solidFill>
                <a:effectLst/>
                <a:latin typeface="+mn-lt"/>
                <a:ea typeface="+mn-ea"/>
                <a:cs typeface="+mn-cs"/>
              </a:rPr>
              <a:t>NOTES:</a:t>
            </a:r>
            <a:r>
              <a:rPr lang="en-US" sz="1200" b="1" kern="1200" baseline="0" dirty="0" smtClean="0">
                <a:solidFill>
                  <a:schemeClr val="tx1"/>
                </a:solidFill>
                <a:effectLst/>
                <a:latin typeface="+mn-lt"/>
                <a:ea typeface="+mn-ea"/>
                <a:cs typeface="+mn-cs"/>
              </a:rPr>
              <a:t> </a:t>
            </a:r>
            <a:r>
              <a:rPr lang="en-US" sz="1200" b="0" kern="1200" dirty="0" smtClean="0">
                <a:solidFill>
                  <a:schemeClr val="tx1"/>
                </a:solidFill>
                <a:effectLst/>
                <a:latin typeface="+mn-lt"/>
                <a:ea typeface="+mn-ea"/>
                <a:cs typeface="+mn-cs"/>
              </a:rPr>
              <a:t>A </a:t>
            </a:r>
            <a:r>
              <a:rPr lang="en-US" sz="1200" b="0" kern="1200" dirty="0" smtClean="0">
                <a:solidFill>
                  <a:schemeClr val="tx1"/>
                </a:solidFill>
                <a:effectLst/>
                <a:latin typeface="+mn-lt"/>
                <a:ea typeface="+mn-ea"/>
                <a:cs typeface="+mn-cs"/>
              </a:rPr>
              <a:t>useful model</a:t>
            </a:r>
            <a:r>
              <a:rPr lang="en-US" sz="1200" b="0" kern="1200" baseline="0" dirty="0" smtClean="0">
                <a:solidFill>
                  <a:schemeClr val="tx1"/>
                </a:solidFill>
                <a:effectLst/>
                <a:latin typeface="+mn-lt"/>
                <a:ea typeface="+mn-ea"/>
                <a:cs typeface="+mn-cs"/>
              </a:rPr>
              <a:t> for assessing the potential risk/benefit of parental involvement is shown here. </a:t>
            </a:r>
          </a:p>
          <a:p>
            <a:r>
              <a:rPr lang="en-US" sz="1200" b="0" kern="1200" baseline="0" dirty="0" smtClean="0">
                <a:solidFill>
                  <a:schemeClr val="tx1"/>
                </a:solidFill>
                <a:effectLst/>
                <a:latin typeface="+mn-lt"/>
                <a:ea typeface="+mn-ea"/>
                <a:cs typeface="+mn-cs"/>
              </a:rPr>
              <a:t>At the top we have High youth motivation, at the bottom we have low youth motivation. </a:t>
            </a:r>
          </a:p>
          <a:p>
            <a:r>
              <a:rPr lang="en-US" sz="1200" b="0" kern="1200" baseline="0" dirty="0" smtClean="0">
                <a:solidFill>
                  <a:schemeClr val="tx1"/>
                </a:solidFill>
                <a:effectLst/>
                <a:latin typeface="+mn-lt"/>
                <a:ea typeface="+mn-ea"/>
                <a:cs typeface="+mn-cs"/>
              </a:rPr>
              <a:t>From left to right we have less open relationship with caregiver to higher openness with caregiver.</a:t>
            </a:r>
          </a:p>
          <a:p>
            <a:r>
              <a:rPr lang="en-US" sz="1200" b="0" kern="1200" dirty="0" smtClean="0">
                <a:solidFill>
                  <a:schemeClr val="tx1"/>
                </a:solidFill>
                <a:effectLst/>
                <a:latin typeface="+mn-lt"/>
                <a:ea typeface="+mn-ea"/>
                <a:cs typeface="+mn-cs"/>
              </a:rPr>
              <a:t>We will review each of these 4 types of scenarios in the upcoming slides</a:t>
            </a:r>
            <a:r>
              <a:rPr lang="en-US" sz="1200" b="0" kern="1200" baseline="0" dirty="0" smtClean="0">
                <a:solidFill>
                  <a:schemeClr val="tx1"/>
                </a:solidFill>
                <a:effectLst/>
                <a:latin typeface="+mn-lt"/>
                <a:ea typeface="+mn-ea"/>
                <a:cs typeface="+mn-cs"/>
              </a:rPr>
              <a:t> and how they impact decisions to disclose.</a:t>
            </a:r>
            <a:endParaRPr lang="en-US" dirty="0" smtClean="0">
              <a:latin typeface="Arial" charset="0"/>
              <a:cs typeface="Arial" charset="0"/>
            </a:endParaRPr>
          </a:p>
        </p:txBody>
      </p:sp>
      <p:sp>
        <p:nvSpPr>
          <p:cNvPr id="4" name="Slide Number Placeholder 3"/>
          <p:cNvSpPr>
            <a:spLocks noGrp="1"/>
          </p:cNvSpPr>
          <p:nvPr>
            <p:ph type="sldNum" sz="quarter" idx="5"/>
          </p:nvPr>
        </p:nvSpPr>
        <p:spPr/>
        <p:txBody>
          <a:bodyPr/>
          <a:lstStyle/>
          <a:p>
            <a:pPr>
              <a:defRPr/>
            </a:pPr>
            <a:fld id="{29022A79-6966-4DCA-BE6C-E94BEE3E1A30}" type="slidenum">
              <a:rPr lang="en-US" smtClean="0"/>
              <a:pPr>
                <a:defRPr/>
              </a:pPr>
              <a:t>13</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TRAINER NOTES: </a:t>
            </a:r>
            <a:r>
              <a:rPr lang="en-US" sz="1200" b="0" kern="1200" dirty="0" smtClean="0">
                <a:solidFill>
                  <a:schemeClr val="tx1"/>
                </a:solidFill>
                <a:effectLst/>
                <a:latin typeface="+mn-lt"/>
                <a:ea typeface="+mn-ea"/>
                <a:cs typeface="+mn-cs"/>
              </a:rPr>
              <a:t>Give the following</a:t>
            </a:r>
            <a:r>
              <a:rPr lang="en-US" sz="1200" b="0" kern="1200" baseline="0" dirty="0" smtClean="0">
                <a:solidFill>
                  <a:schemeClr val="tx1"/>
                </a:solidFill>
                <a:effectLst/>
                <a:latin typeface="+mn-lt"/>
                <a:ea typeface="+mn-ea"/>
                <a:cs typeface="+mn-cs"/>
              </a:rPr>
              <a:t> instructions:</a:t>
            </a:r>
          </a:p>
          <a:p>
            <a:pPr marL="228600" indent="-228600">
              <a:buAutoNum type="arabicPeriod"/>
            </a:pPr>
            <a:r>
              <a:rPr lang="en-US" sz="1200" b="1" i="1" kern="1200" baseline="0" dirty="0" smtClean="0">
                <a:solidFill>
                  <a:schemeClr val="tx1"/>
                </a:solidFill>
                <a:effectLst/>
                <a:latin typeface="+mn-lt"/>
                <a:ea typeface="+mn-ea"/>
                <a:cs typeface="+mn-cs"/>
              </a:rPr>
              <a:t>R</a:t>
            </a:r>
            <a:r>
              <a:rPr lang="en-US" sz="1200" b="1" i="1" kern="1200" dirty="0" smtClean="0">
                <a:solidFill>
                  <a:schemeClr val="tx1"/>
                </a:solidFill>
                <a:effectLst/>
                <a:latin typeface="+mn-lt"/>
                <a:ea typeface="+mn-ea"/>
                <a:cs typeface="+mn-cs"/>
              </a:rPr>
              <a:t>efer back to the model</a:t>
            </a:r>
            <a:r>
              <a:rPr lang="en-US" sz="1200" b="1" i="1" kern="1200" baseline="0" dirty="0" smtClean="0">
                <a:solidFill>
                  <a:schemeClr val="tx1"/>
                </a:solidFill>
                <a:effectLst/>
                <a:latin typeface="+mn-lt"/>
                <a:ea typeface="+mn-ea"/>
                <a:cs typeface="+mn-cs"/>
              </a:rPr>
              <a:t> showing 4 types of youth motivation/parent openness  combinations.</a:t>
            </a:r>
          </a:p>
          <a:p>
            <a:pPr marL="228600" indent="-228600">
              <a:buAutoNum type="arabicPeriod"/>
            </a:pPr>
            <a:r>
              <a:rPr lang="en-US" sz="1200" b="1" i="1" kern="1200" baseline="0" dirty="0" smtClean="0">
                <a:solidFill>
                  <a:schemeClr val="tx1"/>
                </a:solidFill>
                <a:effectLst/>
                <a:latin typeface="+mn-lt"/>
                <a:ea typeface="+mn-ea"/>
                <a:cs typeface="+mn-cs"/>
              </a:rPr>
              <a:t>Each of you please try to imagine a real Youth/Parent combination you have worked with and model your role play “character” after them.</a:t>
            </a:r>
          </a:p>
          <a:p>
            <a:pPr marL="228600" indent="-228600">
              <a:buAutoNum type="arabicPeriod"/>
            </a:pPr>
            <a:r>
              <a:rPr lang="en-US" sz="1200" b="1" i="1" kern="1200" baseline="0" dirty="0" smtClean="0">
                <a:solidFill>
                  <a:schemeClr val="tx1"/>
                </a:solidFill>
                <a:effectLst/>
                <a:latin typeface="+mn-lt"/>
                <a:ea typeface="+mn-ea"/>
                <a:cs typeface="+mn-cs"/>
              </a:rPr>
              <a:t>Discuss the youth readiness and potential involvement of caregivers, what would it look like?</a:t>
            </a:r>
          </a:p>
          <a:p>
            <a:pPr marL="228600" indent="-228600">
              <a:buAutoNum type="arabicPeriod"/>
            </a:pPr>
            <a:r>
              <a:rPr lang="en-US" sz="1200" b="1" i="1" kern="1200" baseline="0" dirty="0" smtClean="0">
                <a:solidFill>
                  <a:schemeClr val="tx1"/>
                </a:solidFill>
                <a:effectLst/>
                <a:latin typeface="+mn-lt"/>
                <a:ea typeface="+mn-ea"/>
                <a:cs typeface="+mn-cs"/>
              </a:rPr>
              <a:t>After 3 minutes switch roles</a:t>
            </a:r>
            <a:endParaRPr lang="en-US" b="1" i="1" dirty="0" smtClean="0"/>
          </a:p>
          <a:p>
            <a:endParaRPr lang="en-US" dirty="0"/>
          </a:p>
        </p:txBody>
      </p:sp>
      <p:sp>
        <p:nvSpPr>
          <p:cNvPr id="4" name="Slide Number Placeholder 3"/>
          <p:cNvSpPr>
            <a:spLocks noGrp="1"/>
          </p:cNvSpPr>
          <p:nvPr>
            <p:ph type="sldNum" sz="quarter" idx="10"/>
          </p:nvPr>
        </p:nvSpPr>
        <p:spPr/>
        <p:txBody>
          <a:bodyPr/>
          <a:lstStyle/>
          <a:p>
            <a:fld id="{033E137A-253E-4BB0-AB83-1C166B8FDEA2}" type="slidenum">
              <a:rPr lang="en-US" smtClean="0"/>
              <a:pPr/>
              <a:t>18</a:t>
            </a:fld>
            <a:endParaRPr lang="en-US"/>
          </a:p>
        </p:txBody>
      </p:sp>
    </p:spTree>
    <p:extLst>
      <p:ext uri="{BB962C8B-B14F-4D97-AF65-F5344CB8AC3E}">
        <p14:creationId xmlns:p14="http://schemas.microsoft.com/office/powerpoint/2010/main" val="5281353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TRAINER NOTES: </a:t>
            </a:r>
            <a:r>
              <a:rPr lang="en-US" sz="1200" b="0" kern="1200" dirty="0" smtClean="0">
                <a:solidFill>
                  <a:schemeClr val="tx1"/>
                </a:solidFill>
                <a:effectLst/>
                <a:latin typeface="+mn-lt"/>
                <a:ea typeface="+mn-ea"/>
                <a:cs typeface="+mn-cs"/>
              </a:rPr>
              <a:t>Give the following</a:t>
            </a:r>
            <a:r>
              <a:rPr lang="en-US" sz="1200" b="0" kern="1200" baseline="0" dirty="0" smtClean="0">
                <a:solidFill>
                  <a:schemeClr val="tx1"/>
                </a:solidFill>
                <a:effectLst/>
                <a:latin typeface="+mn-lt"/>
                <a:ea typeface="+mn-ea"/>
                <a:cs typeface="+mn-cs"/>
              </a:rPr>
              <a:t> instructions:</a:t>
            </a:r>
          </a:p>
          <a:p>
            <a:pPr marL="228600" indent="-228600">
              <a:buAutoNum type="arabicPeriod"/>
            </a:pPr>
            <a:r>
              <a:rPr lang="en-US" sz="1200" b="1" i="1" kern="1200" baseline="0" dirty="0" smtClean="0">
                <a:solidFill>
                  <a:schemeClr val="tx1"/>
                </a:solidFill>
                <a:effectLst/>
                <a:latin typeface="+mn-lt"/>
                <a:ea typeface="+mn-ea"/>
                <a:cs typeface="+mn-cs"/>
              </a:rPr>
              <a:t>R</a:t>
            </a:r>
            <a:r>
              <a:rPr lang="en-US" sz="1200" b="1" i="1" kern="1200" dirty="0" smtClean="0">
                <a:solidFill>
                  <a:schemeClr val="tx1"/>
                </a:solidFill>
                <a:effectLst/>
                <a:latin typeface="+mn-lt"/>
                <a:ea typeface="+mn-ea"/>
                <a:cs typeface="+mn-cs"/>
              </a:rPr>
              <a:t>efer back to the model</a:t>
            </a:r>
            <a:r>
              <a:rPr lang="en-US" sz="1200" b="1" i="1" kern="1200" baseline="0" dirty="0" smtClean="0">
                <a:solidFill>
                  <a:schemeClr val="tx1"/>
                </a:solidFill>
                <a:effectLst/>
                <a:latin typeface="+mn-lt"/>
                <a:ea typeface="+mn-ea"/>
                <a:cs typeface="+mn-cs"/>
              </a:rPr>
              <a:t> showing 4 types of youth motivation/parent openness  combinations.</a:t>
            </a:r>
          </a:p>
          <a:p>
            <a:pPr marL="228600" indent="-228600">
              <a:buAutoNum type="arabicPeriod"/>
            </a:pPr>
            <a:r>
              <a:rPr lang="en-US" sz="1200" b="1" i="1" kern="1200" baseline="0" dirty="0" smtClean="0">
                <a:solidFill>
                  <a:schemeClr val="tx1"/>
                </a:solidFill>
                <a:effectLst/>
                <a:latin typeface="+mn-lt"/>
                <a:ea typeface="+mn-ea"/>
                <a:cs typeface="+mn-cs"/>
              </a:rPr>
              <a:t>Each of you please try to imagine a real Youth/Parent combination you have worked with and model your role play “character” after them.</a:t>
            </a:r>
          </a:p>
          <a:p>
            <a:pPr marL="228600" indent="-228600">
              <a:buAutoNum type="arabicPeriod"/>
            </a:pPr>
            <a:r>
              <a:rPr lang="en-US" sz="1200" b="1" i="1" kern="1200" baseline="0" dirty="0" smtClean="0">
                <a:solidFill>
                  <a:schemeClr val="tx1"/>
                </a:solidFill>
                <a:effectLst/>
                <a:latin typeface="+mn-lt"/>
                <a:ea typeface="+mn-ea"/>
                <a:cs typeface="+mn-cs"/>
              </a:rPr>
              <a:t>Discuss the youth readiness and potential involvement of caregivers, what would it look like?</a:t>
            </a:r>
          </a:p>
          <a:p>
            <a:pPr marL="228600" indent="-228600">
              <a:buAutoNum type="arabicPeriod"/>
            </a:pPr>
            <a:r>
              <a:rPr lang="en-US" sz="1200" b="1" i="1" kern="1200" baseline="0" dirty="0" smtClean="0">
                <a:solidFill>
                  <a:schemeClr val="tx1"/>
                </a:solidFill>
                <a:effectLst/>
                <a:latin typeface="+mn-lt"/>
                <a:ea typeface="+mn-ea"/>
                <a:cs typeface="+mn-cs"/>
              </a:rPr>
              <a:t>After 3 minutes switch roles</a:t>
            </a:r>
            <a:endParaRPr lang="en-US" b="1" i="1" dirty="0"/>
          </a:p>
        </p:txBody>
      </p:sp>
      <p:sp>
        <p:nvSpPr>
          <p:cNvPr id="4" name="Slide Number Placeholder 3"/>
          <p:cNvSpPr>
            <a:spLocks noGrp="1"/>
          </p:cNvSpPr>
          <p:nvPr>
            <p:ph type="sldNum" sz="quarter" idx="10"/>
          </p:nvPr>
        </p:nvSpPr>
        <p:spPr/>
        <p:txBody>
          <a:bodyPr/>
          <a:lstStyle/>
          <a:p>
            <a:fld id="{033E137A-253E-4BB0-AB83-1C166B8FDEA2}" type="slidenum">
              <a:rPr lang="en-US" smtClean="0"/>
              <a:pPr/>
              <a:t>19</a:t>
            </a:fld>
            <a:endParaRPr lang="en-US"/>
          </a:p>
        </p:txBody>
      </p:sp>
    </p:spTree>
    <p:extLst>
      <p:ext uri="{BB962C8B-B14F-4D97-AF65-F5344CB8AC3E}">
        <p14:creationId xmlns:p14="http://schemas.microsoft.com/office/powerpoint/2010/main" val="12274317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smtClean="0"/>
              <a:t>TRAINER NOTES:</a:t>
            </a:r>
            <a:r>
              <a:rPr lang="en-US" b="1" baseline="0" dirty="0" smtClean="0"/>
              <a:t> </a:t>
            </a:r>
            <a:r>
              <a:rPr lang="en-US" b="0" baseline="0" dirty="0" smtClean="0"/>
              <a:t>We must consider issues of Minor’s CONSENT, regulations on HEALTH PRIVACY and School Consent when deciding how and whether to disclose information.</a:t>
            </a:r>
            <a:endParaRPr lang="en-US" dirty="0"/>
          </a:p>
        </p:txBody>
      </p:sp>
      <p:sp>
        <p:nvSpPr>
          <p:cNvPr id="4" name="Slide Number Placeholder 3"/>
          <p:cNvSpPr>
            <a:spLocks noGrp="1"/>
          </p:cNvSpPr>
          <p:nvPr>
            <p:ph type="sldNum" sz="quarter" idx="10"/>
          </p:nvPr>
        </p:nvSpPr>
        <p:spPr/>
        <p:txBody>
          <a:bodyPr/>
          <a:lstStyle/>
          <a:p>
            <a:fld id="{033E137A-253E-4BB0-AB83-1C166B8FDEA2}" type="slidenum">
              <a:rPr lang="en-US" smtClean="0"/>
              <a:pPr/>
              <a:t>4</a:t>
            </a:fld>
            <a:endParaRPr lang="en-US"/>
          </a:p>
        </p:txBody>
      </p:sp>
    </p:spTree>
    <p:extLst>
      <p:ext uri="{BB962C8B-B14F-4D97-AF65-F5344CB8AC3E}">
        <p14:creationId xmlns:p14="http://schemas.microsoft.com/office/powerpoint/2010/main" val="15944478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smtClean="0"/>
              <a:t>TRAINER NOTES: </a:t>
            </a:r>
            <a:r>
              <a:rPr lang="en-US" dirty="0" smtClean="0"/>
              <a:t>The</a:t>
            </a:r>
            <a:r>
              <a:rPr lang="en-US" baseline="0" dirty="0" smtClean="0"/>
              <a:t> following websites has more background information.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SBHA-“</a:t>
            </a:r>
            <a:r>
              <a:rPr lang="en-US" dirty="0" smtClean="0"/>
              <a:t>The HIPAA Privacy Rule and FERPA: How Do They Work in SBHCs? “</a:t>
            </a: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http://ww2.nasbhc.org/RoadMap/PracticeCompliance/HIPAA%20and%20FERPA%20and%20SBHC%20NASBHC.pdf</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CDC – information about the HIPAA Privacy Rule and public health http://www.cdc.gov/privacyrule/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Health Privacy Project – general information about the HIPAA Privacy Rule http://www.healthprivacy.org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NIH – information about the HIPAA Privacy Rule for researchers http://privacyruleandresearch.nih.gov/</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OCR – extensive information from the federal agency responsible for implementation of the HIPAA Privacy Rule http://www.hhs.gov/ocr/hipaa/U</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033E137A-253E-4BB0-AB83-1C166B8FDEA2}" type="slidenum">
              <a:rPr lang="en-US" smtClean="0"/>
              <a:pPr/>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smtClean="0"/>
              <a:t>TRAINER NOTES: </a:t>
            </a:r>
            <a:r>
              <a:rPr lang="en-US" dirty="0" smtClean="0"/>
              <a:t>The</a:t>
            </a:r>
            <a:r>
              <a:rPr lang="en-US" baseline="0" dirty="0" smtClean="0"/>
              <a:t> following websites has more background information.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SBHA-“</a:t>
            </a:r>
            <a:r>
              <a:rPr lang="en-US" dirty="0" smtClean="0"/>
              <a:t>The HIPAA Privacy Rule and FERPA: How Do They Work in SBHCs? “</a:t>
            </a: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http://ww2.nasbhc.org/RoadMap/PracticeCompliance/HIPAA%20and%20FERPA%20and%20SBHC%20NASBHC.pdf</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CDC – information about the HIPAA Privacy Rule and public health http://www.cdc.gov/privacyrule/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Health Privacy Project – general information about the HIPAA Privacy Rule http://www.healthprivacy.org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NIH – information about the HIPAA Privacy Rule for researchers http://privacyruleandresearch.nih.gov/</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OCR – extensive information from the federal agency responsible for implementation of the HIPAA Privacy Rule http://www.hhs.gov/ocr/hipaa/U</a:t>
            </a:r>
          </a:p>
          <a:p>
            <a:endParaRPr lang="en-US" dirty="0"/>
          </a:p>
        </p:txBody>
      </p:sp>
      <p:sp>
        <p:nvSpPr>
          <p:cNvPr id="4" name="Slide Number Placeholder 3"/>
          <p:cNvSpPr>
            <a:spLocks noGrp="1"/>
          </p:cNvSpPr>
          <p:nvPr>
            <p:ph type="sldNum" sz="quarter" idx="10"/>
          </p:nvPr>
        </p:nvSpPr>
        <p:spPr/>
        <p:txBody>
          <a:bodyPr/>
          <a:lstStyle/>
          <a:p>
            <a:fld id="{033E137A-253E-4BB0-AB83-1C166B8FDEA2}" type="slidenum">
              <a:rPr lang="en-US" smtClean="0"/>
              <a:pPr/>
              <a:t>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smtClean="0"/>
              <a:t>TRAINER NOTES: </a:t>
            </a:r>
            <a:r>
              <a:rPr lang="en-US" dirty="0" smtClean="0"/>
              <a:t>The</a:t>
            </a:r>
            <a:r>
              <a:rPr lang="en-US" baseline="0" dirty="0" smtClean="0"/>
              <a:t> following websites has more background information.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SBHA-“</a:t>
            </a:r>
            <a:r>
              <a:rPr lang="en-US" dirty="0" smtClean="0"/>
              <a:t>The HIPAA Privacy Rule and FERPA: How Do They Work in SBHCs? “</a:t>
            </a: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http://ww2.nasbhc.org/RoadMap/PracticeCompliance/HIPAA%20and%20FERPA%20and%20SBHC%20NASBHC.pdf</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CDC – information about the HIPAA Privacy Rule and public health http://www.cdc.gov/privacyrule/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Health Privacy Project – general information about the HIPAA Privacy Rule http://www.healthprivacy.org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NIH – information about the HIPAA Privacy Rule for researchers http://privacyruleandresearch.nih.gov/</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OCR – extensive information from the federal agency responsible for implementation of the HIPAA Privacy Rule http://www.hhs.gov/ocr/hipaa/U</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033E137A-253E-4BB0-AB83-1C166B8FDEA2}" type="slidenum">
              <a:rPr lang="en-US" smtClean="0"/>
              <a:pPr/>
              <a:t>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smtClean="0"/>
              <a:t>TRAINER NOTES: </a:t>
            </a:r>
            <a:r>
              <a:rPr lang="en-US" dirty="0" smtClean="0"/>
              <a:t>The</a:t>
            </a:r>
            <a:r>
              <a:rPr lang="en-US" baseline="0" dirty="0" smtClean="0"/>
              <a:t> following websites has more background information.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SBHA-“</a:t>
            </a:r>
            <a:r>
              <a:rPr lang="en-US" dirty="0" smtClean="0"/>
              <a:t>The HIPAA Privacy Rule and FERPA: How Do They Work in SBHCs? “</a:t>
            </a: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http://ww2.nasbhc.org/RoadMap/PracticeCompliance/HIPAA%20and%20FERPA%20and%20SBHC%20NASBHC.pdf</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CDC – information about the HIPAA Privacy Rule and public health http://www.cdc.gov/privacyrule/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Health Privacy Project – general information about the HIPAA Privacy Rule http://www.healthprivacy.org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NIH – information about the HIPAA Privacy Rule for researchers http://privacyruleandresearch.nih.gov/</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OCR – extensive information from the federal agency responsible for implementation of the HIPAA Privacy Rule http://www.hhs.gov/ocr/hipaa/U</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033E137A-253E-4BB0-AB83-1C166B8FDEA2}" type="slidenum">
              <a:rPr lang="en-US" smtClean="0"/>
              <a:pPr/>
              <a:t>8</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smtClean="0"/>
              <a:t>TRAINER </a:t>
            </a:r>
            <a:r>
              <a:rPr lang="en-US" b="1" dirty="0" smtClean="0"/>
              <a:t>NOTES: </a:t>
            </a:r>
            <a:r>
              <a:rPr lang="en-US" dirty="0" smtClean="0"/>
              <a:t>The</a:t>
            </a:r>
            <a:r>
              <a:rPr lang="en-US" baseline="0" dirty="0" smtClean="0"/>
              <a:t> following websites has more background information. </a:t>
            </a:r>
          </a:p>
          <a:p>
            <a:r>
              <a:rPr lang="en-US" sz="1200" b="0" i="0" kern="1200" dirty="0" smtClean="0">
                <a:solidFill>
                  <a:schemeClr val="tx1"/>
                </a:solidFill>
                <a:effectLst/>
                <a:latin typeface="+mn-lt"/>
                <a:ea typeface="+mn-ea"/>
                <a:cs typeface="+mn-cs"/>
              </a:rPr>
              <a:t>Legal explanation of 42 CFR 2.14 - Minor patients</a:t>
            </a:r>
            <a:r>
              <a:rPr lang="en-US" sz="1200" b="0" i="0" kern="1200" baseline="0" dirty="0" smtClean="0">
                <a:solidFill>
                  <a:schemeClr val="tx1"/>
                </a:solidFill>
                <a:effectLst/>
                <a:latin typeface="+mn-lt"/>
                <a:ea typeface="+mn-ea"/>
                <a:cs typeface="+mn-cs"/>
              </a:rPr>
              <a:t> and </a:t>
            </a:r>
            <a:r>
              <a:rPr lang="en-US" sz="1200" b="0" i="0" kern="1200" dirty="0" smtClean="0">
                <a:solidFill>
                  <a:schemeClr val="tx1"/>
                </a:solidFill>
                <a:effectLst/>
                <a:latin typeface="+mn-lt"/>
                <a:ea typeface="+mn-ea"/>
                <a:cs typeface="+mn-cs"/>
              </a:rPr>
              <a:t> </a:t>
            </a:r>
            <a:r>
              <a:rPr lang="en-US" sz="1200" b="1" i="0" kern="1200" dirty="0" smtClean="0">
                <a:solidFill>
                  <a:schemeClr val="tx1"/>
                </a:solidFill>
                <a:effectLst/>
                <a:latin typeface="+mn-lt"/>
                <a:ea typeface="+mn-ea"/>
                <a:cs typeface="+mn-cs"/>
              </a:rPr>
              <a:t>(a)</a:t>
            </a:r>
            <a:r>
              <a:rPr lang="en-US" sz="1200" b="1" i="1" kern="1200" dirty="0" smtClean="0">
                <a:solidFill>
                  <a:schemeClr val="tx1"/>
                </a:solidFill>
                <a:effectLst/>
                <a:latin typeface="+mn-lt"/>
                <a:ea typeface="+mn-ea"/>
                <a:cs typeface="+mn-cs"/>
              </a:rPr>
              <a:t>State law not requiring parental consent to treatment</a:t>
            </a:r>
            <a:r>
              <a:rPr lang="en-US" sz="1200" b="1" i="1" kern="1200" baseline="0" dirty="0" smtClean="0">
                <a:solidFill>
                  <a:schemeClr val="tx1"/>
                </a:solidFill>
                <a:effectLst/>
                <a:latin typeface="+mn-lt"/>
                <a:ea typeface="+mn-ea"/>
                <a:cs typeface="+mn-cs"/>
              </a:rPr>
              <a:t> </a:t>
            </a:r>
            <a:r>
              <a:rPr lang="en-US" dirty="0" smtClean="0"/>
              <a:t>https://www.law.cornell.edu/cfr/text/42/2.14</a:t>
            </a: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SBHA-“</a:t>
            </a:r>
            <a:r>
              <a:rPr lang="en-US" dirty="0" smtClean="0"/>
              <a:t>The HIPAA Privacy Rule and FERPA: How Do They Work in SBHCs? “</a:t>
            </a: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http://ww2.nasbhc.org/RoadMap/PracticeCompliance/HIPAA%20and%20FERPA%20and%20SBHC%20NASBHC.pdf</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CDC – information about the HIPAA Privacy Rule and public health http://www.cdc.gov/privacyrule/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Health Privacy Project – general information about the HIPAA Privacy Rule http://www.healthprivacy.org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NIH – information about the HIPAA Privacy Rule for researchers http://privacyruleandresearch.nih.gov/</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OCR – extensive information from the federal agency responsible for implementation of the HIPAA Privacy Rule http://</a:t>
            </a:r>
            <a:r>
              <a:rPr lang="en-US" dirty="0" smtClean="0"/>
              <a:t>www.hhs.gov/ocr/hipaa/U</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IMAGE SOURCE https://www.epa.gov/dockets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dirty="0" smtClean="0"/>
          </a:p>
        </p:txBody>
      </p:sp>
      <p:sp>
        <p:nvSpPr>
          <p:cNvPr id="4" name="Slide Number Placeholder 3"/>
          <p:cNvSpPr>
            <a:spLocks noGrp="1"/>
          </p:cNvSpPr>
          <p:nvPr>
            <p:ph type="sldNum" sz="quarter" idx="10"/>
          </p:nvPr>
        </p:nvSpPr>
        <p:spPr/>
        <p:txBody>
          <a:bodyPr/>
          <a:lstStyle/>
          <a:p>
            <a:fld id="{033E137A-253E-4BB0-AB83-1C166B8FDEA2}" type="slidenum">
              <a:rPr lang="en-US" smtClean="0"/>
              <a:pPr/>
              <a:t>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1" name="Slide Image Placeholder 1"/>
          <p:cNvSpPr>
            <a:spLocks noGrp="1" noRot="1" noChangeAspect="1"/>
          </p:cNvSpPr>
          <p:nvPr>
            <p:ph type="sldImg"/>
          </p:nvPr>
        </p:nvSpPr>
        <p:spPr>
          <a:ln/>
        </p:spPr>
      </p:sp>
      <p:sp>
        <p:nvSpPr>
          <p:cNvPr id="184322" name="Notes Placeholder 2"/>
          <p:cNvSpPr>
            <a:spLocks noGrp="1"/>
          </p:cNvSpPr>
          <p:nvPr>
            <p:ph type="body" idx="1"/>
          </p:nvPr>
        </p:nvSpPr>
        <p:spPr>
          <a:noFill/>
          <a:ln/>
        </p:spPr>
        <p:txBody>
          <a:bodyPr/>
          <a:lstStyle/>
          <a:p>
            <a:endParaRPr lang="en-US" dirty="0" smtClean="0">
              <a:latin typeface="Arial" charset="0"/>
              <a:cs typeface="Arial" charset="0"/>
            </a:endParaRPr>
          </a:p>
        </p:txBody>
      </p:sp>
      <p:sp>
        <p:nvSpPr>
          <p:cNvPr id="4" name="Slide Number Placeholder 3"/>
          <p:cNvSpPr>
            <a:spLocks noGrp="1"/>
          </p:cNvSpPr>
          <p:nvPr>
            <p:ph type="sldNum" sz="quarter" idx="5"/>
          </p:nvPr>
        </p:nvSpPr>
        <p:spPr/>
        <p:txBody>
          <a:bodyPr/>
          <a:lstStyle/>
          <a:p>
            <a:pPr>
              <a:defRPr/>
            </a:pPr>
            <a:fld id="{29022A79-6966-4DCA-BE6C-E94BEE3E1A30}" type="slidenum">
              <a:rPr lang="en-US" smtClean="0"/>
              <a:pPr>
                <a:defRPr/>
              </a:pPr>
              <a:t>11</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1" name="Slide Image Placeholder 1"/>
          <p:cNvSpPr>
            <a:spLocks noGrp="1" noRot="1" noChangeAspect="1"/>
          </p:cNvSpPr>
          <p:nvPr>
            <p:ph type="sldImg"/>
          </p:nvPr>
        </p:nvSpPr>
        <p:spPr>
          <a:ln/>
        </p:spPr>
      </p:sp>
      <p:sp>
        <p:nvSpPr>
          <p:cNvPr id="184322" name="Notes Placeholder 2"/>
          <p:cNvSpPr>
            <a:spLocks noGrp="1"/>
          </p:cNvSpPr>
          <p:nvPr>
            <p:ph type="body" idx="1"/>
          </p:nvPr>
        </p:nvSpPr>
        <p:spPr>
          <a:noFill/>
          <a:ln/>
        </p:spPr>
        <p:txBody>
          <a:bodyPr>
            <a:normAutofit fontScale="92500" lnSpcReduction="10000"/>
          </a:bodyPr>
          <a:lstStyle/>
          <a:p>
            <a:r>
              <a:rPr lang="en-US" sz="1200" b="1" kern="1200" dirty="0" smtClean="0">
                <a:solidFill>
                  <a:schemeClr val="tx1"/>
                </a:solidFill>
                <a:effectLst/>
                <a:latin typeface="+mn-lt"/>
                <a:ea typeface="+mn-ea"/>
                <a:cs typeface="+mn-cs"/>
              </a:rPr>
              <a:t>TRAINER NOTES: </a:t>
            </a:r>
            <a:endParaRPr lang="en-US" dirty="0" smtClean="0">
              <a:latin typeface="Arial" charset="0"/>
              <a:cs typeface="Arial" charset="0"/>
            </a:endParaRPr>
          </a:p>
          <a:p>
            <a:r>
              <a:rPr lang="en-US" b="1" dirty="0" smtClean="0">
                <a:latin typeface="Arial" charset="0"/>
                <a:cs typeface="Arial" charset="0"/>
              </a:rPr>
              <a:t>More</a:t>
            </a:r>
            <a:r>
              <a:rPr lang="en-US" b="1" baseline="0" dirty="0" smtClean="0">
                <a:latin typeface="Arial" charset="0"/>
                <a:cs typeface="Arial" charset="0"/>
              </a:rPr>
              <a:t> </a:t>
            </a:r>
            <a:r>
              <a:rPr lang="en-US" b="1" baseline="0" dirty="0" smtClean="0">
                <a:latin typeface="Arial" charset="0"/>
                <a:cs typeface="Arial" charset="0"/>
              </a:rPr>
              <a:t>information </a:t>
            </a:r>
            <a:r>
              <a:rPr lang="en-US" baseline="0" dirty="0" smtClean="0">
                <a:latin typeface="Arial" charset="0"/>
                <a:cs typeface="Arial" charset="0"/>
              </a:rPr>
              <a:t>about Family Therapy in substance abuse treatment can be found </a:t>
            </a:r>
            <a:r>
              <a:rPr lang="en-US" baseline="0" dirty="0" smtClean="0">
                <a:latin typeface="Arial" charset="0"/>
                <a:cs typeface="Arial" charset="0"/>
              </a:rPr>
              <a:t>in the guide, </a:t>
            </a:r>
            <a:r>
              <a:rPr lang="en-US" sz="1200" b="0" i="0" kern="1200" dirty="0" smtClean="0">
                <a:solidFill>
                  <a:schemeClr val="tx1"/>
                </a:solidFill>
                <a:effectLst/>
                <a:latin typeface="+mn-lt"/>
                <a:ea typeface="+mn-ea"/>
                <a:cs typeface="+mn-cs"/>
              </a:rPr>
              <a:t>Substance Abuse Treatment and Family </a:t>
            </a:r>
            <a:r>
              <a:rPr lang="en-US" sz="1200" b="0" i="0" kern="1200" dirty="0" smtClean="0">
                <a:solidFill>
                  <a:schemeClr val="tx1"/>
                </a:solidFill>
                <a:effectLst/>
                <a:latin typeface="+mn-lt"/>
                <a:ea typeface="+mn-ea"/>
                <a:cs typeface="+mn-cs"/>
              </a:rPr>
              <a:t>Therapy,</a:t>
            </a:r>
            <a:r>
              <a:rPr lang="en-US" sz="1200" b="0" i="0" kern="1200" baseline="0" dirty="0" smtClean="0">
                <a:solidFill>
                  <a:schemeClr val="tx1"/>
                </a:solidFill>
                <a:effectLst/>
                <a:latin typeface="+mn-lt"/>
                <a:ea typeface="+mn-ea"/>
                <a:cs typeface="+mn-cs"/>
              </a:rPr>
              <a:t> </a:t>
            </a:r>
            <a:r>
              <a:rPr lang="en-US" sz="1200" b="0" i="1" kern="1200" dirty="0" smtClean="0">
                <a:solidFill>
                  <a:schemeClr val="tx1"/>
                </a:solidFill>
                <a:effectLst/>
                <a:latin typeface="+mn-lt"/>
                <a:ea typeface="+mn-ea"/>
                <a:cs typeface="+mn-cs"/>
              </a:rPr>
              <a:t>Treatment </a:t>
            </a:r>
            <a:r>
              <a:rPr lang="en-US" sz="1200" b="0" i="1" kern="1200" dirty="0" smtClean="0">
                <a:solidFill>
                  <a:schemeClr val="tx1"/>
                </a:solidFill>
                <a:effectLst/>
                <a:latin typeface="+mn-lt"/>
                <a:ea typeface="+mn-ea"/>
                <a:cs typeface="+mn-cs"/>
              </a:rPr>
              <a:t>Improvement Protocol (TIP) Series, No. 39</a:t>
            </a:r>
            <a:r>
              <a:rPr lang="en-US" sz="1200" b="0" i="0" kern="1200" baseline="0" dirty="0" smtClean="0">
                <a:solidFill>
                  <a:schemeClr val="tx1"/>
                </a:solidFill>
                <a:effectLst/>
                <a:latin typeface="+mn-lt"/>
                <a:ea typeface="+mn-ea"/>
                <a:cs typeface="+mn-cs"/>
              </a:rPr>
              <a:t> </a:t>
            </a:r>
            <a:endParaRPr lang="en-US" sz="1200" b="0" i="0" kern="1200" baseline="0" dirty="0" smtClean="0">
              <a:solidFill>
                <a:schemeClr val="tx1"/>
              </a:solidFill>
              <a:effectLst/>
              <a:latin typeface="+mn-lt"/>
              <a:ea typeface="+mn-ea"/>
              <a:cs typeface="+mn-cs"/>
            </a:endParaRPr>
          </a:p>
          <a:p>
            <a:r>
              <a:rPr lang="en-US" baseline="0" dirty="0" smtClean="0">
                <a:latin typeface="Arial" charset="0"/>
                <a:cs typeface="Arial" charset="0"/>
              </a:rPr>
              <a:t>at </a:t>
            </a:r>
            <a:r>
              <a:rPr lang="en-US" baseline="0" dirty="0" smtClean="0">
                <a:latin typeface="Arial" charset="0"/>
                <a:cs typeface="Arial" charset="0"/>
              </a:rPr>
              <a:t>the link below:</a:t>
            </a:r>
          </a:p>
          <a:p>
            <a:r>
              <a:rPr lang="en-US" dirty="0" smtClean="0">
                <a:latin typeface="Arial" charset="0"/>
                <a:cs typeface="Arial" charset="0"/>
              </a:rPr>
              <a:t>https://www.ncbi.nlm.nih.gov/books/NBK64258/#A70527</a:t>
            </a:r>
          </a:p>
          <a:p>
            <a:r>
              <a:rPr lang="en-US" sz="1200" b="0" i="0" kern="1200" dirty="0" smtClean="0">
                <a:solidFill>
                  <a:schemeClr val="tx1"/>
                </a:solidFill>
                <a:effectLst/>
                <a:latin typeface="+mn-lt"/>
                <a:ea typeface="+mn-ea"/>
                <a:cs typeface="+mn-cs"/>
              </a:rPr>
              <a:t>This guide introduces substance use disorder treatment and family therapy, and features models for integrating the two approaches to therapy. It also discusses cultural competency, considerations for specific populations, policy and program issues, and guidelines for assessing violence</a:t>
            </a:r>
            <a:endParaRPr lang="en-US" dirty="0" smtClean="0">
              <a:latin typeface="Arial" charset="0"/>
              <a:cs typeface="Arial" charset="0"/>
            </a:endParaRPr>
          </a:p>
          <a:p>
            <a:endParaRPr lang="en-US" dirty="0" smtClean="0">
              <a:latin typeface="Arial" charset="0"/>
              <a:cs typeface="Arial" charset="0"/>
            </a:endParaRPr>
          </a:p>
          <a:p>
            <a:r>
              <a:rPr lang="en-US" dirty="0" smtClean="0">
                <a:latin typeface="Arial" charset="0"/>
                <a:cs typeface="Arial" charset="0"/>
              </a:rPr>
              <a:t>More information about treating Adolescents can be found in</a:t>
            </a:r>
            <a:r>
              <a:rPr lang="en-US" baseline="0" dirty="0" smtClean="0">
                <a:latin typeface="Arial" charset="0"/>
                <a:cs typeface="Arial" charset="0"/>
              </a:rPr>
              <a:t> </a:t>
            </a:r>
            <a:r>
              <a:rPr lang="en-US" baseline="0" dirty="0" smtClean="0">
                <a:latin typeface="Arial" charset="0"/>
                <a:cs typeface="Arial" charset="0"/>
              </a:rPr>
              <a:t>the manual, </a:t>
            </a:r>
            <a:r>
              <a:rPr lang="en-US" sz="1200" b="0" i="0" kern="1200" dirty="0" smtClean="0">
                <a:solidFill>
                  <a:schemeClr val="tx1"/>
                </a:solidFill>
                <a:effectLst/>
                <a:latin typeface="+mn-lt"/>
                <a:ea typeface="+mn-ea"/>
                <a:cs typeface="+mn-cs"/>
              </a:rPr>
              <a:t>Treatment </a:t>
            </a:r>
            <a:r>
              <a:rPr lang="en-US" sz="1200" b="0" i="0" kern="1200" dirty="0" smtClean="0">
                <a:solidFill>
                  <a:schemeClr val="tx1"/>
                </a:solidFill>
                <a:effectLst/>
                <a:latin typeface="+mn-lt"/>
                <a:ea typeface="+mn-ea"/>
                <a:cs typeface="+mn-cs"/>
              </a:rPr>
              <a:t>of Adolescents with Substance Use </a:t>
            </a:r>
            <a:r>
              <a:rPr lang="en-US" sz="1200" b="0" i="0" kern="1200" dirty="0" smtClean="0">
                <a:solidFill>
                  <a:schemeClr val="tx1"/>
                </a:solidFill>
                <a:effectLst/>
                <a:latin typeface="+mn-lt"/>
                <a:ea typeface="+mn-ea"/>
                <a:cs typeface="+mn-cs"/>
              </a:rPr>
              <a:t>Disorders</a:t>
            </a:r>
            <a:r>
              <a:rPr lang="en-US" sz="1200" b="0" i="0" kern="1200" baseline="0" dirty="0" smtClean="0">
                <a:solidFill>
                  <a:schemeClr val="tx1"/>
                </a:solidFill>
                <a:effectLst/>
                <a:latin typeface="+mn-lt"/>
                <a:ea typeface="+mn-ea"/>
                <a:cs typeface="+mn-cs"/>
              </a:rPr>
              <a:t>, </a:t>
            </a:r>
            <a:r>
              <a:rPr lang="en-US" sz="1200" b="0" i="1" kern="1200" dirty="0" smtClean="0">
                <a:solidFill>
                  <a:schemeClr val="tx1"/>
                </a:solidFill>
                <a:effectLst/>
                <a:latin typeface="+mn-lt"/>
                <a:ea typeface="+mn-ea"/>
                <a:cs typeface="+mn-cs"/>
              </a:rPr>
              <a:t>Treatment </a:t>
            </a:r>
            <a:r>
              <a:rPr lang="en-US" sz="1200" b="0" i="1" kern="1200" dirty="0" smtClean="0">
                <a:solidFill>
                  <a:schemeClr val="tx1"/>
                </a:solidFill>
                <a:effectLst/>
                <a:latin typeface="+mn-lt"/>
                <a:ea typeface="+mn-ea"/>
                <a:cs typeface="+mn-cs"/>
              </a:rPr>
              <a:t>Improvement Protocol (TIP) Series, No. </a:t>
            </a:r>
            <a:r>
              <a:rPr lang="en-US" sz="1200" b="0" i="1" kern="1200" dirty="0" smtClean="0">
                <a:solidFill>
                  <a:schemeClr val="tx1"/>
                </a:solidFill>
                <a:effectLst/>
                <a:latin typeface="+mn-lt"/>
                <a:ea typeface="+mn-ea"/>
                <a:cs typeface="+mn-cs"/>
              </a:rPr>
              <a:t>32,</a:t>
            </a:r>
            <a:r>
              <a:rPr lang="en-US" sz="1200" b="0" i="1" kern="1200" baseline="0" dirty="0" smtClean="0">
                <a:solidFill>
                  <a:schemeClr val="tx1"/>
                </a:solidFill>
                <a:effectLst/>
                <a:latin typeface="+mn-lt"/>
                <a:ea typeface="+mn-ea"/>
                <a:cs typeface="+mn-cs"/>
              </a:rPr>
              <a:t> </a:t>
            </a:r>
            <a:r>
              <a:rPr lang="en-US" sz="1200" b="0" i="0" kern="1200" dirty="0" smtClean="0">
                <a:solidFill>
                  <a:schemeClr val="tx1"/>
                </a:solidFill>
                <a:effectLst/>
                <a:latin typeface="+mn-lt"/>
                <a:ea typeface="+mn-ea"/>
                <a:cs typeface="+mn-cs"/>
              </a:rPr>
              <a:t>at </a:t>
            </a:r>
            <a:r>
              <a:rPr lang="en-US" sz="1200" b="0" i="0" kern="1200" dirty="0" smtClean="0">
                <a:solidFill>
                  <a:schemeClr val="tx1"/>
                </a:solidFill>
                <a:effectLst/>
                <a:latin typeface="+mn-lt"/>
                <a:ea typeface="+mn-ea"/>
                <a:cs typeface="+mn-cs"/>
              </a:rPr>
              <a:t>the link below:</a:t>
            </a:r>
          </a:p>
          <a:p>
            <a:r>
              <a:rPr lang="en-US" sz="1200" b="0" i="0" kern="1200" dirty="0" smtClean="0">
                <a:solidFill>
                  <a:schemeClr val="tx1"/>
                </a:solidFill>
                <a:effectLst/>
                <a:latin typeface="+mn-lt"/>
                <a:ea typeface="+mn-ea"/>
                <a:cs typeface="+mn-cs"/>
              </a:rPr>
              <a:t>https://www.ncbi.nlm.nih.gov/books/NBK64350/</a:t>
            </a:r>
          </a:p>
          <a:p>
            <a:r>
              <a:rPr lang="en-US" sz="1200" b="0" i="0" kern="1200" dirty="0" smtClean="0">
                <a:solidFill>
                  <a:schemeClr val="tx1"/>
                </a:solidFill>
                <a:effectLst/>
                <a:latin typeface="+mn-lt"/>
                <a:ea typeface="+mn-ea"/>
                <a:cs typeface="+mn-cs"/>
              </a:rPr>
              <a:t>This manual focuses on tailoring substance use disorder treatment for teens. It discusses factors in treatment placement, successful treatment components, approaches used in 12-step programs, therapeutic communities, family therapy, teens with distinct needs, and legal issues</a:t>
            </a:r>
            <a:r>
              <a:rPr lang="en-US" sz="1200" b="0" i="0" kern="1200" dirty="0" smtClean="0">
                <a:solidFill>
                  <a:schemeClr val="tx1"/>
                </a:solidFill>
                <a:effectLst/>
                <a:latin typeface="+mn-lt"/>
                <a:ea typeface="+mn-ea"/>
                <a:cs typeface="+mn-cs"/>
              </a:rPr>
              <a:t>.</a:t>
            </a:r>
          </a:p>
          <a:p>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Citations:</a:t>
            </a:r>
          </a:p>
          <a:p>
            <a:r>
              <a:rPr lang="en-US" sz="1200" b="0" i="0" kern="1200" dirty="0" smtClean="0">
                <a:solidFill>
                  <a:schemeClr val="tx1"/>
                </a:solidFill>
                <a:effectLst/>
                <a:latin typeface="+mn-lt"/>
                <a:ea typeface="+mn-ea"/>
                <a:cs typeface="+mn-cs"/>
              </a:rPr>
              <a:t>Substance Abuse Treatment and Family Therapy</a:t>
            </a:r>
            <a:r>
              <a:rPr lang="en-US" sz="1200" b="0" i="0" kern="1200" baseline="0" dirty="0" smtClean="0">
                <a:solidFill>
                  <a:schemeClr val="tx1"/>
                </a:solidFill>
                <a:effectLst/>
                <a:latin typeface="+mn-lt"/>
                <a:ea typeface="+mn-ea"/>
                <a:cs typeface="+mn-cs"/>
              </a:rPr>
              <a:t> </a:t>
            </a:r>
            <a:r>
              <a:rPr lang="en-US" sz="1200" b="0" i="1" kern="1200" dirty="0" smtClean="0">
                <a:solidFill>
                  <a:schemeClr val="tx1"/>
                </a:solidFill>
                <a:effectLst/>
                <a:latin typeface="+mn-lt"/>
                <a:ea typeface="+mn-ea"/>
                <a:cs typeface="+mn-cs"/>
              </a:rPr>
              <a:t>Treatment Improvement Protocol (TIP) Series, No. 39</a:t>
            </a:r>
            <a:r>
              <a:rPr lang="en-US" sz="1200" b="0" i="0" kern="1200" baseline="0" dirty="0" smtClean="0">
                <a:solidFill>
                  <a:schemeClr val="tx1"/>
                </a:solidFill>
                <a:effectLst/>
                <a:latin typeface="+mn-lt"/>
                <a:ea typeface="+mn-ea"/>
                <a:cs typeface="+mn-cs"/>
              </a:rPr>
              <a:t> </a:t>
            </a:r>
            <a:r>
              <a:rPr lang="en-US" sz="1200" b="0" i="0" kern="1200" dirty="0" smtClean="0">
                <a:solidFill>
                  <a:schemeClr val="tx1"/>
                </a:solidFill>
                <a:effectLst/>
                <a:latin typeface="+mn-lt"/>
                <a:ea typeface="+mn-ea"/>
                <a:cs typeface="+mn-cs"/>
              </a:rPr>
              <a:t>Center for Substance Abuse Treatment.</a:t>
            </a:r>
            <a:r>
              <a:rPr lang="en-US" sz="1200" b="0" i="0" kern="1200" baseline="0" dirty="0" smtClean="0">
                <a:solidFill>
                  <a:schemeClr val="tx1"/>
                </a:solidFill>
                <a:effectLst/>
                <a:latin typeface="+mn-lt"/>
                <a:ea typeface="+mn-ea"/>
                <a:cs typeface="+mn-cs"/>
              </a:rPr>
              <a:t> </a:t>
            </a:r>
            <a:r>
              <a:rPr lang="en-US" sz="1200" b="0" i="0" kern="1200" dirty="0" smtClean="0">
                <a:solidFill>
                  <a:schemeClr val="tx1"/>
                </a:solidFill>
                <a:effectLst/>
                <a:latin typeface="+mn-lt"/>
                <a:ea typeface="+mn-ea"/>
                <a:cs typeface="+mn-cs"/>
              </a:rPr>
              <a:t>Rockville (MD): </a:t>
            </a:r>
            <a:r>
              <a:rPr lang="en-US" sz="1200" b="0" i="0" u="none" strike="noStrike" kern="1200" dirty="0" smtClean="0">
                <a:solidFill>
                  <a:schemeClr val="tx1"/>
                </a:solidFill>
                <a:effectLst/>
                <a:latin typeface="+mn-lt"/>
                <a:ea typeface="+mn-ea"/>
                <a:cs typeface="+mn-cs"/>
                <a:hlinkClick r:id="rId3"/>
              </a:rPr>
              <a:t>Substance Abuse and Mental Health Services Administration (US)</a:t>
            </a:r>
            <a:r>
              <a:rPr lang="en-US" sz="1200" b="0" i="0" kern="1200" dirty="0" smtClean="0">
                <a:solidFill>
                  <a:schemeClr val="tx1"/>
                </a:solidFill>
                <a:effectLst/>
                <a:latin typeface="+mn-lt"/>
                <a:ea typeface="+mn-ea"/>
                <a:cs typeface="+mn-cs"/>
              </a:rPr>
              <a:t>; 2004.Report No.: (SMA) 04-3957</a:t>
            </a:r>
          </a:p>
          <a:p>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Treatment of Adolescents with Substance Use Disorders</a:t>
            </a:r>
            <a:r>
              <a:rPr lang="en-US" sz="1200" b="0" i="0" kern="1200" baseline="0" dirty="0" smtClean="0">
                <a:solidFill>
                  <a:schemeClr val="tx1"/>
                </a:solidFill>
                <a:effectLst/>
                <a:latin typeface="+mn-lt"/>
                <a:ea typeface="+mn-ea"/>
                <a:cs typeface="+mn-cs"/>
              </a:rPr>
              <a:t>, </a:t>
            </a:r>
            <a:r>
              <a:rPr lang="en-US" sz="1200" b="0" i="1" kern="1200" dirty="0" smtClean="0">
                <a:solidFill>
                  <a:schemeClr val="tx1"/>
                </a:solidFill>
                <a:effectLst/>
                <a:latin typeface="+mn-lt"/>
                <a:ea typeface="+mn-ea"/>
                <a:cs typeface="+mn-cs"/>
              </a:rPr>
              <a:t>Treatment Improvement Protocol (TIP) Series, No. 32</a:t>
            </a:r>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Center for Substance Abuse Treatment.</a:t>
            </a:r>
            <a:r>
              <a:rPr lang="en-US" sz="1200" b="0" i="0" kern="1200" baseline="0" dirty="0" smtClean="0">
                <a:solidFill>
                  <a:schemeClr val="tx1"/>
                </a:solidFill>
                <a:effectLst/>
                <a:latin typeface="+mn-lt"/>
                <a:ea typeface="+mn-ea"/>
                <a:cs typeface="+mn-cs"/>
              </a:rPr>
              <a:t> </a:t>
            </a:r>
            <a:r>
              <a:rPr lang="en-US" sz="1200" b="0" i="0" kern="1200" dirty="0" smtClean="0">
                <a:solidFill>
                  <a:schemeClr val="tx1"/>
                </a:solidFill>
                <a:effectLst/>
                <a:latin typeface="+mn-lt"/>
                <a:ea typeface="+mn-ea"/>
                <a:cs typeface="+mn-cs"/>
              </a:rPr>
              <a:t>Rockville (MD): </a:t>
            </a:r>
            <a:r>
              <a:rPr lang="en-US" sz="1200" b="0" i="0" u="none" strike="noStrike" kern="1200" dirty="0" smtClean="0">
                <a:solidFill>
                  <a:schemeClr val="tx1"/>
                </a:solidFill>
                <a:effectLst/>
                <a:latin typeface="+mn-lt"/>
                <a:ea typeface="+mn-ea"/>
                <a:cs typeface="+mn-cs"/>
                <a:hlinkClick r:id="rId3"/>
              </a:rPr>
              <a:t>Substance Abuse and Mental Health Services Administration (US)</a:t>
            </a:r>
            <a:r>
              <a:rPr lang="en-US" sz="1200" b="0" i="0" kern="1200" dirty="0" smtClean="0">
                <a:solidFill>
                  <a:schemeClr val="tx1"/>
                </a:solidFill>
                <a:effectLst/>
                <a:latin typeface="+mn-lt"/>
                <a:ea typeface="+mn-ea"/>
                <a:cs typeface="+mn-cs"/>
              </a:rPr>
              <a:t>; 1999.Report No.: (SMA) 99-3283</a:t>
            </a:r>
          </a:p>
          <a:p>
            <a:endParaRPr lang="en-US" sz="1200" b="0" i="0" kern="1200" dirty="0" smtClean="0">
              <a:solidFill>
                <a:schemeClr val="tx1"/>
              </a:solidFill>
              <a:effectLst/>
              <a:latin typeface="+mn-lt"/>
              <a:ea typeface="+mn-ea"/>
              <a:cs typeface="+mn-cs"/>
            </a:endParaRPr>
          </a:p>
          <a:p>
            <a:endParaRPr lang="en-US" sz="1200" b="0" i="0" kern="1200" dirty="0" smtClean="0">
              <a:solidFill>
                <a:schemeClr val="tx1"/>
              </a:solidFill>
              <a:effectLst/>
              <a:latin typeface="+mn-lt"/>
              <a:ea typeface="+mn-ea"/>
              <a:cs typeface="+mn-cs"/>
            </a:endParaRPr>
          </a:p>
          <a:p>
            <a:endParaRPr lang="en-US" dirty="0" smtClean="0">
              <a:latin typeface="Arial" charset="0"/>
              <a:cs typeface="Arial" charset="0"/>
            </a:endParaRPr>
          </a:p>
        </p:txBody>
      </p:sp>
      <p:sp>
        <p:nvSpPr>
          <p:cNvPr id="4" name="Slide Number Placeholder 3"/>
          <p:cNvSpPr>
            <a:spLocks noGrp="1"/>
          </p:cNvSpPr>
          <p:nvPr>
            <p:ph type="sldNum" sz="quarter" idx="5"/>
          </p:nvPr>
        </p:nvSpPr>
        <p:spPr/>
        <p:txBody>
          <a:bodyPr/>
          <a:lstStyle/>
          <a:p>
            <a:pPr>
              <a:defRPr/>
            </a:pPr>
            <a:fld id="{29022A79-6966-4DCA-BE6C-E94BEE3E1A30}" type="slidenum">
              <a:rPr lang="en-US" smtClean="0"/>
              <a:pPr>
                <a:defRPr/>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B3D88A6-3936-4EBE-B51B-F0ABB7C74747}" type="datetime1">
              <a:rPr lang="en-US" smtClean="0"/>
              <a:pPr/>
              <a:t>10/25/2017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B5887B-BB3E-4BA5-8A1E-2508AB54A26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C5A2EF-62F9-45CE-8C6D-66544759C5AD}" type="datetime1">
              <a:rPr lang="en-US" smtClean="0"/>
              <a:pPr/>
              <a:t>10/25/2017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B5887B-BB3E-4BA5-8A1E-2508AB54A26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AAEA6C-18B2-430E-ABA2-B197FDB3563D}" type="datetime1">
              <a:rPr lang="en-US" smtClean="0"/>
              <a:pPr/>
              <a:t>10/25/2017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B5887B-BB3E-4BA5-8A1E-2508AB54A26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4CBA60-68F9-471E-8D9B-2C127FD164A5}" type="datetime1">
              <a:rPr lang="en-US" smtClean="0"/>
              <a:pPr/>
              <a:t>10/25/2017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B5887B-BB3E-4BA5-8A1E-2508AB54A26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BB9E261-285B-46B0-9146-F24744292419}" type="datetime1">
              <a:rPr lang="en-US" smtClean="0"/>
              <a:pPr/>
              <a:t>10/25/2017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B5887B-BB3E-4BA5-8A1E-2508AB54A26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2248316-7D4B-4819-B0C0-9F3D39E33CDD}" type="datetime1">
              <a:rPr lang="en-US" smtClean="0"/>
              <a:pPr/>
              <a:t>10/25/2017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B5887B-BB3E-4BA5-8A1E-2508AB54A26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9E8A1E6-046F-407A-8644-DDF62A4F0F30}" type="datetime1">
              <a:rPr lang="en-US" smtClean="0"/>
              <a:pPr/>
              <a:t>10/25/2017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BB5887B-BB3E-4BA5-8A1E-2508AB54A26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91F6AFC-9E9F-4469-B4C2-0AD525D98EDE}" type="datetime1">
              <a:rPr lang="en-US" smtClean="0"/>
              <a:pPr/>
              <a:t>10/25/2017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BB5887B-BB3E-4BA5-8A1E-2508AB54A26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740760-36D5-420D-98E2-947C5668EF18}" type="datetime1">
              <a:rPr lang="en-US" smtClean="0"/>
              <a:pPr/>
              <a:t>10/25/2017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BB5887B-BB3E-4BA5-8A1E-2508AB54A26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F5FF1F-8922-43CF-8255-1AE2AED222D9}" type="datetime1">
              <a:rPr lang="en-US" smtClean="0"/>
              <a:pPr/>
              <a:t>10/25/2017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B5887B-BB3E-4BA5-8A1E-2508AB54A26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19EC3F-CC8C-4634-B94C-0012380BC280}" type="datetime1">
              <a:rPr lang="en-US" smtClean="0"/>
              <a:pPr/>
              <a:t>10/25/2017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B5887B-BB3E-4BA5-8A1E-2508AB54A26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3E465A-9C4C-42A7-8489-9B620412AFCA}" type="datetime1">
              <a:rPr lang="en-US" smtClean="0"/>
              <a:pPr/>
              <a:t>10/25/2017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B5887B-BB3E-4BA5-8A1E-2508AB54A26D}"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0.xml"/><Relationship Id="rId1" Type="http://schemas.openxmlformats.org/officeDocument/2006/relationships/slideLayout" Target="../slideLayouts/slideLayout3.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851341"/>
            <a:ext cx="9144000" cy="838200"/>
          </a:xfrm>
        </p:spPr>
        <p:txBody>
          <a:bodyPr>
            <a:noAutofit/>
          </a:bodyPr>
          <a:lstStyle/>
          <a:p>
            <a:r>
              <a:rPr lang="en-US" sz="3600" dirty="0" smtClean="0">
                <a:latin typeface="Microsoft Sans Serif" pitchFamily="34" charset="0"/>
                <a:cs typeface="Microsoft Sans Serif" pitchFamily="34" charset="0"/>
              </a:rPr>
              <a:t/>
            </a:r>
            <a:br>
              <a:rPr lang="en-US" sz="3600" dirty="0" smtClean="0">
                <a:latin typeface="Microsoft Sans Serif" pitchFamily="34" charset="0"/>
                <a:cs typeface="Microsoft Sans Serif" pitchFamily="34" charset="0"/>
              </a:rPr>
            </a:br>
            <a:r>
              <a:rPr lang="en-US" b="1" dirty="0" smtClean="0">
                <a:latin typeface="Microsoft Sans Serif" pitchFamily="34" charset="0"/>
                <a:cs typeface="Microsoft Sans Serif" pitchFamily="34" charset="0"/>
              </a:rPr>
              <a:t/>
            </a:r>
            <a:br>
              <a:rPr lang="en-US" b="1" dirty="0" smtClean="0">
                <a:latin typeface="Microsoft Sans Serif" pitchFamily="34" charset="0"/>
                <a:cs typeface="Microsoft Sans Serif" pitchFamily="34" charset="0"/>
              </a:rPr>
            </a:br>
            <a:r>
              <a:rPr lang="en-US" sz="4000" b="1" dirty="0" smtClean="0">
                <a:solidFill>
                  <a:srgbClr val="FFFF00"/>
                </a:solidFill>
                <a:latin typeface="Microsoft Sans Serif" pitchFamily="34" charset="0"/>
                <a:cs typeface="Microsoft Sans Serif" pitchFamily="34" charset="0"/>
              </a:rPr>
              <a:t>Training Module:</a:t>
            </a:r>
            <a:r>
              <a:rPr lang="en-US" dirty="0" smtClean="0">
                <a:latin typeface="Microsoft Sans Serif" pitchFamily="34" charset="0"/>
                <a:cs typeface="Microsoft Sans Serif" pitchFamily="34" charset="0"/>
              </a:rPr>
              <a:t/>
            </a:r>
            <a:br>
              <a:rPr lang="en-US" dirty="0" smtClean="0">
                <a:latin typeface="Microsoft Sans Serif" pitchFamily="34" charset="0"/>
                <a:cs typeface="Microsoft Sans Serif" pitchFamily="34" charset="0"/>
              </a:rPr>
            </a:br>
            <a:r>
              <a:rPr lang="en-US" dirty="0" smtClean="0">
                <a:latin typeface="Microsoft Sans Serif" pitchFamily="34" charset="0"/>
                <a:cs typeface="Microsoft Sans Serif" pitchFamily="34" charset="0"/>
              </a:rPr>
              <a:t/>
            </a:r>
            <a:br>
              <a:rPr lang="en-US" dirty="0" smtClean="0">
                <a:latin typeface="Microsoft Sans Serif" pitchFamily="34" charset="0"/>
                <a:cs typeface="Microsoft Sans Serif" pitchFamily="34" charset="0"/>
              </a:rPr>
            </a:br>
            <a:endParaRPr lang="en-US" dirty="0">
              <a:latin typeface="Microsoft Sans Serif" pitchFamily="34" charset="0"/>
              <a:cs typeface="Microsoft Sans Serif" pitchFamily="34" charset="0"/>
            </a:endParaRPr>
          </a:p>
        </p:txBody>
      </p:sp>
      <p:sp>
        <p:nvSpPr>
          <p:cNvPr id="4" name="TextBox 3"/>
          <p:cNvSpPr txBox="1"/>
          <p:nvPr/>
        </p:nvSpPr>
        <p:spPr>
          <a:xfrm>
            <a:off x="0" y="0"/>
            <a:ext cx="9144000" cy="1154162"/>
          </a:xfrm>
          <a:prstGeom prst="rect">
            <a:avLst/>
          </a:prstGeom>
          <a:noFill/>
        </p:spPr>
        <p:txBody>
          <a:bodyPr wrap="square" rtlCol="0">
            <a:spAutoFit/>
          </a:bodyPr>
          <a:lstStyle/>
          <a:p>
            <a:pPr algn="ctr"/>
            <a:r>
              <a:rPr lang="en-US" sz="1700" dirty="0" smtClean="0">
                <a:latin typeface="Microsoft Sans Serif" pitchFamily="34" charset="0"/>
                <a:cs typeface="Microsoft Sans Serif" pitchFamily="34" charset="0"/>
              </a:rPr>
              <a:t>Conrad N. Hilton Foundation Substance Use Prevention Initiative</a:t>
            </a:r>
          </a:p>
          <a:p>
            <a:pPr algn="ctr"/>
            <a:r>
              <a:rPr lang="en-US" sz="1700" dirty="0" smtClean="0">
                <a:latin typeface="Microsoft Sans Serif" pitchFamily="34" charset="0"/>
                <a:cs typeface="Microsoft Sans Serif" pitchFamily="34" charset="0"/>
              </a:rPr>
              <a:t>in partnership with</a:t>
            </a:r>
          </a:p>
          <a:p>
            <a:pPr algn="ctr"/>
            <a:r>
              <a:rPr lang="en-US" sz="1700" dirty="0" smtClean="0">
                <a:latin typeface="Microsoft Sans Serif" pitchFamily="34" charset="0"/>
                <a:cs typeface="Microsoft Sans Serif" pitchFamily="34" charset="0"/>
              </a:rPr>
              <a:t>University of California, Los Angeles Integrated Substance Abuse Programs</a:t>
            </a:r>
          </a:p>
          <a:p>
            <a:pPr algn="ctr"/>
            <a:endParaRPr lang="en-US" dirty="0">
              <a:latin typeface="Microsoft Sans Serif" pitchFamily="34" charset="0"/>
              <a:cs typeface="Microsoft Sans Serif" pitchFamily="34" charset="0"/>
            </a:endParaRPr>
          </a:p>
        </p:txBody>
      </p:sp>
      <p:pic>
        <p:nvPicPr>
          <p:cNvPr id="1028" name="Picture 4" descr="http://photos.prnewswire.com/prnvar/20150916/267339LOGO"/>
          <p:cNvPicPr>
            <a:picLocks noChangeAspect="1" noChangeArrowheads="1"/>
          </p:cNvPicPr>
          <p:nvPr/>
        </p:nvPicPr>
        <p:blipFill>
          <a:blip r:embed="rId3" cstate="print"/>
          <a:srcRect/>
          <a:stretch>
            <a:fillRect/>
          </a:stretch>
        </p:blipFill>
        <p:spPr bwMode="auto">
          <a:xfrm>
            <a:off x="0" y="5562600"/>
            <a:ext cx="1162621" cy="1295400"/>
          </a:xfrm>
          <a:prstGeom prst="rect">
            <a:avLst/>
          </a:prstGeom>
          <a:noFill/>
        </p:spPr>
      </p:pic>
      <p:pic>
        <p:nvPicPr>
          <p:cNvPr id="1030" name="Picture 6" descr="http://innovate.ee.ucla.edu/wp-content/img/welcome/ucla_logo.png"/>
          <p:cNvPicPr>
            <a:picLocks noChangeAspect="1" noChangeArrowheads="1"/>
          </p:cNvPicPr>
          <p:nvPr/>
        </p:nvPicPr>
        <p:blipFill>
          <a:blip r:embed="rId4" cstate="print"/>
          <a:srcRect/>
          <a:stretch>
            <a:fillRect/>
          </a:stretch>
        </p:blipFill>
        <p:spPr bwMode="auto">
          <a:xfrm>
            <a:off x="7696200" y="5410200"/>
            <a:ext cx="1447800" cy="1447800"/>
          </a:xfrm>
          <a:prstGeom prst="rect">
            <a:avLst/>
          </a:prstGeom>
          <a:noFill/>
        </p:spPr>
      </p:pic>
      <p:sp>
        <p:nvSpPr>
          <p:cNvPr id="62466" name="AutoShape 2" descr="Image result for interact for health"/>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8" name="TextBox 7"/>
          <p:cNvSpPr txBox="1"/>
          <p:nvPr/>
        </p:nvSpPr>
        <p:spPr>
          <a:xfrm>
            <a:off x="1162621" y="5163295"/>
            <a:ext cx="6533579" cy="1200329"/>
          </a:xfrm>
          <a:prstGeom prst="rect">
            <a:avLst/>
          </a:prstGeom>
          <a:noFill/>
        </p:spPr>
        <p:txBody>
          <a:bodyPr wrap="square" rtlCol="0">
            <a:spAutoFit/>
          </a:bodyPr>
          <a:lstStyle/>
          <a:p>
            <a:pPr algn="ctr"/>
            <a:r>
              <a:rPr lang="en-US" sz="3600" dirty="0" smtClean="0">
                <a:solidFill>
                  <a:srgbClr val="FFFF00"/>
                </a:solidFill>
                <a:latin typeface="Microsoft Sans Serif" pitchFamily="34" charset="0"/>
                <a:cs typeface="Microsoft Sans Serif" pitchFamily="34" charset="0"/>
              </a:rPr>
              <a:t>Confidentiality and </a:t>
            </a:r>
          </a:p>
          <a:p>
            <a:pPr algn="ctr"/>
            <a:r>
              <a:rPr lang="en-US" sz="3600" dirty="0" smtClean="0">
                <a:solidFill>
                  <a:srgbClr val="FFFF00"/>
                </a:solidFill>
                <a:latin typeface="Microsoft Sans Serif" pitchFamily="34" charset="0"/>
                <a:cs typeface="Microsoft Sans Serif" pitchFamily="34" charset="0"/>
              </a:rPr>
              <a:t>Parental Involvement</a:t>
            </a:r>
            <a:endParaRPr lang="en-US" sz="3600" dirty="0">
              <a:solidFill>
                <a:srgbClr val="FFFF00"/>
              </a:solidFill>
              <a:latin typeface="Microsoft Sans Serif" pitchFamily="34" charset="0"/>
              <a:cs typeface="Microsoft Sans Serif" pitchFamily="34" charset="0"/>
            </a:endParaRPr>
          </a:p>
        </p:txBody>
      </p:sp>
      <p:pic>
        <p:nvPicPr>
          <p:cNvPr id="9" name="Picture 2" descr="http://youth.gov/sites/default/files/topic_mentoring.jpg"/>
          <p:cNvPicPr>
            <a:picLocks noChangeAspect="1" noChangeArrowheads="1"/>
          </p:cNvPicPr>
          <p:nvPr/>
        </p:nvPicPr>
        <p:blipFill>
          <a:blip r:embed="rId5" cstate="print"/>
          <a:srcRect/>
          <a:stretch>
            <a:fillRect/>
          </a:stretch>
        </p:blipFill>
        <p:spPr bwMode="auto">
          <a:xfrm>
            <a:off x="1283814" y="1581895"/>
            <a:ext cx="6576372" cy="3581400"/>
          </a:xfrm>
          <a:prstGeom prst="rect">
            <a:avLst/>
          </a:prstGeom>
          <a:noFill/>
        </p:spPr>
      </p:pic>
    </p:spTree>
    <p:extLst>
      <p:ext uri="{BB962C8B-B14F-4D97-AF65-F5344CB8AC3E}">
        <p14:creationId xmlns:p14="http://schemas.microsoft.com/office/powerpoint/2010/main" val="39933802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9144000" cy="1200329"/>
          </a:xfrm>
          <a:prstGeom prst="rect">
            <a:avLst/>
          </a:prstGeom>
          <a:noFill/>
        </p:spPr>
        <p:txBody>
          <a:bodyPr wrap="square" rtlCol="0">
            <a:spAutoFit/>
          </a:bodyPr>
          <a:lstStyle/>
          <a:p>
            <a:pPr algn="ctr"/>
            <a:r>
              <a:rPr lang="en-US" sz="3600" b="1" dirty="0" smtClean="0">
                <a:solidFill>
                  <a:srgbClr val="FFFF00"/>
                </a:solidFill>
                <a:latin typeface="Microsoft Sans Serif" pitchFamily="34" charset="0"/>
                <a:cs typeface="Microsoft Sans Serif" pitchFamily="34" charset="0"/>
              </a:rPr>
              <a:t>Health Confidentiality Rules: </a:t>
            </a:r>
          </a:p>
          <a:p>
            <a:pPr algn="ctr"/>
            <a:r>
              <a:rPr lang="en-US" sz="3600" b="1" dirty="0" smtClean="0">
                <a:solidFill>
                  <a:srgbClr val="FFFF00"/>
                </a:solidFill>
                <a:latin typeface="Microsoft Sans Serif" pitchFamily="34" charset="0"/>
                <a:cs typeface="Microsoft Sans Serif" pitchFamily="34" charset="0"/>
              </a:rPr>
              <a:t>The Bottom Line</a:t>
            </a:r>
            <a:endParaRPr lang="en-US" sz="3600" b="1" dirty="0">
              <a:solidFill>
                <a:srgbClr val="FFFF00"/>
              </a:solidFill>
              <a:latin typeface="Microsoft Sans Serif" pitchFamily="34" charset="0"/>
              <a:cs typeface="Microsoft Sans Serif" pitchFamily="34" charset="0"/>
            </a:endParaRPr>
          </a:p>
        </p:txBody>
      </p:sp>
      <p:sp>
        <p:nvSpPr>
          <p:cNvPr id="5" name="TextBox 4"/>
          <p:cNvSpPr txBox="1"/>
          <p:nvPr/>
        </p:nvSpPr>
        <p:spPr>
          <a:xfrm>
            <a:off x="270387" y="1262560"/>
            <a:ext cx="8839200" cy="5632311"/>
          </a:xfrm>
          <a:prstGeom prst="rect">
            <a:avLst/>
          </a:prstGeom>
          <a:noFill/>
        </p:spPr>
        <p:txBody>
          <a:bodyPr wrap="square" rtlCol="0">
            <a:spAutoFit/>
          </a:bodyPr>
          <a:lstStyle/>
          <a:p>
            <a:pPr>
              <a:buFont typeface="Arial" pitchFamily="34" charset="0"/>
              <a:buChar char="•"/>
            </a:pPr>
            <a:r>
              <a:rPr lang="en-US" sz="2400" dirty="0" smtClean="0">
                <a:latin typeface="Microsoft Sans Serif" pitchFamily="34" charset="0"/>
                <a:cs typeface="Microsoft Sans Serif" pitchFamily="34" charset="0"/>
              </a:rPr>
              <a:t>  It’s complicated, but there are resources</a:t>
            </a:r>
          </a:p>
          <a:p>
            <a:pPr lvl="1">
              <a:buFont typeface="Arial" pitchFamily="34" charset="0"/>
              <a:buChar char="•"/>
            </a:pPr>
            <a:r>
              <a:rPr lang="en-US" sz="2400" dirty="0" smtClean="0">
                <a:latin typeface="Microsoft Sans Serif" pitchFamily="34" charset="0"/>
                <a:cs typeface="Microsoft Sans Serif" pitchFamily="34" charset="0"/>
              </a:rPr>
              <a:t> </a:t>
            </a:r>
            <a:r>
              <a:rPr lang="en-US" sz="2400" dirty="0" smtClean="0">
                <a:solidFill>
                  <a:srgbClr val="FFFF00"/>
                </a:solidFill>
                <a:latin typeface="Microsoft Sans Serif" pitchFamily="34" charset="0"/>
                <a:cs typeface="Microsoft Sans Serif" pitchFamily="34" charset="0"/>
              </a:rPr>
              <a:t>http://www.samhsa.gov/about-us/who-we-are/laws/confidentiality-regulations-faqs</a:t>
            </a:r>
          </a:p>
          <a:p>
            <a:pPr lvl="1">
              <a:buClr>
                <a:schemeClr val="tx1"/>
              </a:buClr>
              <a:buFont typeface="Arial" pitchFamily="34" charset="0"/>
              <a:buChar char="•"/>
            </a:pPr>
            <a:r>
              <a:rPr lang="en-US" sz="2400" dirty="0" smtClean="0">
                <a:solidFill>
                  <a:srgbClr val="FFFF00"/>
                </a:solidFill>
                <a:latin typeface="Microsoft Sans Serif" pitchFamily="34" charset="0"/>
                <a:cs typeface="Microsoft Sans Serif" pitchFamily="34" charset="0"/>
              </a:rPr>
              <a:t>http://www.asam.org/magazine/read/article/2013/08/15/confused-by-confidentiality-a-primer-on-42-cfr-part-2</a:t>
            </a:r>
          </a:p>
          <a:p>
            <a:pPr lvl="1">
              <a:buFont typeface="Arial" pitchFamily="34" charset="0"/>
              <a:buChar char="•"/>
            </a:pPr>
            <a:endParaRPr lang="en-US" sz="2400" dirty="0" smtClean="0">
              <a:solidFill>
                <a:srgbClr val="FFFF00"/>
              </a:solidFill>
              <a:latin typeface="Microsoft Sans Serif" pitchFamily="34" charset="0"/>
              <a:cs typeface="Microsoft Sans Serif" pitchFamily="34" charset="0"/>
            </a:endParaRPr>
          </a:p>
          <a:p>
            <a:pPr>
              <a:buFont typeface="Arial" pitchFamily="34" charset="0"/>
              <a:buChar char="•"/>
            </a:pPr>
            <a:r>
              <a:rPr lang="en-US" sz="2400" dirty="0" smtClean="0">
                <a:latin typeface="Microsoft Sans Serif" pitchFamily="34" charset="0"/>
                <a:cs typeface="Microsoft Sans Serif" pitchFamily="34" charset="0"/>
              </a:rPr>
              <a:t> Instead of viewing confidentiality as a barrier, focus on educating adolescents on information sharing as a way to ensure better services </a:t>
            </a:r>
          </a:p>
          <a:p>
            <a:pPr>
              <a:buFont typeface="Arial" pitchFamily="34" charset="0"/>
              <a:buChar char="•"/>
            </a:pPr>
            <a:endParaRPr lang="en-US" sz="2400" dirty="0" smtClean="0">
              <a:latin typeface="Microsoft Sans Serif" pitchFamily="34" charset="0"/>
              <a:cs typeface="Microsoft Sans Serif" pitchFamily="34" charset="0"/>
            </a:endParaRPr>
          </a:p>
          <a:p>
            <a:pPr>
              <a:buFont typeface="Arial" pitchFamily="34" charset="0"/>
              <a:buChar char="•"/>
            </a:pPr>
            <a:r>
              <a:rPr lang="en-US" sz="2400" dirty="0" smtClean="0">
                <a:latin typeface="Microsoft Sans Serif" pitchFamily="34" charset="0"/>
                <a:cs typeface="Microsoft Sans Serif" pitchFamily="34" charset="0"/>
              </a:rPr>
              <a:t> Educate adolescents about consent and who you may share information with</a:t>
            </a:r>
          </a:p>
          <a:p>
            <a:pPr>
              <a:buFont typeface="Arial" pitchFamily="34" charset="0"/>
              <a:buChar char="•"/>
            </a:pPr>
            <a:endParaRPr lang="en-US" sz="2400" dirty="0" smtClean="0">
              <a:latin typeface="Microsoft Sans Serif" pitchFamily="34" charset="0"/>
              <a:cs typeface="Microsoft Sans Serif" pitchFamily="34" charset="0"/>
            </a:endParaRPr>
          </a:p>
          <a:p>
            <a:pPr>
              <a:buFont typeface="Arial" pitchFamily="34" charset="0"/>
              <a:buChar char="•"/>
            </a:pPr>
            <a:r>
              <a:rPr lang="en-US" sz="2400" dirty="0" smtClean="0">
                <a:latin typeface="Microsoft Sans Serif" pitchFamily="34" charset="0"/>
                <a:cs typeface="Microsoft Sans Serif" pitchFamily="34" charset="0"/>
              </a:rPr>
              <a:t> Implement use of routine consent forms that are approved by your organization</a:t>
            </a:r>
            <a:endParaRPr lang="en-US" sz="2400" dirty="0">
              <a:latin typeface="Microsoft Sans Serif" pitchFamily="34" charset="0"/>
              <a:cs typeface="Microsoft Sans Serif" pitchFamily="34" charset="0"/>
            </a:endParaRPr>
          </a:p>
        </p:txBody>
      </p:sp>
      <p:sp>
        <p:nvSpPr>
          <p:cNvPr id="6" name="Slide Number Placeholder 5"/>
          <p:cNvSpPr>
            <a:spLocks noGrp="1"/>
          </p:cNvSpPr>
          <p:nvPr>
            <p:ph type="sldNum" sz="quarter" idx="12"/>
          </p:nvPr>
        </p:nvSpPr>
        <p:spPr/>
        <p:txBody>
          <a:bodyPr/>
          <a:lstStyle/>
          <a:p>
            <a:fld id="{7BB5887B-BB3E-4BA5-8A1E-2508AB54A26D}" type="slidenum">
              <a:rPr lang="en-US" smtClean="0"/>
              <a:pPr/>
              <a:t>10</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animEffect transition="in" filter="blinds(horizontal)">
                                      <p:cBhvr>
                                        <p:cTn id="7" dur="500"/>
                                        <p:tgtEl>
                                          <p:spTgt spid="5">
                                            <p:txEl>
                                              <p:pRg st="4" end="4"/>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5">
                                            <p:txEl>
                                              <p:pRg st="6" end="6"/>
                                            </p:txEl>
                                          </p:spTgt>
                                        </p:tgtEl>
                                        <p:attrNameLst>
                                          <p:attrName>style.visibility</p:attrName>
                                        </p:attrNameLst>
                                      </p:cBhvr>
                                      <p:to>
                                        <p:strVal val="visible"/>
                                      </p:to>
                                    </p:set>
                                    <p:animEffect transition="in" filter="blinds(horizontal)">
                                      <p:cBhvr>
                                        <p:cTn id="10" dur="500"/>
                                        <p:tgtEl>
                                          <p:spTgt spid="5">
                                            <p:txEl>
                                              <p:pRg st="6" end="6"/>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5">
                                            <p:txEl>
                                              <p:pRg st="8" end="8"/>
                                            </p:txEl>
                                          </p:spTgt>
                                        </p:tgtEl>
                                        <p:attrNameLst>
                                          <p:attrName>style.visibility</p:attrName>
                                        </p:attrNameLst>
                                      </p:cBhvr>
                                      <p:to>
                                        <p:strVal val="visible"/>
                                      </p:to>
                                    </p:set>
                                    <p:animEffect transition="in" filter="blinds(horizontal)">
                                      <p:cBhvr>
                                        <p:cTn id="13" dur="500"/>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bwMode="auto">
          <a:xfrm>
            <a:off x="0" y="1981200"/>
            <a:ext cx="5410200" cy="4876800"/>
          </a:xfrm>
          <a:prstGeom prst="rect">
            <a:avLst/>
          </a:prstGeom>
          <a:noFill/>
          <a:ln w="9525">
            <a:noFill/>
            <a:miter lim="800000"/>
            <a:headEnd/>
            <a:tailEnd/>
          </a:ln>
          <a:effectLst/>
        </p:spPr>
        <p:txBody>
          <a:bodyPr/>
          <a:lstStyle/>
          <a:p>
            <a:pPr marL="457200" indent="-457200">
              <a:spcBef>
                <a:spcPts val="1000"/>
              </a:spcBef>
              <a:buClr>
                <a:schemeClr val="bg2">
                  <a:lumMod val="60000"/>
                  <a:lumOff val="40000"/>
                </a:schemeClr>
              </a:buClr>
              <a:buSzPct val="80000"/>
              <a:defRPr/>
            </a:pPr>
            <a:endParaRPr lang="en-US" sz="2800" kern="0" dirty="0">
              <a:latin typeface="Microsoft Sans Serif" pitchFamily="34" charset="0"/>
              <a:cs typeface="Microsoft Sans Serif" pitchFamily="34" charset="0"/>
            </a:endParaRPr>
          </a:p>
        </p:txBody>
      </p:sp>
      <p:sp>
        <p:nvSpPr>
          <p:cNvPr id="7" name="Content Placeholder 2"/>
          <p:cNvSpPr txBox="1">
            <a:spLocks/>
          </p:cNvSpPr>
          <p:nvPr/>
        </p:nvSpPr>
        <p:spPr>
          <a:xfrm>
            <a:off x="0" y="533400"/>
            <a:ext cx="9144000" cy="990600"/>
          </a:xfrm>
          <a:prstGeom prst="rect">
            <a:avLst/>
          </a:prstGeom>
        </p:spPr>
        <p:txBody>
          <a:bodyPr vert="horz" lIns="91440" tIns="45720" rIns="91440" bIns="45720" rtlCol="0" anchor="b">
            <a:noAutofit/>
          </a:bodyPr>
          <a:lstStyle/>
          <a:p>
            <a:pPr marL="0" marR="0" lvl="0" indent="0" algn="ctr" defTabSz="914400" rtl="0" eaLnBrk="1" fontAlgn="auto" latinLnBrk="0" hangingPunct="1">
              <a:lnSpc>
                <a:spcPct val="100000"/>
              </a:lnSpc>
              <a:spcBef>
                <a:spcPct val="20000"/>
              </a:spcBef>
              <a:spcAft>
                <a:spcPts val="0"/>
              </a:spcAft>
              <a:buClrTx/>
              <a:buSzTx/>
              <a:buFont typeface="Wingdings" pitchFamily="2" charset="2"/>
              <a:buNone/>
              <a:tabLst/>
              <a:defRPr/>
            </a:pPr>
            <a:r>
              <a:rPr lang="en-US" sz="4400" b="1" dirty="0" smtClean="0">
                <a:solidFill>
                  <a:srgbClr val="FFFF00"/>
                </a:solidFill>
                <a:latin typeface="Microsoft Sans Serif" pitchFamily="34" charset="0"/>
                <a:cs typeface="Microsoft Sans Serif" pitchFamily="34" charset="0"/>
              </a:rPr>
              <a:t>Parental Involvement:</a:t>
            </a:r>
          </a:p>
          <a:p>
            <a:pPr marL="0" marR="0" lvl="0" indent="0" algn="ctr" defTabSz="914400" rtl="0" eaLnBrk="1" fontAlgn="auto" latinLnBrk="0" hangingPunct="1">
              <a:lnSpc>
                <a:spcPct val="100000"/>
              </a:lnSpc>
              <a:spcBef>
                <a:spcPct val="20000"/>
              </a:spcBef>
              <a:spcAft>
                <a:spcPts val="0"/>
              </a:spcAft>
              <a:buClrTx/>
              <a:buSzTx/>
              <a:buFont typeface="Wingdings" pitchFamily="2" charset="2"/>
              <a:buNone/>
              <a:tabLst/>
              <a:defRPr/>
            </a:pPr>
            <a:r>
              <a:rPr lang="en-US" sz="4400" b="1" dirty="0" smtClean="0">
                <a:solidFill>
                  <a:srgbClr val="FFFF00"/>
                </a:solidFill>
                <a:latin typeface="Microsoft Sans Serif" pitchFamily="34" charset="0"/>
                <a:cs typeface="Microsoft Sans Serif" pitchFamily="34" charset="0"/>
              </a:rPr>
              <a:t>Clinically, What’s Best?</a:t>
            </a:r>
          </a:p>
        </p:txBody>
      </p:sp>
      <p:graphicFrame>
        <p:nvGraphicFramePr>
          <p:cNvPr id="6" name="Table 5"/>
          <p:cNvGraphicFramePr>
            <a:graphicFrameLocks noGrp="1"/>
          </p:cNvGraphicFramePr>
          <p:nvPr/>
        </p:nvGraphicFramePr>
        <p:xfrm>
          <a:off x="533400" y="1752600"/>
          <a:ext cx="4038600" cy="4267199"/>
        </p:xfrm>
        <a:graphic>
          <a:graphicData uri="http://schemas.openxmlformats.org/drawingml/2006/table">
            <a:tbl>
              <a:tblPr firstRow="1" bandRow="1">
                <a:tableStyleId>{93296810-A885-4BE3-A3E7-6D5BEEA58F35}</a:tableStyleId>
              </a:tblPr>
              <a:tblGrid>
                <a:gridCol w="4038600">
                  <a:extLst>
                    <a:ext uri="{9D8B030D-6E8A-4147-A177-3AD203B41FA5}">
                      <a16:colId xmlns:a16="http://schemas.microsoft.com/office/drawing/2014/main" val="20000"/>
                    </a:ext>
                  </a:extLst>
                </a:gridCol>
              </a:tblGrid>
              <a:tr h="828881">
                <a:tc>
                  <a:txBody>
                    <a:bodyPr/>
                    <a:lstStyle/>
                    <a:p>
                      <a:pPr algn="ctr"/>
                      <a:r>
                        <a:rPr lang="en-US" sz="2400" b="1" dirty="0" smtClean="0">
                          <a:solidFill>
                            <a:schemeClr val="bg1"/>
                          </a:solidFill>
                          <a:latin typeface="Microsoft Sans Serif" pitchFamily="34" charset="0"/>
                          <a:cs typeface="Microsoft Sans Serif" pitchFamily="34" charset="0"/>
                        </a:rPr>
                        <a:t>WHY TO </a:t>
                      </a:r>
                    </a:p>
                    <a:p>
                      <a:pPr algn="ctr"/>
                      <a:r>
                        <a:rPr lang="en-US" sz="2400" b="1" dirty="0" smtClean="0">
                          <a:solidFill>
                            <a:schemeClr val="bg1"/>
                          </a:solidFill>
                          <a:latin typeface="Microsoft Sans Serif" pitchFamily="34" charset="0"/>
                          <a:cs typeface="Microsoft Sans Serif" pitchFamily="34" charset="0"/>
                        </a:rPr>
                        <a:t>INCLUDE THEM</a:t>
                      </a:r>
                      <a:endParaRPr lang="en-US" sz="2400" b="1" dirty="0">
                        <a:solidFill>
                          <a:schemeClr val="bg1"/>
                        </a:solidFill>
                        <a:latin typeface="Microsoft Sans Serif" pitchFamily="34" charset="0"/>
                        <a:cs typeface="Microsoft Sans Serif" pitchFamily="34" charset="0"/>
                      </a:endParaRPr>
                    </a:p>
                  </a:txBody>
                  <a:tcPr/>
                </a:tc>
                <a:extLst>
                  <a:ext uri="{0D108BD9-81ED-4DB2-BD59-A6C34878D82A}">
                    <a16:rowId xmlns:a16="http://schemas.microsoft.com/office/drawing/2014/main" val="10000"/>
                  </a:ext>
                </a:extLst>
              </a:tr>
              <a:tr h="706083">
                <a:tc>
                  <a:txBody>
                    <a:bodyPr/>
                    <a:lstStyle/>
                    <a:p>
                      <a:pPr algn="ctr"/>
                      <a:r>
                        <a:rPr lang="en-US" sz="2000" dirty="0" smtClean="0">
                          <a:latin typeface="Microsoft Sans Serif" pitchFamily="34" charset="0"/>
                          <a:cs typeface="Microsoft Sans Serif" pitchFamily="34" charset="0"/>
                        </a:rPr>
                        <a:t>Can be great informants of issues in student’s life</a:t>
                      </a:r>
                      <a:endParaRPr lang="en-US" sz="2000" dirty="0">
                        <a:latin typeface="Microsoft Sans Serif" pitchFamily="34" charset="0"/>
                        <a:cs typeface="Microsoft Sans Serif" pitchFamily="34" charset="0"/>
                      </a:endParaRPr>
                    </a:p>
                  </a:txBody>
                  <a:tcPr/>
                </a:tc>
                <a:extLst>
                  <a:ext uri="{0D108BD9-81ED-4DB2-BD59-A6C34878D82A}">
                    <a16:rowId xmlns:a16="http://schemas.microsoft.com/office/drawing/2014/main" val="10001"/>
                  </a:ext>
                </a:extLst>
              </a:tr>
              <a:tr h="706083">
                <a:tc>
                  <a:txBody>
                    <a:bodyPr/>
                    <a:lstStyle/>
                    <a:p>
                      <a:pPr algn="ctr"/>
                      <a:r>
                        <a:rPr lang="en-US" sz="2000" dirty="0" smtClean="0">
                          <a:latin typeface="Microsoft Sans Serif" pitchFamily="34" charset="0"/>
                          <a:cs typeface="Microsoft Sans Serif" pitchFamily="34" charset="0"/>
                        </a:rPr>
                        <a:t>May be hard to achieve real change without them</a:t>
                      </a:r>
                      <a:endParaRPr lang="en-US" sz="2000" dirty="0">
                        <a:latin typeface="Microsoft Sans Serif" pitchFamily="34" charset="0"/>
                        <a:cs typeface="Microsoft Sans Serif" pitchFamily="34" charset="0"/>
                      </a:endParaRPr>
                    </a:p>
                  </a:txBody>
                  <a:tcPr/>
                </a:tc>
                <a:extLst>
                  <a:ext uri="{0D108BD9-81ED-4DB2-BD59-A6C34878D82A}">
                    <a16:rowId xmlns:a16="http://schemas.microsoft.com/office/drawing/2014/main" val="10002"/>
                  </a:ext>
                </a:extLst>
              </a:tr>
              <a:tr h="1013076">
                <a:tc>
                  <a:txBody>
                    <a:bodyPr/>
                    <a:lstStyle/>
                    <a:p>
                      <a:pPr algn="ctr"/>
                      <a:r>
                        <a:rPr lang="en-US" sz="2000" dirty="0" smtClean="0">
                          <a:latin typeface="Microsoft Sans Serif" pitchFamily="34" charset="0"/>
                          <a:cs typeface="Microsoft Sans Serif" pitchFamily="34" charset="0"/>
                        </a:rPr>
                        <a:t>Some evidence shows brief interventions work better if they are involved</a:t>
                      </a:r>
                      <a:endParaRPr lang="en-US" sz="2000" dirty="0">
                        <a:latin typeface="Microsoft Sans Serif" pitchFamily="34" charset="0"/>
                        <a:cs typeface="Microsoft Sans Serif" pitchFamily="34" charset="0"/>
                      </a:endParaRPr>
                    </a:p>
                  </a:txBody>
                  <a:tcPr/>
                </a:tc>
                <a:extLst>
                  <a:ext uri="{0D108BD9-81ED-4DB2-BD59-A6C34878D82A}">
                    <a16:rowId xmlns:a16="http://schemas.microsoft.com/office/drawing/2014/main" val="10003"/>
                  </a:ext>
                </a:extLst>
              </a:tr>
              <a:tr h="1013076">
                <a:tc>
                  <a:txBody>
                    <a:bodyPr/>
                    <a:lstStyle/>
                    <a:p>
                      <a:pPr algn="ctr"/>
                      <a:r>
                        <a:rPr lang="en-US" sz="2000" baseline="0" dirty="0" smtClean="0">
                          <a:latin typeface="Microsoft Sans Serif" pitchFamily="34" charset="0"/>
                          <a:cs typeface="Microsoft Sans Serif" pitchFamily="34" charset="0"/>
                        </a:rPr>
                        <a:t>Engagement in specialty treatment is more likely if they are involved (logistically and clinically)</a:t>
                      </a:r>
                      <a:endParaRPr lang="en-US" sz="2000" dirty="0">
                        <a:latin typeface="Microsoft Sans Serif" pitchFamily="34" charset="0"/>
                        <a:cs typeface="Microsoft Sans Serif" pitchFamily="34" charset="0"/>
                      </a:endParaRPr>
                    </a:p>
                  </a:txBody>
                  <a:tcPr/>
                </a:tc>
                <a:extLst>
                  <a:ext uri="{0D108BD9-81ED-4DB2-BD59-A6C34878D82A}">
                    <a16:rowId xmlns:a16="http://schemas.microsoft.com/office/drawing/2014/main" val="10004"/>
                  </a:ext>
                </a:extLst>
              </a:tr>
            </a:tbl>
          </a:graphicData>
        </a:graphic>
      </p:graphicFrame>
      <p:graphicFrame>
        <p:nvGraphicFramePr>
          <p:cNvPr id="9" name="Table 8"/>
          <p:cNvGraphicFramePr>
            <a:graphicFrameLocks noGrp="1"/>
          </p:cNvGraphicFramePr>
          <p:nvPr/>
        </p:nvGraphicFramePr>
        <p:xfrm>
          <a:off x="4495800" y="1752600"/>
          <a:ext cx="4038600" cy="4267200"/>
        </p:xfrm>
        <a:graphic>
          <a:graphicData uri="http://schemas.openxmlformats.org/drawingml/2006/table">
            <a:tbl>
              <a:tblPr firstRow="1" bandRow="1">
                <a:tableStyleId>{21E4AEA4-8DFA-4A89-87EB-49C32662AFE0}</a:tableStyleId>
              </a:tblPr>
              <a:tblGrid>
                <a:gridCol w="4038600">
                  <a:extLst>
                    <a:ext uri="{9D8B030D-6E8A-4147-A177-3AD203B41FA5}">
                      <a16:colId xmlns:a16="http://schemas.microsoft.com/office/drawing/2014/main" val="20000"/>
                    </a:ext>
                  </a:extLst>
                </a:gridCol>
              </a:tblGrid>
              <a:tr h="992464">
                <a:tc>
                  <a:txBody>
                    <a:bodyPr/>
                    <a:lstStyle/>
                    <a:p>
                      <a:pPr algn="ctr"/>
                      <a:r>
                        <a:rPr lang="en-US" sz="2400" b="1" dirty="0" smtClean="0">
                          <a:latin typeface="Microsoft Sans Serif" pitchFamily="34" charset="0"/>
                          <a:cs typeface="Microsoft Sans Serif" pitchFamily="34" charset="0"/>
                        </a:rPr>
                        <a:t>WHY NOT TO </a:t>
                      </a:r>
                    </a:p>
                    <a:p>
                      <a:pPr algn="ctr"/>
                      <a:r>
                        <a:rPr lang="en-US" sz="2400" b="1" dirty="0" smtClean="0">
                          <a:latin typeface="Microsoft Sans Serif" pitchFamily="34" charset="0"/>
                          <a:cs typeface="Microsoft Sans Serif" pitchFamily="34" charset="0"/>
                        </a:rPr>
                        <a:t>INCLUDE THEM</a:t>
                      </a:r>
                      <a:endParaRPr lang="en-US" sz="2400" b="1" dirty="0">
                        <a:solidFill>
                          <a:schemeClr val="bg1"/>
                        </a:solidFill>
                        <a:latin typeface="Microsoft Sans Serif" pitchFamily="34" charset="0"/>
                        <a:cs typeface="Microsoft Sans Serif" pitchFamily="34" charset="0"/>
                      </a:endParaRPr>
                    </a:p>
                  </a:txBody>
                  <a:tcPr/>
                </a:tc>
                <a:extLst>
                  <a:ext uri="{0D108BD9-81ED-4DB2-BD59-A6C34878D82A}">
                    <a16:rowId xmlns:a16="http://schemas.microsoft.com/office/drawing/2014/main" val="10000"/>
                  </a:ext>
                </a:extLst>
              </a:tr>
              <a:tr h="722556">
                <a:tc>
                  <a:txBody>
                    <a:bodyPr/>
                    <a:lstStyle/>
                    <a:p>
                      <a:pPr algn="ctr"/>
                      <a:r>
                        <a:rPr lang="en-US" sz="2000" dirty="0" smtClean="0">
                          <a:latin typeface="Microsoft Sans Serif" pitchFamily="34" charset="0"/>
                          <a:cs typeface="Microsoft Sans Serif" pitchFamily="34" charset="0"/>
                        </a:rPr>
                        <a:t>Confidentiality</a:t>
                      </a:r>
                      <a:r>
                        <a:rPr lang="en-US" sz="2000" baseline="0" dirty="0" smtClean="0">
                          <a:latin typeface="Microsoft Sans Serif" pitchFamily="34" charset="0"/>
                          <a:cs typeface="Microsoft Sans Serif" pitchFamily="34" charset="0"/>
                        </a:rPr>
                        <a:t> risk (perceived by student)</a:t>
                      </a:r>
                      <a:endParaRPr lang="en-US" sz="2000" dirty="0">
                        <a:latin typeface="Microsoft Sans Serif" pitchFamily="34" charset="0"/>
                        <a:cs typeface="Microsoft Sans Serif" pitchFamily="34" charset="0"/>
                      </a:endParaRPr>
                    </a:p>
                  </a:txBody>
                  <a:tcPr/>
                </a:tc>
                <a:extLst>
                  <a:ext uri="{0D108BD9-81ED-4DB2-BD59-A6C34878D82A}">
                    <a16:rowId xmlns:a16="http://schemas.microsoft.com/office/drawing/2014/main" val="10001"/>
                  </a:ext>
                </a:extLst>
              </a:tr>
              <a:tr h="713786">
                <a:tc>
                  <a:txBody>
                    <a:bodyPr/>
                    <a:lstStyle/>
                    <a:p>
                      <a:pPr algn="ctr"/>
                      <a:r>
                        <a:rPr lang="en-US" sz="2000" dirty="0" smtClean="0">
                          <a:latin typeface="Microsoft Sans Serif" pitchFamily="34" charset="0"/>
                          <a:cs typeface="Microsoft Sans Serif" pitchFamily="34" charset="0"/>
                        </a:rPr>
                        <a:t>Parent</a:t>
                      </a:r>
                      <a:r>
                        <a:rPr lang="en-US" sz="2000" baseline="0" dirty="0" smtClean="0">
                          <a:latin typeface="Microsoft Sans Serif" pitchFamily="34" charset="0"/>
                          <a:cs typeface="Microsoft Sans Serif" pitchFamily="34" charset="0"/>
                        </a:rPr>
                        <a:t> b</a:t>
                      </a:r>
                      <a:r>
                        <a:rPr lang="en-US" sz="2000" dirty="0" smtClean="0">
                          <a:latin typeface="Microsoft Sans Serif" pitchFamily="34" charset="0"/>
                          <a:cs typeface="Microsoft Sans Serif" pitchFamily="34" charset="0"/>
                        </a:rPr>
                        <a:t>ehaviors</a:t>
                      </a:r>
                      <a:r>
                        <a:rPr lang="en-US" sz="2000" baseline="0" dirty="0" smtClean="0">
                          <a:latin typeface="Microsoft Sans Serif" pitchFamily="34" charset="0"/>
                          <a:cs typeface="Microsoft Sans Serif" pitchFamily="34" charset="0"/>
                        </a:rPr>
                        <a:t> and attitudes may </a:t>
                      </a:r>
                      <a:r>
                        <a:rPr lang="en-US" sz="2000" dirty="0" smtClean="0">
                          <a:latin typeface="Microsoft Sans Serif" pitchFamily="34" charset="0"/>
                          <a:cs typeface="Microsoft Sans Serif" pitchFamily="34" charset="0"/>
                        </a:rPr>
                        <a:t>be part of the problem</a:t>
                      </a:r>
                      <a:endParaRPr lang="en-US" sz="2000" dirty="0">
                        <a:latin typeface="Microsoft Sans Serif" pitchFamily="34" charset="0"/>
                        <a:cs typeface="Microsoft Sans Serif" pitchFamily="34" charset="0"/>
                      </a:endParaRPr>
                    </a:p>
                  </a:txBody>
                  <a:tcPr/>
                </a:tc>
                <a:extLst>
                  <a:ext uri="{0D108BD9-81ED-4DB2-BD59-A6C34878D82A}">
                    <a16:rowId xmlns:a16="http://schemas.microsoft.com/office/drawing/2014/main" val="10002"/>
                  </a:ext>
                </a:extLst>
              </a:tr>
              <a:tr h="730747">
                <a:tc>
                  <a:txBody>
                    <a:bodyPr/>
                    <a:lstStyle/>
                    <a:p>
                      <a:pPr algn="ctr"/>
                      <a:r>
                        <a:rPr lang="en-US" sz="2000" dirty="0" smtClean="0">
                          <a:latin typeface="Microsoft Sans Serif" pitchFamily="34" charset="0"/>
                          <a:cs typeface="Microsoft Sans Serif" pitchFamily="34" charset="0"/>
                        </a:rPr>
                        <a:t>Potential</a:t>
                      </a:r>
                      <a:r>
                        <a:rPr lang="en-US" sz="2000" baseline="0" dirty="0" smtClean="0">
                          <a:latin typeface="Microsoft Sans Serif" pitchFamily="34" charset="0"/>
                          <a:cs typeface="Microsoft Sans Serif" pitchFamily="34" charset="0"/>
                        </a:rPr>
                        <a:t> abuse (domestic violence)</a:t>
                      </a:r>
                      <a:endParaRPr lang="en-US" sz="2000" dirty="0">
                        <a:latin typeface="Microsoft Sans Serif" pitchFamily="34" charset="0"/>
                        <a:cs typeface="Microsoft Sans Serif" pitchFamily="34" charset="0"/>
                      </a:endParaRPr>
                    </a:p>
                  </a:txBody>
                  <a:tcPr/>
                </a:tc>
                <a:extLst>
                  <a:ext uri="{0D108BD9-81ED-4DB2-BD59-A6C34878D82A}">
                    <a16:rowId xmlns:a16="http://schemas.microsoft.com/office/drawing/2014/main" val="10003"/>
                  </a:ext>
                </a:extLst>
              </a:tr>
              <a:tr h="1107647">
                <a:tc>
                  <a:txBody>
                    <a:bodyPr/>
                    <a:lstStyle/>
                    <a:p>
                      <a:pPr algn="ctr"/>
                      <a:r>
                        <a:rPr lang="en-US" sz="2000" dirty="0" smtClean="0">
                          <a:latin typeface="Microsoft Sans Serif" pitchFamily="34" charset="0"/>
                          <a:cs typeface="Microsoft Sans Serif" pitchFamily="34" charset="0"/>
                        </a:rPr>
                        <a:t>Involvement</a:t>
                      </a:r>
                      <a:r>
                        <a:rPr lang="en-US" sz="2000" baseline="0" dirty="0" smtClean="0">
                          <a:latin typeface="Microsoft Sans Serif" pitchFamily="34" charset="0"/>
                          <a:cs typeface="Microsoft Sans Serif" pitchFamily="34" charset="0"/>
                        </a:rPr>
                        <a:t> may hinder student’s capacity to engage in intervention or treatment</a:t>
                      </a:r>
                      <a:endParaRPr lang="en-US" sz="2000" dirty="0">
                        <a:latin typeface="Microsoft Sans Serif" pitchFamily="34" charset="0"/>
                        <a:cs typeface="Microsoft Sans Serif" pitchFamily="34" charset="0"/>
                      </a:endParaRPr>
                    </a:p>
                  </a:txBody>
                  <a:tcPr/>
                </a:tc>
                <a:extLst>
                  <a:ext uri="{0D108BD9-81ED-4DB2-BD59-A6C34878D82A}">
                    <a16:rowId xmlns:a16="http://schemas.microsoft.com/office/drawing/2014/main" val="10004"/>
                  </a:ext>
                </a:extLst>
              </a:tr>
            </a:tbl>
          </a:graphicData>
        </a:graphic>
      </p:graphicFrame>
      <p:sp>
        <p:nvSpPr>
          <p:cNvPr id="8" name="Slide Number Placeholder 7"/>
          <p:cNvSpPr>
            <a:spLocks noGrp="1"/>
          </p:cNvSpPr>
          <p:nvPr>
            <p:ph type="sldNum" sz="quarter" idx="12"/>
          </p:nvPr>
        </p:nvSpPr>
        <p:spPr/>
        <p:txBody>
          <a:bodyPr/>
          <a:lstStyle/>
          <a:p>
            <a:fld id="{7BB5887B-BB3E-4BA5-8A1E-2508AB54A26D}" type="slidenum">
              <a:rPr lang="en-US" smtClean="0"/>
              <a:pPr/>
              <a:t>11</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linds(horizontal)">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bwMode="auto">
          <a:xfrm>
            <a:off x="0" y="1981200"/>
            <a:ext cx="5410200" cy="4876800"/>
          </a:xfrm>
          <a:prstGeom prst="rect">
            <a:avLst/>
          </a:prstGeom>
          <a:noFill/>
          <a:ln w="9525">
            <a:noFill/>
            <a:miter lim="800000"/>
            <a:headEnd/>
            <a:tailEnd/>
          </a:ln>
          <a:effectLst/>
        </p:spPr>
        <p:txBody>
          <a:bodyPr/>
          <a:lstStyle/>
          <a:p>
            <a:pPr marL="457200" indent="-457200">
              <a:spcBef>
                <a:spcPts val="1000"/>
              </a:spcBef>
              <a:buClr>
                <a:schemeClr val="bg2">
                  <a:lumMod val="60000"/>
                  <a:lumOff val="40000"/>
                </a:schemeClr>
              </a:buClr>
              <a:buSzPct val="80000"/>
              <a:defRPr/>
            </a:pPr>
            <a:endParaRPr lang="en-US" sz="2800" kern="0" dirty="0">
              <a:latin typeface="Microsoft Sans Serif" pitchFamily="34" charset="0"/>
              <a:cs typeface="Microsoft Sans Serif" pitchFamily="34" charset="0"/>
            </a:endParaRPr>
          </a:p>
        </p:txBody>
      </p:sp>
      <p:sp>
        <p:nvSpPr>
          <p:cNvPr id="7" name="Content Placeholder 2"/>
          <p:cNvSpPr txBox="1">
            <a:spLocks/>
          </p:cNvSpPr>
          <p:nvPr/>
        </p:nvSpPr>
        <p:spPr>
          <a:xfrm>
            <a:off x="0" y="381000"/>
            <a:ext cx="9144000" cy="990600"/>
          </a:xfrm>
          <a:prstGeom prst="rect">
            <a:avLst/>
          </a:prstGeom>
        </p:spPr>
        <p:txBody>
          <a:bodyPr vert="horz" lIns="91440" tIns="45720" rIns="91440" bIns="45720" rtlCol="0" anchor="b">
            <a:noAutofit/>
          </a:bodyPr>
          <a:lstStyle/>
          <a:p>
            <a:pPr marL="0" marR="0" lvl="0" indent="0" algn="ctr" defTabSz="914400" rtl="0" eaLnBrk="1" fontAlgn="auto" latinLnBrk="0" hangingPunct="1">
              <a:lnSpc>
                <a:spcPct val="100000"/>
              </a:lnSpc>
              <a:spcBef>
                <a:spcPct val="20000"/>
              </a:spcBef>
              <a:spcAft>
                <a:spcPts val="0"/>
              </a:spcAft>
              <a:buClrTx/>
              <a:buSzTx/>
              <a:buFont typeface="Wingdings" pitchFamily="2" charset="2"/>
              <a:buNone/>
              <a:tabLst/>
              <a:defRPr/>
            </a:pPr>
            <a:r>
              <a:rPr lang="en-US" sz="4400" b="1" dirty="0" smtClean="0">
                <a:solidFill>
                  <a:srgbClr val="FFFF00"/>
                </a:solidFill>
                <a:latin typeface="Microsoft Sans Serif" pitchFamily="34" charset="0"/>
                <a:cs typeface="Microsoft Sans Serif" pitchFamily="34" charset="0"/>
              </a:rPr>
              <a:t>Parent/Guardian Involvement: Assessing the Situation</a:t>
            </a:r>
          </a:p>
        </p:txBody>
      </p:sp>
      <p:sp>
        <p:nvSpPr>
          <p:cNvPr id="6" name="TextBox 5"/>
          <p:cNvSpPr txBox="1"/>
          <p:nvPr/>
        </p:nvSpPr>
        <p:spPr>
          <a:xfrm>
            <a:off x="533400" y="1524000"/>
            <a:ext cx="8077200" cy="5262979"/>
          </a:xfrm>
          <a:prstGeom prst="rect">
            <a:avLst/>
          </a:prstGeom>
          <a:noFill/>
        </p:spPr>
        <p:txBody>
          <a:bodyPr wrap="square" rtlCol="0">
            <a:spAutoFit/>
          </a:bodyPr>
          <a:lstStyle/>
          <a:p>
            <a:r>
              <a:rPr lang="en-US" sz="2800" dirty="0" smtClean="0">
                <a:latin typeface="Microsoft Sans Serif" pitchFamily="34" charset="0"/>
                <a:cs typeface="Microsoft Sans Serif" pitchFamily="34" charset="0"/>
              </a:rPr>
              <a:t>Two major considerations:</a:t>
            </a:r>
          </a:p>
          <a:p>
            <a:endParaRPr lang="en-US" sz="2800" dirty="0" smtClean="0">
              <a:latin typeface="Microsoft Sans Serif" pitchFamily="34" charset="0"/>
              <a:cs typeface="Microsoft Sans Serif" pitchFamily="34" charset="0"/>
            </a:endParaRPr>
          </a:p>
          <a:p>
            <a:pPr marL="342900" indent="-342900">
              <a:buAutoNum type="arabicPeriod"/>
            </a:pPr>
            <a:r>
              <a:rPr lang="en-US" sz="2800" dirty="0" smtClean="0">
                <a:latin typeface="Microsoft Sans Serif" pitchFamily="34" charset="0"/>
                <a:cs typeface="Microsoft Sans Serif" pitchFamily="34" charset="0"/>
              </a:rPr>
              <a:t>Student’s level of motivation and readiness to change</a:t>
            </a:r>
          </a:p>
          <a:p>
            <a:pPr marL="800100" lvl="1" indent="-342900">
              <a:buFont typeface="Arial" pitchFamily="34" charset="0"/>
              <a:buChar char="•"/>
            </a:pPr>
            <a:r>
              <a:rPr lang="en-US" sz="2800" dirty="0" smtClean="0">
                <a:latin typeface="Microsoft Sans Serif" pitchFamily="34" charset="0"/>
                <a:cs typeface="Microsoft Sans Serif" pitchFamily="34" charset="0"/>
              </a:rPr>
              <a:t>Do they see they need to change?</a:t>
            </a:r>
          </a:p>
          <a:p>
            <a:pPr marL="800100" lvl="1" indent="-342900">
              <a:buFont typeface="Arial" pitchFamily="34" charset="0"/>
              <a:buChar char="•"/>
            </a:pPr>
            <a:r>
              <a:rPr lang="en-US" sz="2800" dirty="0" smtClean="0">
                <a:latin typeface="Microsoft Sans Serif" pitchFamily="34" charset="0"/>
                <a:cs typeface="Microsoft Sans Serif" pitchFamily="34" charset="0"/>
              </a:rPr>
              <a:t>Are they motivated/ready to change? </a:t>
            </a:r>
          </a:p>
          <a:p>
            <a:pPr marL="800100" lvl="1" indent="-342900"/>
            <a:endParaRPr lang="en-US" sz="2800" dirty="0" smtClean="0">
              <a:latin typeface="Microsoft Sans Serif" pitchFamily="34" charset="0"/>
              <a:cs typeface="Microsoft Sans Serif" pitchFamily="34" charset="0"/>
            </a:endParaRPr>
          </a:p>
          <a:p>
            <a:pPr marL="342900" indent="-342900">
              <a:buAutoNum type="arabicPeriod"/>
            </a:pPr>
            <a:r>
              <a:rPr lang="en-US" sz="2800" dirty="0" smtClean="0">
                <a:latin typeface="Microsoft Sans Serif" pitchFamily="34" charset="0"/>
                <a:cs typeface="Microsoft Sans Serif" pitchFamily="34" charset="0"/>
              </a:rPr>
              <a:t>Nature of relationship with caregivers</a:t>
            </a:r>
          </a:p>
          <a:p>
            <a:pPr marL="800100" lvl="1" indent="-342900">
              <a:buFont typeface="Arial" pitchFamily="34" charset="0"/>
              <a:buChar char="•"/>
            </a:pPr>
            <a:r>
              <a:rPr lang="en-US" sz="2800" dirty="0" smtClean="0">
                <a:latin typeface="Microsoft Sans Serif" pitchFamily="34" charset="0"/>
                <a:cs typeface="Microsoft Sans Serif" pitchFamily="34" charset="0"/>
              </a:rPr>
              <a:t>Would notifying parent/guardian create more problems than it solves? </a:t>
            </a:r>
          </a:p>
          <a:p>
            <a:pPr marL="800100" lvl="1" indent="-342900">
              <a:buFont typeface="Arial" pitchFamily="34" charset="0"/>
              <a:buChar char="•"/>
            </a:pPr>
            <a:r>
              <a:rPr lang="en-US" sz="2800" dirty="0" smtClean="0">
                <a:latin typeface="Microsoft Sans Serif" pitchFamily="34" charset="0"/>
                <a:cs typeface="Microsoft Sans Serif" pitchFamily="34" charset="0"/>
              </a:rPr>
              <a:t>How much capacity does the student have to communicate with them? </a:t>
            </a:r>
          </a:p>
        </p:txBody>
      </p:sp>
      <p:sp>
        <p:nvSpPr>
          <p:cNvPr id="8" name="Slide Number Placeholder 7"/>
          <p:cNvSpPr>
            <a:spLocks noGrp="1"/>
          </p:cNvSpPr>
          <p:nvPr>
            <p:ph type="sldNum" sz="quarter" idx="12"/>
          </p:nvPr>
        </p:nvSpPr>
        <p:spPr/>
        <p:txBody>
          <a:bodyPr/>
          <a:lstStyle/>
          <a:p>
            <a:fld id="{7BB5887B-BB3E-4BA5-8A1E-2508AB54A26D}" type="slidenum">
              <a:rPr lang="en-US" smtClean="0"/>
              <a:pPr/>
              <a:t>12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Effect transition="in" filter="blinds(horizontal)">
                                      <p:cBhvr>
                                        <p:cTn id="7" dur="500"/>
                                        <p:tgtEl>
                                          <p:spTgt spid="6">
                                            <p:txEl>
                                              <p:pRg st="2" end="2"/>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6">
                                            <p:txEl>
                                              <p:pRg st="3" end="3"/>
                                            </p:txEl>
                                          </p:spTgt>
                                        </p:tgtEl>
                                        <p:attrNameLst>
                                          <p:attrName>style.visibility</p:attrName>
                                        </p:attrNameLst>
                                      </p:cBhvr>
                                      <p:to>
                                        <p:strVal val="visible"/>
                                      </p:to>
                                    </p:set>
                                    <p:animEffect transition="in" filter="blinds(horizontal)">
                                      <p:cBhvr>
                                        <p:cTn id="10" dur="500"/>
                                        <p:tgtEl>
                                          <p:spTgt spid="6">
                                            <p:txEl>
                                              <p:pRg st="3" end="3"/>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6">
                                            <p:txEl>
                                              <p:pRg st="4" end="4"/>
                                            </p:txEl>
                                          </p:spTgt>
                                        </p:tgtEl>
                                        <p:attrNameLst>
                                          <p:attrName>style.visibility</p:attrName>
                                        </p:attrNameLst>
                                      </p:cBhvr>
                                      <p:to>
                                        <p:strVal val="visible"/>
                                      </p:to>
                                    </p:set>
                                    <p:animEffect transition="in" filter="blinds(horizontal)">
                                      <p:cBhvr>
                                        <p:cTn id="13" dur="500"/>
                                        <p:tgtEl>
                                          <p:spTgt spid="6">
                                            <p:txEl>
                                              <p:pRg st="4" end="4"/>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6">
                                            <p:txEl>
                                              <p:pRg st="6" end="6"/>
                                            </p:txEl>
                                          </p:spTgt>
                                        </p:tgtEl>
                                        <p:attrNameLst>
                                          <p:attrName>style.visibility</p:attrName>
                                        </p:attrNameLst>
                                      </p:cBhvr>
                                      <p:to>
                                        <p:strVal val="visible"/>
                                      </p:to>
                                    </p:set>
                                    <p:animEffect transition="in" filter="blinds(horizontal)">
                                      <p:cBhvr>
                                        <p:cTn id="18" dur="500"/>
                                        <p:tgtEl>
                                          <p:spTgt spid="6">
                                            <p:txEl>
                                              <p:pRg st="6" end="6"/>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6">
                                            <p:txEl>
                                              <p:pRg st="7" end="7"/>
                                            </p:txEl>
                                          </p:spTgt>
                                        </p:tgtEl>
                                        <p:attrNameLst>
                                          <p:attrName>style.visibility</p:attrName>
                                        </p:attrNameLst>
                                      </p:cBhvr>
                                      <p:to>
                                        <p:strVal val="visible"/>
                                      </p:to>
                                    </p:set>
                                    <p:animEffect transition="in" filter="blinds(horizontal)">
                                      <p:cBhvr>
                                        <p:cTn id="21" dur="500"/>
                                        <p:tgtEl>
                                          <p:spTgt spid="6">
                                            <p:txEl>
                                              <p:pRg st="7" end="7"/>
                                            </p:txEl>
                                          </p:spTgt>
                                        </p:tgtEl>
                                      </p:cBhvr>
                                    </p:animEffect>
                                  </p:childTnLst>
                                </p:cTn>
                              </p:par>
                              <p:par>
                                <p:cTn id="22" presetID="3" presetClass="entr" presetSubtype="10" fill="hold" nodeType="withEffect">
                                  <p:stCondLst>
                                    <p:cond delay="0"/>
                                  </p:stCondLst>
                                  <p:childTnLst>
                                    <p:set>
                                      <p:cBhvr>
                                        <p:cTn id="23" dur="1" fill="hold">
                                          <p:stCondLst>
                                            <p:cond delay="0"/>
                                          </p:stCondLst>
                                        </p:cTn>
                                        <p:tgtEl>
                                          <p:spTgt spid="6">
                                            <p:txEl>
                                              <p:pRg st="8" end="8"/>
                                            </p:txEl>
                                          </p:spTgt>
                                        </p:tgtEl>
                                        <p:attrNameLst>
                                          <p:attrName>style.visibility</p:attrName>
                                        </p:attrNameLst>
                                      </p:cBhvr>
                                      <p:to>
                                        <p:strVal val="visible"/>
                                      </p:to>
                                    </p:set>
                                    <p:animEffect transition="in" filter="blinds(horizontal)">
                                      <p:cBhvr>
                                        <p:cTn id="24" dur="500"/>
                                        <p:tgtEl>
                                          <p:spTgt spid="6">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bwMode="auto">
          <a:xfrm>
            <a:off x="0" y="1981200"/>
            <a:ext cx="5410200" cy="4876800"/>
          </a:xfrm>
          <a:prstGeom prst="rect">
            <a:avLst/>
          </a:prstGeom>
          <a:noFill/>
          <a:ln w="9525">
            <a:noFill/>
            <a:miter lim="800000"/>
            <a:headEnd/>
            <a:tailEnd/>
          </a:ln>
          <a:effectLst/>
        </p:spPr>
        <p:txBody>
          <a:bodyPr/>
          <a:lstStyle/>
          <a:p>
            <a:pPr marL="457200" indent="-457200">
              <a:spcBef>
                <a:spcPts val="1000"/>
              </a:spcBef>
              <a:buClr>
                <a:schemeClr val="bg2">
                  <a:lumMod val="60000"/>
                  <a:lumOff val="40000"/>
                </a:schemeClr>
              </a:buClr>
              <a:buSzPct val="80000"/>
              <a:defRPr/>
            </a:pPr>
            <a:endParaRPr lang="en-US" sz="2800" kern="0" dirty="0">
              <a:latin typeface="Microsoft Sans Serif" pitchFamily="34" charset="0"/>
              <a:cs typeface="Microsoft Sans Serif" pitchFamily="34" charset="0"/>
            </a:endParaRPr>
          </a:p>
        </p:txBody>
      </p:sp>
      <p:sp>
        <p:nvSpPr>
          <p:cNvPr id="7" name="Content Placeholder 2"/>
          <p:cNvSpPr txBox="1">
            <a:spLocks/>
          </p:cNvSpPr>
          <p:nvPr/>
        </p:nvSpPr>
        <p:spPr>
          <a:xfrm>
            <a:off x="0" y="381000"/>
            <a:ext cx="9144000" cy="990600"/>
          </a:xfrm>
          <a:prstGeom prst="rect">
            <a:avLst/>
          </a:prstGeom>
        </p:spPr>
        <p:txBody>
          <a:bodyPr vert="horz" lIns="91440" tIns="45720" rIns="91440" bIns="45720" rtlCol="0" anchor="b">
            <a:noAutofit/>
          </a:bodyPr>
          <a:lstStyle/>
          <a:p>
            <a:pPr marL="0" marR="0" lvl="0" indent="0" algn="ctr" defTabSz="914400" rtl="0" eaLnBrk="1" fontAlgn="auto" latinLnBrk="0" hangingPunct="1">
              <a:lnSpc>
                <a:spcPct val="100000"/>
              </a:lnSpc>
              <a:spcBef>
                <a:spcPct val="20000"/>
              </a:spcBef>
              <a:spcAft>
                <a:spcPts val="0"/>
              </a:spcAft>
              <a:buClrTx/>
              <a:buSzTx/>
              <a:buFont typeface="Wingdings" pitchFamily="2" charset="2"/>
              <a:buNone/>
              <a:tabLst/>
              <a:defRPr/>
            </a:pPr>
            <a:r>
              <a:rPr lang="en-US" sz="4400" b="1" dirty="0" smtClean="0">
                <a:solidFill>
                  <a:srgbClr val="FFFF00"/>
                </a:solidFill>
                <a:latin typeface="Microsoft Sans Serif" pitchFamily="34" charset="0"/>
                <a:cs typeface="Microsoft Sans Serif" pitchFamily="34" charset="0"/>
              </a:rPr>
              <a:t>Parent/Guardian Involvement: Assessing the Situation</a:t>
            </a:r>
          </a:p>
        </p:txBody>
      </p:sp>
      <p:graphicFrame>
        <p:nvGraphicFramePr>
          <p:cNvPr id="8" name="Diagram 7"/>
          <p:cNvGraphicFramePr/>
          <p:nvPr/>
        </p:nvGraphicFramePr>
        <p:xfrm>
          <a:off x="1828800" y="18288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Up Arrow 8"/>
          <p:cNvSpPr/>
          <p:nvPr/>
        </p:nvSpPr>
        <p:spPr>
          <a:xfrm>
            <a:off x="1219200" y="1828800"/>
            <a:ext cx="1143000" cy="4191000"/>
          </a:xfrm>
          <a:prstGeom prst="upArrow">
            <a:avLst/>
          </a:prstGeom>
          <a:solidFill>
            <a:schemeClr val="bg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Up Arrow 9"/>
          <p:cNvSpPr/>
          <p:nvPr/>
        </p:nvSpPr>
        <p:spPr>
          <a:xfrm rot="5400000">
            <a:off x="4381500" y="3619500"/>
            <a:ext cx="1219200" cy="5257800"/>
          </a:xfrm>
          <a:prstGeom prst="upArrow">
            <a:avLst/>
          </a:prstGeom>
          <a:solidFill>
            <a:schemeClr val="bg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2362200" y="6096000"/>
            <a:ext cx="5029200" cy="369332"/>
          </a:xfrm>
          <a:prstGeom prst="rect">
            <a:avLst/>
          </a:prstGeom>
          <a:noFill/>
        </p:spPr>
        <p:txBody>
          <a:bodyPr wrap="square" rtlCol="0">
            <a:spAutoFit/>
          </a:bodyPr>
          <a:lstStyle/>
          <a:p>
            <a:r>
              <a:rPr lang="en-US" i="1" dirty="0" smtClean="0">
                <a:solidFill>
                  <a:schemeClr val="bg1"/>
                </a:solidFill>
                <a:latin typeface="Microsoft Sans Serif" pitchFamily="34" charset="0"/>
                <a:cs typeface="Microsoft Sans Serif" pitchFamily="34" charset="0"/>
              </a:rPr>
              <a:t>Positive/Open Relationship with Caregivers</a:t>
            </a:r>
            <a:endParaRPr lang="en-US" i="1" dirty="0">
              <a:solidFill>
                <a:schemeClr val="bg1"/>
              </a:solidFill>
              <a:latin typeface="Microsoft Sans Serif" pitchFamily="34" charset="0"/>
              <a:cs typeface="Microsoft Sans Serif" pitchFamily="34" charset="0"/>
            </a:endParaRPr>
          </a:p>
        </p:txBody>
      </p:sp>
      <p:sp>
        <p:nvSpPr>
          <p:cNvPr id="12" name="TextBox 11"/>
          <p:cNvSpPr txBox="1"/>
          <p:nvPr/>
        </p:nvSpPr>
        <p:spPr>
          <a:xfrm rot="16200000">
            <a:off x="146566" y="4120634"/>
            <a:ext cx="3276600" cy="369332"/>
          </a:xfrm>
          <a:prstGeom prst="rect">
            <a:avLst/>
          </a:prstGeom>
          <a:noFill/>
        </p:spPr>
        <p:txBody>
          <a:bodyPr wrap="square" rtlCol="0">
            <a:spAutoFit/>
          </a:bodyPr>
          <a:lstStyle/>
          <a:p>
            <a:r>
              <a:rPr lang="en-US" i="1" dirty="0" smtClean="0">
                <a:solidFill>
                  <a:schemeClr val="bg1"/>
                </a:solidFill>
                <a:latin typeface="Microsoft Sans Serif" pitchFamily="34" charset="0"/>
                <a:cs typeface="Microsoft Sans Serif" pitchFamily="34" charset="0"/>
              </a:rPr>
              <a:t>Student Readiness/Motivation</a:t>
            </a:r>
            <a:endParaRPr lang="en-US" i="1" dirty="0">
              <a:solidFill>
                <a:schemeClr val="bg1"/>
              </a:solidFill>
              <a:latin typeface="Microsoft Sans Serif" pitchFamily="34" charset="0"/>
              <a:cs typeface="Microsoft Sans Serif" pitchFamily="34" charset="0"/>
            </a:endParaRPr>
          </a:p>
        </p:txBody>
      </p:sp>
      <p:sp>
        <p:nvSpPr>
          <p:cNvPr id="13" name="Slide Number Placeholder 12"/>
          <p:cNvSpPr>
            <a:spLocks noGrp="1"/>
          </p:cNvSpPr>
          <p:nvPr>
            <p:ph type="sldNum" sz="quarter" idx="12"/>
          </p:nvPr>
        </p:nvSpPr>
        <p:spPr/>
        <p:txBody>
          <a:bodyPr/>
          <a:lstStyle/>
          <a:p>
            <a:fld id="{7BB5887B-BB3E-4BA5-8A1E-2508AB54A26D}" type="slidenum">
              <a:rPr lang="en-US" smtClean="0"/>
              <a:pPr/>
              <a:t>13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AsOne/>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9144000" cy="1600438"/>
          </a:xfrm>
          <a:prstGeom prst="rect">
            <a:avLst/>
          </a:prstGeom>
          <a:noFill/>
        </p:spPr>
        <p:txBody>
          <a:bodyPr wrap="square" rtlCol="0">
            <a:spAutoFit/>
          </a:bodyPr>
          <a:lstStyle/>
          <a:p>
            <a:pPr algn="ctr"/>
            <a:r>
              <a:rPr lang="en-US" sz="4000" dirty="0" smtClean="0">
                <a:solidFill>
                  <a:srgbClr val="FFFF00"/>
                </a:solidFill>
                <a:latin typeface="Microsoft Sans Serif" pitchFamily="34" charset="0"/>
                <a:cs typeface="Microsoft Sans Serif" pitchFamily="34" charset="0"/>
              </a:rPr>
              <a:t>The Best-Case Scenario:</a:t>
            </a:r>
          </a:p>
          <a:p>
            <a:pPr algn="ctr"/>
            <a:r>
              <a:rPr lang="en-US" sz="4000" dirty="0" smtClean="0">
                <a:solidFill>
                  <a:srgbClr val="FFFF00"/>
                </a:solidFill>
                <a:latin typeface="Microsoft Sans Serif" pitchFamily="34" charset="0"/>
                <a:cs typeface="Microsoft Sans Serif" pitchFamily="34" charset="0"/>
              </a:rPr>
              <a:t>Ready Student, Positive Relationship</a:t>
            </a:r>
          </a:p>
          <a:p>
            <a:endParaRPr lang="en-US" dirty="0">
              <a:latin typeface="Microsoft Sans Serif" pitchFamily="34" charset="0"/>
              <a:cs typeface="Microsoft Sans Serif" pitchFamily="34" charset="0"/>
            </a:endParaRPr>
          </a:p>
        </p:txBody>
      </p:sp>
      <p:sp>
        <p:nvSpPr>
          <p:cNvPr id="5" name="TextBox 4"/>
          <p:cNvSpPr txBox="1"/>
          <p:nvPr/>
        </p:nvSpPr>
        <p:spPr>
          <a:xfrm>
            <a:off x="1219200" y="2362200"/>
            <a:ext cx="237566" cy="369332"/>
          </a:xfrm>
          <a:prstGeom prst="rect">
            <a:avLst/>
          </a:prstGeom>
          <a:noFill/>
        </p:spPr>
        <p:txBody>
          <a:bodyPr wrap="none" rtlCol="0">
            <a:spAutoFit/>
          </a:bodyPr>
          <a:lstStyle/>
          <a:p>
            <a:r>
              <a:rPr lang="en-US" dirty="0" smtClean="0"/>
              <a:t> </a:t>
            </a:r>
            <a:endParaRPr lang="en-US" dirty="0"/>
          </a:p>
        </p:txBody>
      </p:sp>
      <p:sp>
        <p:nvSpPr>
          <p:cNvPr id="6" name="TextBox 5"/>
          <p:cNvSpPr txBox="1"/>
          <p:nvPr/>
        </p:nvSpPr>
        <p:spPr>
          <a:xfrm>
            <a:off x="0" y="1905000"/>
            <a:ext cx="9144000" cy="3970318"/>
          </a:xfrm>
          <a:prstGeom prst="rect">
            <a:avLst/>
          </a:prstGeom>
          <a:noFill/>
        </p:spPr>
        <p:txBody>
          <a:bodyPr wrap="square" rtlCol="0">
            <a:spAutoFit/>
          </a:bodyPr>
          <a:lstStyle/>
          <a:p>
            <a:pPr>
              <a:buFont typeface="Arial" pitchFamily="34" charset="0"/>
              <a:buChar char="•"/>
            </a:pPr>
            <a:r>
              <a:rPr lang="en-US" sz="2800" dirty="0" smtClean="0">
                <a:latin typeface="Microsoft Sans Serif" pitchFamily="34" charset="0"/>
                <a:cs typeface="Microsoft Sans Serif" pitchFamily="34" charset="0"/>
              </a:rPr>
              <a:t> Discuss benefits of involving caregivers with student</a:t>
            </a:r>
          </a:p>
          <a:p>
            <a:pPr>
              <a:buFont typeface="Arial" pitchFamily="34" charset="0"/>
              <a:buChar char="•"/>
            </a:pPr>
            <a:endParaRPr lang="en-US" sz="2800" dirty="0" smtClean="0">
              <a:latin typeface="Microsoft Sans Serif" pitchFamily="34" charset="0"/>
              <a:cs typeface="Microsoft Sans Serif" pitchFamily="34" charset="0"/>
            </a:endParaRPr>
          </a:p>
          <a:p>
            <a:pPr>
              <a:buFont typeface="Arial" pitchFamily="34" charset="0"/>
              <a:buChar char="•"/>
            </a:pPr>
            <a:r>
              <a:rPr lang="en-US" sz="2800" dirty="0" smtClean="0">
                <a:latin typeface="Microsoft Sans Serif" pitchFamily="34" charset="0"/>
                <a:cs typeface="Microsoft Sans Serif" pitchFamily="34" charset="0"/>
              </a:rPr>
              <a:t> Once consent is granted, schedule a session or conference call</a:t>
            </a:r>
          </a:p>
          <a:p>
            <a:pPr>
              <a:buFont typeface="Arial" pitchFamily="34" charset="0"/>
              <a:buChar char="•"/>
            </a:pPr>
            <a:endParaRPr lang="en-US" sz="2800" dirty="0" smtClean="0">
              <a:latin typeface="Microsoft Sans Serif" pitchFamily="34" charset="0"/>
              <a:cs typeface="Microsoft Sans Serif" pitchFamily="34" charset="0"/>
            </a:endParaRPr>
          </a:p>
          <a:p>
            <a:pPr>
              <a:buFont typeface="Arial" pitchFamily="34" charset="0"/>
              <a:buChar char="•"/>
            </a:pPr>
            <a:r>
              <a:rPr lang="en-US" sz="2800" dirty="0" smtClean="0">
                <a:latin typeface="Microsoft Sans Serif" pitchFamily="34" charset="0"/>
                <a:cs typeface="Microsoft Sans Serif" pitchFamily="34" charset="0"/>
              </a:rPr>
              <a:t> Help student and caregiver hear each other</a:t>
            </a:r>
          </a:p>
          <a:p>
            <a:endParaRPr lang="en-US" sz="2800" dirty="0" smtClean="0">
              <a:latin typeface="Microsoft Sans Serif" pitchFamily="34" charset="0"/>
              <a:cs typeface="Microsoft Sans Serif" pitchFamily="34" charset="0"/>
            </a:endParaRPr>
          </a:p>
          <a:p>
            <a:pPr>
              <a:buFont typeface="Arial" pitchFamily="34" charset="0"/>
              <a:buChar char="•"/>
            </a:pPr>
            <a:r>
              <a:rPr lang="en-US" sz="2800" dirty="0" smtClean="0">
                <a:latin typeface="Microsoft Sans Serif" pitchFamily="34" charset="0"/>
                <a:cs typeface="Microsoft Sans Serif" pitchFamily="34" charset="0"/>
              </a:rPr>
              <a:t> If specialty SUD treatment is indicated, facilitate discussion about referral</a:t>
            </a:r>
            <a:endParaRPr lang="en-US" sz="2800" dirty="0">
              <a:latin typeface="Microsoft Sans Serif" pitchFamily="34" charset="0"/>
              <a:cs typeface="Microsoft Sans Serif" pitchFamily="34" charset="0"/>
            </a:endParaRPr>
          </a:p>
        </p:txBody>
      </p:sp>
      <p:sp>
        <p:nvSpPr>
          <p:cNvPr id="7" name="Slide Number Placeholder 6"/>
          <p:cNvSpPr>
            <a:spLocks noGrp="1"/>
          </p:cNvSpPr>
          <p:nvPr>
            <p:ph type="sldNum" sz="quarter" idx="12"/>
          </p:nvPr>
        </p:nvSpPr>
        <p:spPr/>
        <p:txBody>
          <a:bodyPr/>
          <a:lstStyle/>
          <a:p>
            <a:fld id="{7BB5887B-BB3E-4BA5-8A1E-2508AB54A26D}"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9144000" cy="1600438"/>
          </a:xfrm>
          <a:prstGeom prst="rect">
            <a:avLst/>
          </a:prstGeom>
          <a:noFill/>
        </p:spPr>
        <p:txBody>
          <a:bodyPr wrap="square" rtlCol="0">
            <a:spAutoFit/>
          </a:bodyPr>
          <a:lstStyle/>
          <a:p>
            <a:pPr algn="ctr"/>
            <a:r>
              <a:rPr lang="en-US" sz="4000" dirty="0" smtClean="0">
                <a:solidFill>
                  <a:srgbClr val="FFFF00"/>
                </a:solidFill>
                <a:latin typeface="Microsoft Sans Serif" pitchFamily="34" charset="0"/>
                <a:cs typeface="Microsoft Sans Serif" pitchFamily="34" charset="0"/>
              </a:rPr>
              <a:t>Ready Student, </a:t>
            </a:r>
          </a:p>
          <a:p>
            <a:pPr algn="ctr"/>
            <a:r>
              <a:rPr lang="en-US" sz="4000" dirty="0" smtClean="0">
                <a:solidFill>
                  <a:srgbClr val="FFFF00"/>
                </a:solidFill>
                <a:latin typeface="Microsoft Sans Serif" pitchFamily="34" charset="0"/>
                <a:cs typeface="Microsoft Sans Serif" pitchFamily="34" charset="0"/>
              </a:rPr>
              <a:t>Less Positive Relationship</a:t>
            </a:r>
          </a:p>
          <a:p>
            <a:endParaRPr lang="en-US" dirty="0">
              <a:latin typeface="Microsoft Sans Serif" pitchFamily="34" charset="0"/>
              <a:cs typeface="Microsoft Sans Serif" pitchFamily="34" charset="0"/>
            </a:endParaRPr>
          </a:p>
        </p:txBody>
      </p:sp>
      <p:sp>
        <p:nvSpPr>
          <p:cNvPr id="5" name="TextBox 4"/>
          <p:cNvSpPr txBox="1"/>
          <p:nvPr/>
        </p:nvSpPr>
        <p:spPr>
          <a:xfrm>
            <a:off x="1219200" y="2362200"/>
            <a:ext cx="237566" cy="369332"/>
          </a:xfrm>
          <a:prstGeom prst="rect">
            <a:avLst/>
          </a:prstGeom>
          <a:noFill/>
        </p:spPr>
        <p:txBody>
          <a:bodyPr wrap="none" rtlCol="0">
            <a:spAutoFit/>
          </a:bodyPr>
          <a:lstStyle/>
          <a:p>
            <a:r>
              <a:rPr lang="en-US" dirty="0" smtClean="0"/>
              <a:t> </a:t>
            </a:r>
            <a:endParaRPr lang="en-US" dirty="0"/>
          </a:p>
        </p:txBody>
      </p:sp>
      <p:sp>
        <p:nvSpPr>
          <p:cNvPr id="6" name="TextBox 5"/>
          <p:cNvSpPr txBox="1"/>
          <p:nvPr/>
        </p:nvSpPr>
        <p:spPr>
          <a:xfrm>
            <a:off x="0" y="1371600"/>
            <a:ext cx="9144000" cy="5693866"/>
          </a:xfrm>
          <a:prstGeom prst="rect">
            <a:avLst/>
          </a:prstGeom>
          <a:noFill/>
        </p:spPr>
        <p:txBody>
          <a:bodyPr wrap="square" rtlCol="0">
            <a:spAutoFit/>
          </a:bodyPr>
          <a:lstStyle/>
          <a:p>
            <a:pPr>
              <a:buFont typeface="Arial" pitchFamily="34" charset="0"/>
              <a:buChar char="•"/>
            </a:pPr>
            <a:r>
              <a:rPr lang="en-US" sz="2800" dirty="0" smtClean="0">
                <a:latin typeface="Microsoft Sans Serif" pitchFamily="34" charset="0"/>
                <a:cs typeface="Microsoft Sans Serif" pitchFamily="34" charset="0"/>
              </a:rPr>
              <a:t> Identify and discuss student’s perceived benefits and concerns about involving caregivers</a:t>
            </a:r>
          </a:p>
          <a:p>
            <a:pPr>
              <a:buFont typeface="Arial" pitchFamily="34" charset="0"/>
              <a:buChar char="•"/>
            </a:pPr>
            <a:endParaRPr lang="en-US" sz="2800" dirty="0" smtClean="0">
              <a:latin typeface="Microsoft Sans Serif" pitchFamily="34" charset="0"/>
              <a:cs typeface="Microsoft Sans Serif" pitchFamily="34" charset="0"/>
            </a:endParaRPr>
          </a:p>
          <a:p>
            <a:pPr>
              <a:buFont typeface="Arial" pitchFamily="34" charset="0"/>
              <a:buChar char="•"/>
            </a:pPr>
            <a:r>
              <a:rPr lang="en-US" sz="2800" dirty="0" smtClean="0">
                <a:latin typeface="Microsoft Sans Serif" pitchFamily="34" charset="0"/>
                <a:cs typeface="Microsoft Sans Serif" pitchFamily="34" charset="0"/>
              </a:rPr>
              <a:t> Help ease student’s concerns by rehearsing what discussion with caregiver would look like (role play)</a:t>
            </a:r>
          </a:p>
          <a:p>
            <a:pPr>
              <a:buFont typeface="Arial" pitchFamily="34" charset="0"/>
              <a:buChar char="•"/>
            </a:pPr>
            <a:endParaRPr lang="en-US" sz="2800" dirty="0" smtClean="0">
              <a:latin typeface="Microsoft Sans Serif" pitchFamily="34" charset="0"/>
              <a:cs typeface="Microsoft Sans Serif" pitchFamily="34" charset="0"/>
            </a:endParaRPr>
          </a:p>
          <a:p>
            <a:pPr>
              <a:buFont typeface="Arial" pitchFamily="34" charset="0"/>
              <a:buChar char="•"/>
            </a:pPr>
            <a:r>
              <a:rPr lang="en-US" sz="2800" dirty="0" smtClean="0">
                <a:latin typeface="Microsoft Sans Serif" pitchFamily="34" charset="0"/>
                <a:cs typeface="Microsoft Sans Serif" pitchFamily="34" charset="0"/>
              </a:rPr>
              <a:t> If student consents, schedule a session or call with caregiver</a:t>
            </a:r>
          </a:p>
          <a:p>
            <a:pPr>
              <a:buFont typeface="Arial" pitchFamily="34" charset="0"/>
              <a:buChar char="•"/>
            </a:pPr>
            <a:endParaRPr lang="en-US" sz="2800" dirty="0" smtClean="0">
              <a:latin typeface="Microsoft Sans Serif" pitchFamily="34" charset="0"/>
              <a:cs typeface="Microsoft Sans Serif" pitchFamily="34" charset="0"/>
            </a:endParaRPr>
          </a:p>
          <a:p>
            <a:pPr>
              <a:buFont typeface="Arial" pitchFamily="34" charset="0"/>
              <a:buChar char="•"/>
            </a:pPr>
            <a:r>
              <a:rPr lang="en-US" sz="2800" dirty="0" smtClean="0">
                <a:latin typeface="Microsoft Sans Serif" pitchFamily="34" charset="0"/>
                <a:cs typeface="Microsoft Sans Serif" pitchFamily="34" charset="0"/>
              </a:rPr>
              <a:t> Mediate conflicts and find “middle path” that emphasizes common ground between student and parent</a:t>
            </a:r>
          </a:p>
          <a:p>
            <a:pPr>
              <a:buFont typeface="Arial" pitchFamily="34" charset="0"/>
              <a:buChar char="•"/>
            </a:pPr>
            <a:endParaRPr lang="en-US" sz="2800" dirty="0">
              <a:latin typeface="Microsoft Sans Serif" pitchFamily="34" charset="0"/>
              <a:cs typeface="Microsoft Sans Serif" pitchFamily="34" charset="0"/>
            </a:endParaRPr>
          </a:p>
        </p:txBody>
      </p:sp>
      <p:sp>
        <p:nvSpPr>
          <p:cNvPr id="7" name="Slide Number Placeholder 6"/>
          <p:cNvSpPr>
            <a:spLocks noGrp="1"/>
          </p:cNvSpPr>
          <p:nvPr>
            <p:ph type="sldNum" sz="quarter" idx="12"/>
          </p:nvPr>
        </p:nvSpPr>
        <p:spPr/>
        <p:txBody>
          <a:bodyPr/>
          <a:lstStyle/>
          <a:p>
            <a:fld id="{7BB5887B-BB3E-4BA5-8A1E-2508AB54A26D}"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9144000" cy="1600438"/>
          </a:xfrm>
          <a:prstGeom prst="rect">
            <a:avLst/>
          </a:prstGeom>
          <a:noFill/>
        </p:spPr>
        <p:txBody>
          <a:bodyPr wrap="square" rtlCol="0">
            <a:spAutoFit/>
          </a:bodyPr>
          <a:lstStyle/>
          <a:p>
            <a:pPr algn="ctr"/>
            <a:r>
              <a:rPr lang="en-US" sz="4000" dirty="0" smtClean="0">
                <a:solidFill>
                  <a:srgbClr val="FFFF00"/>
                </a:solidFill>
                <a:latin typeface="Microsoft Sans Serif" pitchFamily="34" charset="0"/>
                <a:cs typeface="Microsoft Sans Serif" pitchFamily="34" charset="0"/>
              </a:rPr>
              <a:t>Less Ready Student, </a:t>
            </a:r>
          </a:p>
          <a:p>
            <a:pPr algn="ctr"/>
            <a:r>
              <a:rPr lang="en-US" sz="4000" dirty="0" smtClean="0">
                <a:solidFill>
                  <a:srgbClr val="FFFF00"/>
                </a:solidFill>
                <a:latin typeface="Microsoft Sans Serif" pitchFamily="34" charset="0"/>
                <a:cs typeface="Microsoft Sans Serif" pitchFamily="34" charset="0"/>
              </a:rPr>
              <a:t>Positive Relationship</a:t>
            </a:r>
          </a:p>
          <a:p>
            <a:endParaRPr lang="en-US" dirty="0">
              <a:latin typeface="Microsoft Sans Serif" pitchFamily="34" charset="0"/>
              <a:cs typeface="Microsoft Sans Serif" pitchFamily="34" charset="0"/>
            </a:endParaRPr>
          </a:p>
        </p:txBody>
      </p:sp>
      <p:sp>
        <p:nvSpPr>
          <p:cNvPr id="5" name="TextBox 4"/>
          <p:cNvSpPr txBox="1"/>
          <p:nvPr/>
        </p:nvSpPr>
        <p:spPr>
          <a:xfrm>
            <a:off x="1219200" y="2362200"/>
            <a:ext cx="237566" cy="369332"/>
          </a:xfrm>
          <a:prstGeom prst="rect">
            <a:avLst/>
          </a:prstGeom>
          <a:noFill/>
        </p:spPr>
        <p:txBody>
          <a:bodyPr wrap="none" rtlCol="0">
            <a:spAutoFit/>
          </a:bodyPr>
          <a:lstStyle/>
          <a:p>
            <a:r>
              <a:rPr lang="en-US" dirty="0" smtClean="0"/>
              <a:t> </a:t>
            </a:r>
            <a:endParaRPr lang="en-US" dirty="0"/>
          </a:p>
        </p:txBody>
      </p:sp>
      <p:sp>
        <p:nvSpPr>
          <p:cNvPr id="6" name="TextBox 5"/>
          <p:cNvSpPr txBox="1"/>
          <p:nvPr/>
        </p:nvSpPr>
        <p:spPr>
          <a:xfrm>
            <a:off x="0" y="1133356"/>
            <a:ext cx="9144000" cy="5724644"/>
          </a:xfrm>
          <a:prstGeom prst="rect">
            <a:avLst/>
          </a:prstGeom>
          <a:noFill/>
        </p:spPr>
        <p:txBody>
          <a:bodyPr wrap="square" rtlCol="0">
            <a:spAutoFit/>
          </a:bodyPr>
          <a:lstStyle/>
          <a:p>
            <a:pPr>
              <a:buFont typeface="Arial" pitchFamily="34" charset="0"/>
              <a:buChar char="•"/>
            </a:pPr>
            <a:r>
              <a:rPr lang="en-US" sz="2800" dirty="0" smtClean="0">
                <a:latin typeface="Microsoft Sans Serif" pitchFamily="34" charset="0"/>
                <a:cs typeface="Microsoft Sans Serif" pitchFamily="34" charset="0"/>
              </a:rPr>
              <a:t> </a:t>
            </a:r>
            <a:r>
              <a:rPr lang="en-US" sz="2600" dirty="0" smtClean="0">
                <a:latin typeface="Microsoft Sans Serif" pitchFamily="34" charset="0"/>
                <a:cs typeface="Microsoft Sans Serif" pitchFamily="34" charset="0"/>
              </a:rPr>
              <a:t>Continue as usual with motivational interviewing around substance use</a:t>
            </a:r>
          </a:p>
          <a:p>
            <a:pPr>
              <a:buFont typeface="Arial" pitchFamily="34" charset="0"/>
              <a:buChar char="•"/>
            </a:pPr>
            <a:endParaRPr lang="en-US" sz="2600" dirty="0" smtClean="0">
              <a:latin typeface="Microsoft Sans Serif" pitchFamily="34" charset="0"/>
              <a:cs typeface="Microsoft Sans Serif" pitchFamily="34" charset="0"/>
            </a:endParaRPr>
          </a:p>
          <a:p>
            <a:pPr>
              <a:buFont typeface="Arial" pitchFamily="34" charset="0"/>
              <a:buChar char="•"/>
            </a:pPr>
            <a:r>
              <a:rPr lang="en-US" sz="2600" dirty="0" smtClean="0">
                <a:latin typeface="Microsoft Sans Serif" pitchFamily="34" charset="0"/>
                <a:cs typeface="Microsoft Sans Serif" pitchFamily="34" charset="0"/>
              </a:rPr>
              <a:t> If/when student becomes more motivated to change, collaboratively develop list of pros and cons of parental involvement</a:t>
            </a:r>
          </a:p>
          <a:p>
            <a:pPr>
              <a:buFont typeface="Arial" pitchFamily="34" charset="0"/>
              <a:buChar char="•"/>
            </a:pPr>
            <a:endParaRPr lang="en-US" sz="2600" dirty="0" smtClean="0">
              <a:latin typeface="Microsoft Sans Serif" pitchFamily="34" charset="0"/>
              <a:cs typeface="Microsoft Sans Serif" pitchFamily="34" charset="0"/>
            </a:endParaRPr>
          </a:p>
          <a:p>
            <a:pPr>
              <a:buFont typeface="Arial" pitchFamily="34" charset="0"/>
              <a:buChar char="•"/>
            </a:pPr>
            <a:r>
              <a:rPr lang="en-US" sz="2600" dirty="0" smtClean="0">
                <a:latin typeface="Microsoft Sans Serif" pitchFamily="34" charset="0"/>
                <a:cs typeface="Microsoft Sans Serif" pitchFamily="34" charset="0"/>
              </a:rPr>
              <a:t> Rehearse/role play discussions</a:t>
            </a:r>
          </a:p>
          <a:p>
            <a:pPr>
              <a:buFont typeface="Arial" pitchFamily="34" charset="0"/>
              <a:buChar char="•"/>
            </a:pPr>
            <a:endParaRPr lang="en-US" sz="2600" dirty="0" smtClean="0">
              <a:latin typeface="Microsoft Sans Serif" pitchFamily="34" charset="0"/>
              <a:cs typeface="Microsoft Sans Serif" pitchFamily="34" charset="0"/>
            </a:endParaRPr>
          </a:p>
          <a:p>
            <a:pPr>
              <a:buFont typeface="Arial" pitchFamily="34" charset="0"/>
              <a:buChar char="•"/>
            </a:pPr>
            <a:r>
              <a:rPr lang="en-US" sz="2600" dirty="0" smtClean="0">
                <a:latin typeface="Microsoft Sans Serif" pitchFamily="34" charset="0"/>
                <a:cs typeface="Microsoft Sans Serif" pitchFamily="34" charset="0"/>
              </a:rPr>
              <a:t> Use session to help caregiver understand substance use, student’s reluctance to change, and other needs</a:t>
            </a:r>
          </a:p>
          <a:p>
            <a:pPr>
              <a:buFont typeface="Arial" pitchFamily="34" charset="0"/>
              <a:buChar char="•"/>
            </a:pPr>
            <a:endParaRPr lang="en-US" sz="2600" dirty="0" smtClean="0">
              <a:latin typeface="Microsoft Sans Serif" pitchFamily="34" charset="0"/>
              <a:cs typeface="Microsoft Sans Serif" pitchFamily="34" charset="0"/>
            </a:endParaRPr>
          </a:p>
          <a:p>
            <a:pPr>
              <a:buFont typeface="Arial" pitchFamily="34" charset="0"/>
              <a:buChar char="•"/>
            </a:pPr>
            <a:r>
              <a:rPr lang="en-US" sz="2600" dirty="0" smtClean="0">
                <a:latin typeface="Microsoft Sans Serif" pitchFamily="34" charset="0"/>
                <a:cs typeface="Microsoft Sans Serif" pitchFamily="34" charset="0"/>
              </a:rPr>
              <a:t>Mediate conflicts and find “middle path” that emphasizes common ground between student and parent</a:t>
            </a:r>
            <a:endParaRPr lang="en-US" sz="2600" dirty="0">
              <a:latin typeface="Microsoft Sans Serif" pitchFamily="34" charset="0"/>
              <a:cs typeface="Microsoft Sans Serif" pitchFamily="34" charset="0"/>
            </a:endParaRPr>
          </a:p>
        </p:txBody>
      </p:sp>
      <p:sp>
        <p:nvSpPr>
          <p:cNvPr id="7" name="Slide Number Placeholder 6"/>
          <p:cNvSpPr>
            <a:spLocks noGrp="1"/>
          </p:cNvSpPr>
          <p:nvPr>
            <p:ph type="sldNum" sz="quarter" idx="12"/>
          </p:nvPr>
        </p:nvSpPr>
        <p:spPr/>
        <p:txBody>
          <a:bodyPr/>
          <a:lstStyle/>
          <a:p>
            <a:fld id="{7BB5887B-BB3E-4BA5-8A1E-2508AB54A26D}"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9144000" cy="2215991"/>
          </a:xfrm>
          <a:prstGeom prst="rect">
            <a:avLst/>
          </a:prstGeom>
          <a:noFill/>
        </p:spPr>
        <p:txBody>
          <a:bodyPr wrap="square" rtlCol="0">
            <a:spAutoFit/>
          </a:bodyPr>
          <a:lstStyle/>
          <a:p>
            <a:pPr algn="ctr"/>
            <a:r>
              <a:rPr lang="en-US" sz="4000" dirty="0" smtClean="0">
                <a:solidFill>
                  <a:srgbClr val="FFFF00"/>
                </a:solidFill>
                <a:latin typeface="Microsoft Sans Serif" pitchFamily="34" charset="0"/>
                <a:cs typeface="Microsoft Sans Serif" pitchFamily="34" charset="0"/>
              </a:rPr>
              <a:t>The Most Challenging Scenario:</a:t>
            </a:r>
          </a:p>
          <a:p>
            <a:pPr algn="ctr"/>
            <a:r>
              <a:rPr lang="en-US" sz="4000" dirty="0" smtClean="0">
                <a:solidFill>
                  <a:srgbClr val="FFFF00"/>
                </a:solidFill>
                <a:latin typeface="Microsoft Sans Serif" pitchFamily="34" charset="0"/>
                <a:cs typeface="Microsoft Sans Serif" pitchFamily="34" charset="0"/>
              </a:rPr>
              <a:t>Less Ready Student, </a:t>
            </a:r>
          </a:p>
          <a:p>
            <a:pPr algn="ctr"/>
            <a:r>
              <a:rPr lang="en-US" sz="4000" dirty="0" smtClean="0">
                <a:solidFill>
                  <a:srgbClr val="FFFF00"/>
                </a:solidFill>
                <a:latin typeface="Microsoft Sans Serif" pitchFamily="34" charset="0"/>
                <a:cs typeface="Microsoft Sans Serif" pitchFamily="34" charset="0"/>
              </a:rPr>
              <a:t>Less Positive Relationship</a:t>
            </a:r>
          </a:p>
          <a:p>
            <a:endParaRPr lang="en-US" dirty="0">
              <a:latin typeface="Microsoft Sans Serif" pitchFamily="34" charset="0"/>
              <a:cs typeface="Microsoft Sans Serif" pitchFamily="34" charset="0"/>
            </a:endParaRPr>
          </a:p>
        </p:txBody>
      </p:sp>
      <p:sp>
        <p:nvSpPr>
          <p:cNvPr id="5" name="TextBox 4"/>
          <p:cNvSpPr txBox="1"/>
          <p:nvPr/>
        </p:nvSpPr>
        <p:spPr>
          <a:xfrm>
            <a:off x="1219200" y="2362200"/>
            <a:ext cx="237566" cy="369332"/>
          </a:xfrm>
          <a:prstGeom prst="rect">
            <a:avLst/>
          </a:prstGeom>
          <a:noFill/>
        </p:spPr>
        <p:txBody>
          <a:bodyPr wrap="none" rtlCol="0">
            <a:spAutoFit/>
          </a:bodyPr>
          <a:lstStyle/>
          <a:p>
            <a:r>
              <a:rPr lang="en-US" dirty="0" smtClean="0"/>
              <a:t> </a:t>
            </a:r>
            <a:endParaRPr lang="en-US" dirty="0"/>
          </a:p>
        </p:txBody>
      </p:sp>
      <p:sp>
        <p:nvSpPr>
          <p:cNvPr id="6" name="TextBox 5"/>
          <p:cNvSpPr txBox="1"/>
          <p:nvPr/>
        </p:nvSpPr>
        <p:spPr>
          <a:xfrm>
            <a:off x="0" y="1905000"/>
            <a:ext cx="9144000" cy="5262979"/>
          </a:xfrm>
          <a:prstGeom prst="rect">
            <a:avLst/>
          </a:prstGeom>
          <a:noFill/>
        </p:spPr>
        <p:txBody>
          <a:bodyPr wrap="square" rtlCol="0">
            <a:spAutoFit/>
          </a:bodyPr>
          <a:lstStyle/>
          <a:p>
            <a:pPr>
              <a:buFont typeface="Arial" pitchFamily="34" charset="0"/>
              <a:buChar char="•"/>
            </a:pPr>
            <a:r>
              <a:rPr lang="en-US" sz="2800" dirty="0" smtClean="0">
                <a:latin typeface="Microsoft Sans Serif" pitchFamily="34" charset="0"/>
                <a:cs typeface="Microsoft Sans Serif" pitchFamily="34" charset="0"/>
              </a:rPr>
              <a:t> Continue motivational interviewing with student </a:t>
            </a:r>
          </a:p>
          <a:p>
            <a:pPr>
              <a:buFont typeface="Arial" pitchFamily="34" charset="0"/>
              <a:buChar char="•"/>
            </a:pPr>
            <a:endParaRPr lang="en-US" sz="2800" dirty="0" smtClean="0">
              <a:latin typeface="Microsoft Sans Serif" pitchFamily="34" charset="0"/>
              <a:cs typeface="Microsoft Sans Serif" pitchFamily="34" charset="0"/>
            </a:endParaRPr>
          </a:p>
          <a:p>
            <a:pPr>
              <a:buFont typeface="Arial" pitchFamily="34" charset="0"/>
              <a:buChar char="•"/>
            </a:pPr>
            <a:r>
              <a:rPr lang="en-US" sz="2800" dirty="0" smtClean="0">
                <a:latin typeface="Microsoft Sans Serif" pitchFamily="34" charset="0"/>
                <a:cs typeface="Microsoft Sans Serif" pitchFamily="34" charset="0"/>
              </a:rPr>
              <a:t>If/when student becomes more motivated to change, have a discussion weighing the pros and cons of caregiver involvement</a:t>
            </a:r>
          </a:p>
          <a:p>
            <a:pPr>
              <a:buFont typeface="Arial" pitchFamily="34" charset="0"/>
              <a:buChar char="•"/>
            </a:pPr>
            <a:endParaRPr lang="en-US" sz="2800" dirty="0" smtClean="0">
              <a:latin typeface="Microsoft Sans Serif" pitchFamily="34" charset="0"/>
              <a:cs typeface="Microsoft Sans Serif" pitchFamily="34" charset="0"/>
            </a:endParaRPr>
          </a:p>
          <a:p>
            <a:pPr>
              <a:buFont typeface="Arial" pitchFamily="34" charset="0"/>
              <a:buChar char="•"/>
            </a:pPr>
            <a:r>
              <a:rPr lang="en-US" sz="2800" dirty="0" smtClean="0">
                <a:latin typeface="Microsoft Sans Serif" pitchFamily="34" charset="0"/>
                <a:cs typeface="Microsoft Sans Serif" pitchFamily="34" charset="0"/>
              </a:rPr>
              <a:t> Negotiate how and when to involve caregivers in the process. </a:t>
            </a:r>
          </a:p>
          <a:p>
            <a:pPr>
              <a:buFont typeface="Arial" pitchFamily="34" charset="0"/>
              <a:buChar char="•"/>
            </a:pPr>
            <a:endParaRPr lang="en-US" sz="2800" dirty="0" smtClean="0">
              <a:latin typeface="Microsoft Sans Serif" pitchFamily="34" charset="0"/>
              <a:cs typeface="Microsoft Sans Serif" pitchFamily="34" charset="0"/>
            </a:endParaRPr>
          </a:p>
          <a:p>
            <a:pPr>
              <a:buFont typeface="Arial" pitchFamily="34" charset="0"/>
              <a:buChar char="•"/>
            </a:pPr>
            <a:r>
              <a:rPr lang="en-US" sz="2800" dirty="0" smtClean="0">
                <a:latin typeface="Microsoft Sans Serif" pitchFamily="34" charset="0"/>
                <a:cs typeface="Microsoft Sans Serif" pitchFamily="34" charset="0"/>
              </a:rPr>
              <a:t> Help student and caregiver hear each other, communicate better</a:t>
            </a:r>
          </a:p>
          <a:p>
            <a:endParaRPr lang="en-US" sz="2800" dirty="0" smtClean="0">
              <a:latin typeface="Microsoft Sans Serif" pitchFamily="34" charset="0"/>
              <a:cs typeface="Microsoft Sans Serif" pitchFamily="34" charset="0"/>
            </a:endParaRPr>
          </a:p>
        </p:txBody>
      </p:sp>
      <p:sp>
        <p:nvSpPr>
          <p:cNvPr id="7" name="Slide Number Placeholder 6"/>
          <p:cNvSpPr>
            <a:spLocks noGrp="1"/>
          </p:cNvSpPr>
          <p:nvPr>
            <p:ph type="sldNum" sz="quarter" idx="12"/>
          </p:nvPr>
        </p:nvSpPr>
        <p:spPr/>
        <p:txBody>
          <a:bodyPr/>
          <a:lstStyle/>
          <a:p>
            <a:fld id="{7BB5887B-BB3E-4BA5-8A1E-2508AB54A26D}"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normAutofit/>
          </a:bodyPr>
          <a:lstStyle/>
          <a:p>
            <a:pPr algn="ctr"/>
            <a:r>
              <a:rPr lang="en-US" sz="8000" dirty="0" smtClean="0">
                <a:solidFill>
                  <a:srgbClr val="FFFF00"/>
                </a:solidFill>
                <a:latin typeface="Microsoft Sans Serif" pitchFamily="34" charset="0"/>
                <a:cs typeface="Microsoft Sans Serif" pitchFamily="34" charset="0"/>
              </a:rPr>
              <a:t>ROLE PLAY </a:t>
            </a:r>
            <a:endParaRPr lang="en-US" sz="8000" dirty="0">
              <a:solidFill>
                <a:srgbClr val="FFFF00"/>
              </a:solidFill>
              <a:latin typeface="Microsoft Sans Serif" pitchFamily="34" charset="0"/>
              <a:cs typeface="Microsoft Sans Serif" pitchFamily="34" charset="0"/>
            </a:endParaRPr>
          </a:p>
        </p:txBody>
      </p:sp>
      <p:sp>
        <p:nvSpPr>
          <p:cNvPr id="4" name="TextBox 3"/>
          <p:cNvSpPr txBox="1"/>
          <p:nvPr/>
        </p:nvSpPr>
        <p:spPr>
          <a:xfrm>
            <a:off x="0" y="0"/>
            <a:ext cx="9144000" cy="769441"/>
          </a:xfrm>
          <a:prstGeom prst="rect">
            <a:avLst/>
          </a:prstGeom>
          <a:noFill/>
        </p:spPr>
        <p:txBody>
          <a:bodyPr wrap="square" rtlCol="0">
            <a:spAutoFit/>
          </a:bodyPr>
          <a:lstStyle/>
          <a:p>
            <a:pPr algn="ctr"/>
            <a:r>
              <a:rPr lang="en-US" sz="4400" dirty="0" smtClean="0">
                <a:solidFill>
                  <a:srgbClr val="FFFF00"/>
                </a:solidFill>
                <a:latin typeface="Microsoft Sans Serif" pitchFamily="34" charset="0"/>
                <a:cs typeface="Microsoft Sans Serif" pitchFamily="34" charset="0"/>
              </a:rPr>
              <a:t>Facilitating Caregiver Involvement</a:t>
            </a:r>
            <a:endParaRPr lang="en-US" sz="4400" dirty="0">
              <a:solidFill>
                <a:srgbClr val="FFFF00"/>
              </a:solidFill>
              <a:latin typeface="Microsoft Sans Serif" pitchFamily="34" charset="0"/>
              <a:cs typeface="Microsoft Sans Serif" pitchFamily="34" charset="0"/>
            </a:endParaRPr>
          </a:p>
        </p:txBody>
      </p:sp>
      <p:sp>
        <p:nvSpPr>
          <p:cNvPr id="5" name="Slide Number Placeholder 4"/>
          <p:cNvSpPr>
            <a:spLocks noGrp="1"/>
          </p:cNvSpPr>
          <p:nvPr>
            <p:ph type="sldNum" sz="quarter" idx="12"/>
          </p:nvPr>
        </p:nvSpPr>
        <p:spPr/>
        <p:txBody>
          <a:bodyPr/>
          <a:lstStyle/>
          <a:p>
            <a:fld id="{7BB5887B-BB3E-4BA5-8A1E-2508AB54A26D}" type="slidenum">
              <a:rPr lang="en-US" smtClean="0"/>
              <a:pPr/>
              <a:t>18</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81000" y="838200"/>
            <a:ext cx="8305800" cy="5791200"/>
          </a:xfrm>
        </p:spPr>
        <p:txBody>
          <a:bodyPr>
            <a:normAutofit/>
          </a:bodyPr>
          <a:lstStyle/>
          <a:p>
            <a:pPr>
              <a:buClr>
                <a:schemeClr val="accent3"/>
              </a:buClr>
              <a:defRPr/>
            </a:pPr>
            <a:endParaRPr lang="en-US" sz="3000" dirty="0" smtClean="0">
              <a:latin typeface="Microsoft Sans Serif" pitchFamily="34" charset="0"/>
              <a:cs typeface="Microsoft Sans Serif" pitchFamily="34" charset="0"/>
            </a:endParaRPr>
          </a:p>
          <a:p>
            <a:pPr>
              <a:buClr>
                <a:schemeClr val="accent3"/>
              </a:buClr>
              <a:buFont typeface="Arial" pitchFamily="34" charset="0"/>
              <a:buChar char="•"/>
              <a:defRPr/>
            </a:pPr>
            <a:r>
              <a:rPr lang="en-US" sz="3200" dirty="0" smtClean="0">
                <a:latin typeface="Microsoft Sans Serif" panose="020B0604020202020204" pitchFamily="34" charset="0"/>
                <a:ea typeface="Microsoft Sans Serif" panose="020B0604020202020204" pitchFamily="34" charset="0"/>
                <a:cs typeface="Microsoft Sans Serif" panose="020B0604020202020204" pitchFamily="34" charset="0"/>
              </a:rPr>
              <a:t>One person play the role of clinician, the other an adolescent.</a:t>
            </a:r>
          </a:p>
          <a:p>
            <a:pPr>
              <a:buClr>
                <a:schemeClr val="accent3"/>
              </a:buClr>
              <a:buFont typeface="Arial" pitchFamily="34" charset="0"/>
              <a:buChar char="•"/>
              <a:defRPr/>
            </a:pPr>
            <a:endParaRPr lang="en-US" sz="3200" dirty="0" smtClean="0">
              <a:latin typeface="Microsoft Sans Serif" panose="020B0604020202020204" pitchFamily="34" charset="0"/>
              <a:ea typeface="Microsoft Sans Serif" panose="020B0604020202020204" pitchFamily="34" charset="0"/>
              <a:cs typeface="Microsoft Sans Serif" panose="020B0604020202020204" pitchFamily="34" charset="0"/>
            </a:endParaRPr>
          </a:p>
          <a:p>
            <a:pPr>
              <a:buClr>
                <a:schemeClr val="accent3"/>
              </a:buClr>
              <a:buFont typeface="Arial" pitchFamily="34" charset="0"/>
              <a:buChar char="•"/>
              <a:defRPr/>
            </a:pPr>
            <a:r>
              <a:rPr lang="en-US" sz="3200" dirty="0" smtClean="0">
                <a:latin typeface="Microsoft Sans Serif" panose="020B0604020202020204" pitchFamily="34" charset="0"/>
                <a:ea typeface="Microsoft Sans Serif" panose="020B0604020202020204" pitchFamily="34" charset="0"/>
                <a:cs typeface="Microsoft Sans Serif" panose="020B0604020202020204" pitchFamily="34" charset="0"/>
              </a:rPr>
              <a:t>Tailor discussions around student readiness/motivation and potential involvement of caregivers</a:t>
            </a:r>
          </a:p>
          <a:p>
            <a:pPr>
              <a:buClr>
                <a:schemeClr val="accent3"/>
              </a:buClr>
              <a:buFont typeface="Arial" pitchFamily="34" charset="0"/>
              <a:buChar char="•"/>
              <a:defRPr/>
            </a:pPr>
            <a:endParaRPr lang="en-US" sz="3200" b="1" dirty="0" smtClean="0">
              <a:latin typeface="Microsoft Sans Serif" panose="020B0604020202020204" pitchFamily="34" charset="0"/>
              <a:ea typeface="Microsoft Sans Serif" panose="020B0604020202020204" pitchFamily="34" charset="0"/>
              <a:cs typeface="Microsoft Sans Serif" panose="020B0604020202020204" pitchFamily="34" charset="0"/>
            </a:endParaRPr>
          </a:p>
          <a:p>
            <a:pPr>
              <a:buFont typeface="Arial" pitchFamily="34" charset="0"/>
              <a:buChar char="•"/>
            </a:pPr>
            <a:r>
              <a:rPr lang="en-US" sz="3200" dirty="0">
                <a:latin typeface="Microsoft Sans Serif" panose="020B0604020202020204" pitchFamily="34" charset="0"/>
                <a:ea typeface="Microsoft Sans Serif" panose="020B0604020202020204" pitchFamily="34" charset="0"/>
                <a:cs typeface="Microsoft Sans Serif" panose="020B0604020202020204" pitchFamily="34" charset="0"/>
              </a:rPr>
              <a:t> </a:t>
            </a:r>
            <a:r>
              <a:rPr lang="en-US" sz="3200" dirty="0" smtClean="0">
                <a:latin typeface="Microsoft Sans Serif" panose="020B0604020202020204" pitchFamily="34" charset="0"/>
                <a:ea typeface="Microsoft Sans Serif" panose="020B0604020202020204" pitchFamily="34" charset="0"/>
                <a:cs typeface="Microsoft Sans Serif" panose="020B0604020202020204" pitchFamily="34" charset="0"/>
              </a:rPr>
              <a:t>After three minutes, switch roles</a:t>
            </a:r>
          </a:p>
          <a:p>
            <a:pPr>
              <a:buFont typeface="Arial" pitchFamily="34" charset="0"/>
              <a:buChar char="•"/>
            </a:pPr>
            <a:endParaRPr lang="en-US" sz="3200" dirty="0">
              <a:latin typeface="Microsoft Sans Serif" panose="020B0604020202020204" pitchFamily="34" charset="0"/>
              <a:ea typeface="Microsoft Sans Serif" panose="020B0604020202020204" pitchFamily="34" charset="0"/>
              <a:cs typeface="Microsoft Sans Serif" panose="020B0604020202020204" pitchFamily="34" charset="0"/>
            </a:endParaRPr>
          </a:p>
          <a:p>
            <a:pPr>
              <a:buFont typeface="Arial" pitchFamily="34" charset="0"/>
              <a:buChar char="•"/>
            </a:pPr>
            <a:endParaRPr lang="en-US" sz="3200" dirty="0">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sp>
        <p:nvSpPr>
          <p:cNvPr id="4" name="TextBox 3"/>
          <p:cNvSpPr txBox="1"/>
          <p:nvPr/>
        </p:nvSpPr>
        <p:spPr>
          <a:xfrm>
            <a:off x="0" y="0"/>
            <a:ext cx="9144000" cy="769441"/>
          </a:xfrm>
          <a:prstGeom prst="rect">
            <a:avLst/>
          </a:prstGeom>
          <a:noFill/>
        </p:spPr>
        <p:txBody>
          <a:bodyPr wrap="square" rtlCol="0">
            <a:spAutoFit/>
          </a:bodyPr>
          <a:lstStyle/>
          <a:p>
            <a:pPr algn="ctr"/>
            <a:r>
              <a:rPr lang="en-US" sz="4400" b="1" dirty="0" smtClean="0">
                <a:solidFill>
                  <a:srgbClr val="FFFF00"/>
                </a:solidFill>
                <a:latin typeface="Microsoft Sans Serif" pitchFamily="34" charset="0"/>
                <a:cs typeface="Microsoft Sans Serif" pitchFamily="34" charset="0"/>
              </a:rPr>
              <a:t>Caregiver Role Play</a:t>
            </a:r>
            <a:endParaRPr lang="en-US" sz="4400" b="1" dirty="0">
              <a:solidFill>
                <a:srgbClr val="FFFF00"/>
              </a:solidFill>
              <a:latin typeface="Microsoft Sans Serif" pitchFamily="34" charset="0"/>
              <a:cs typeface="Microsoft Sans Serif" pitchFamily="34" charset="0"/>
            </a:endParaRPr>
          </a:p>
        </p:txBody>
      </p:sp>
      <p:sp>
        <p:nvSpPr>
          <p:cNvPr id="5" name="Slide Number Placeholder 4"/>
          <p:cNvSpPr>
            <a:spLocks noGrp="1"/>
          </p:cNvSpPr>
          <p:nvPr>
            <p:ph type="sldNum" sz="quarter" idx="12"/>
          </p:nvPr>
        </p:nvSpPr>
        <p:spPr/>
        <p:txBody>
          <a:bodyPr/>
          <a:lstStyle/>
          <a:p>
            <a:fld id="{7BB5887B-BB3E-4BA5-8A1E-2508AB54A26D}" type="slidenum">
              <a:rPr lang="en-US" smtClean="0"/>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FFFF00"/>
                </a:solidFill>
                <a:latin typeface="Microsoft Sans Serif" pitchFamily="34" charset="0"/>
                <a:cs typeface="Microsoft Sans Serif" pitchFamily="34" charset="0"/>
              </a:rPr>
              <a:t>Training Objectives</a:t>
            </a:r>
            <a:endParaRPr lang="en-US" b="1" dirty="0">
              <a:solidFill>
                <a:srgbClr val="FFFF00"/>
              </a:solidFill>
              <a:latin typeface="Microsoft Sans Serif" pitchFamily="34" charset="0"/>
              <a:cs typeface="Microsoft Sans Serif" pitchFamily="34" charset="0"/>
            </a:endParaRPr>
          </a:p>
        </p:txBody>
      </p:sp>
      <p:sp>
        <p:nvSpPr>
          <p:cNvPr id="3" name="Content Placeholder 2"/>
          <p:cNvSpPr>
            <a:spLocks noGrp="1"/>
          </p:cNvSpPr>
          <p:nvPr>
            <p:ph idx="1"/>
          </p:nvPr>
        </p:nvSpPr>
        <p:spPr>
          <a:xfrm>
            <a:off x="457200" y="1600200"/>
            <a:ext cx="8229600" cy="4756150"/>
          </a:xfrm>
        </p:spPr>
        <p:txBody>
          <a:bodyPr>
            <a:normAutofit fontScale="85000" lnSpcReduction="20000"/>
          </a:bodyPr>
          <a:lstStyle/>
          <a:p>
            <a:pPr marL="0" indent="0">
              <a:buNone/>
            </a:pPr>
            <a:r>
              <a:rPr lang="en-US" dirty="0" smtClean="0">
                <a:latin typeface="Microsoft Sans Serif" pitchFamily="34" charset="0"/>
                <a:cs typeface="Microsoft Sans Serif" pitchFamily="34" charset="0"/>
              </a:rPr>
              <a:t>By the end of this training module, participants will be able to:</a:t>
            </a:r>
          </a:p>
          <a:p>
            <a:pPr marL="514350" indent="-514350">
              <a:buAutoNum type="arabicPeriod"/>
            </a:pPr>
            <a:endParaRPr lang="en-US" dirty="0" smtClean="0">
              <a:latin typeface="Microsoft Sans Serif" pitchFamily="34" charset="0"/>
              <a:cs typeface="Microsoft Sans Serif" pitchFamily="34" charset="0"/>
            </a:endParaRPr>
          </a:p>
          <a:p>
            <a:pPr marL="514350" indent="-514350">
              <a:buAutoNum type="arabicPeriod"/>
            </a:pPr>
            <a:r>
              <a:rPr lang="en-US" dirty="0" smtClean="0">
                <a:latin typeface="Microsoft Sans Serif" pitchFamily="34" charset="0"/>
                <a:cs typeface="Microsoft Sans Serif" pitchFamily="34" charset="0"/>
              </a:rPr>
              <a:t>Discuss the issues and concerns about confidentiality when delivering SBIRT services. </a:t>
            </a:r>
          </a:p>
          <a:p>
            <a:pPr marL="514350" indent="-514350">
              <a:buAutoNum type="arabicPeriod"/>
            </a:pPr>
            <a:endParaRPr lang="en-US" dirty="0" smtClean="0">
              <a:latin typeface="Microsoft Sans Serif" pitchFamily="34" charset="0"/>
              <a:cs typeface="Microsoft Sans Serif" pitchFamily="34" charset="0"/>
            </a:endParaRPr>
          </a:p>
          <a:p>
            <a:pPr marL="514350" indent="-514350">
              <a:buAutoNum type="arabicPeriod"/>
            </a:pPr>
            <a:r>
              <a:rPr lang="en-US" dirty="0" smtClean="0">
                <a:latin typeface="Microsoft Sans Serif" pitchFamily="34" charset="0"/>
                <a:cs typeface="Microsoft Sans Serif" pitchFamily="34" charset="0"/>
              </a:rPr>
              <a:t>Explain considerations for choosing an appropriate level of parental involvement in SBIRT</a:t>
            </a:r>
          </a:p>
          <a:p>
            <a:pPr marL="514350" indent="-514350">
              <a:buAutoNum type="arabicPeriod"/>
            </a:pPr>
            <a:endParaRPr lang="en-US" dirty="0" smtClean="0">
              <a:latin typeface="Microsoft Sans Serif" pitchFamily="34" charset="0"/>
              <a:cs typeface="Microsoft Sans Serif" pitchFamily="34" charset="0"/>
            </a:endParaRPr>
          </a:p>
          <a:p>
            <a:pPr marL="514350" indent="-514350">
              <a:buAutoNum type="arabicPeriod"/>
            </a:pPr>
            <a:r>
              <a:rPr lang="en-US" dirty="0" smtClean="0">
                <a:latin typeface="Microsoft Sans Serif" pitchFamily="34" charset="0"/>
                <a:cs typeface="Microsoft Sans Serif" pitchFamily="34" charset="0"/>
              </a:rPr>
              <a:t>Utilize strategies to facilitate appropriate levels of parental involvement in different situations</a:t>
            </a:r>
          </a:p>
          <a:p>
            <a:pPr marL="514350" indent="-514350">
              <a:buAutoNum type="arabicPeriod"/>
            </a:pPr>
            <a:endParaRPr lang="en-US" dirty="0" smtClean="0">
              <a:latin typeface="Microsoft Sans Serif" pitchFamily="34" charset="0"/>
              <a:cs typeface="Microsoft Sans Serif" pitchFamily="34" charset="0"/>
            </a:endParaRPr>
          </a:p>
          <a:p>
            <a:pPr marL="514350" indent="-514350">
              <a:buAutoNum type="arabicPeriod"/>
            </a:pPr>
            <a:endParaRPr lang="en-US" dirty="0">
              <a:latin typeface="Microsoft Sans Serif" pitchFamily="34" charset="0"/>
              <a:cs typeface="Microsoft Sans Serif" pitchFamily="34" charset="0"/>
            </a:endParaRPr>
          </a:p>
        </p:txBody>
      </p:sp>
      <p:sp>
        <p:nvSpPr>
          <p:cNvPr id="4" name="Slide Number Placeholder 3"/>
          <p:cNvSpPr>
            <a:spLocks noGrp="1"/>
          </p:cNvSpPr>
          <p:nvPr>
            <p:ph type="sldNum" sz="quarter" idx="12"/>
          </p:nvPr>
        </p:nvSpPr>
        <p:spPr/>
        <p:txBody>
          <a:bodyPr/>
          <a:lstStyle/>
          <a:p>
            <a:fld id="{7BB5887B-BB3E-4BA5-8A1E-2508AB54A26D}"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81000" y="838200"/>
            <a:ext cx="8305800" cy="5791200"/>
          </a:xfrm>
        </p:spPr>
        <p:txBody>
          <a:bodyPr>
            <a:normAutofit/>
          </a:bodyPr>
          <a:lstStyle/>
          <a:p>
            <a:pPr>
              <a:buClr>
                <a:schemeClr val="accent3"/>
              </a:buClr>
              <a:buFont typeface="Arial" pitchFamily="34" charset="0"/>
              <a:buChar char="•"/>
              <a:defRPr/>
            </a:pPr>
            <a:r>
              <a:rPr lang="en-US" sz="3000" dirty="0" smtClean="0">
                <a:latin typeface="Microsoft Sans Serif" pitchFamily="34" charset="0"/>
                <a:cs typeface="Microsoft Sans Serif" pitchFamily="34" charset="0"/>
              </a:rPr>
              <a:t> How did you evaluate:</a:t>
            </a:r>
          </a:p>
          <a:p>
            <a:pPr lvl="1">
              <a:buClr>
                <a:schemeClr val="accent3"/>
              </a:buClr>
              <a:buFont typeface="Arial" pitchFamily="34" charset="0"/>
              <a:buChar char="•"/>
              <a:defRPr/>
            </a:pPr>
            <a:r>
              <a:rPr lang="en-US" sz="2800" dirty="0" smtClean="0">
                <a:latin typeface="Microsoft Sans Serif" pitchFamily="34" charset="0"/>
                <a:cs typeface="Microsoft Sans Serif" pitchFamily="34" charset="0"/>
              </a:rPr>
              <a:t>The adolescent’s level of motivation</a:t>
            </a:r>
          </a:p>
          <a:p>
            <a:pPr lvl="1">
              <a:buClr>
                <a:schemeClr val="accent3"/>
              </a:buClr>
              <a:buFont typeface="Arial" pitchFamily="34" charset="0"/>
              <a:buChar char="•"/>
              <a:defRPr/>
            </a:pPr>
            <a:r>
              <a:rPr lang="en-US" sz="2800" dirty="0" smtClean="0">
                <a:latin typeface="Microsoft Sans Serif" pitchFamily="34" charset="0"/>
                <a:cs typeface="Microsoft Sans Serif" pitchFamily="34" charset="0"/>
              </a:rPr>
              <a:t>The nature of the adolescent’s relationship with the caregiver</a:t>
            </a:r>
          </a:p>
          <a:p>
            <a:pPr>
              <a:buClr>
                <a:schemeClr val="accent3"/>
              </a:buClr>
              <a:buFont typeface="Arial" pitchFamily="34" charset="0"/>
              <a:buChar char="•"/>
              <a:defRPr/>
            </a:pPr>
            <a:endParaRPr lang="en-US" sz="3000" dirty="0" smtClean="0">
              <a:latin typeface="Microsoft Sans Serif" pitchFamily="34" charset="0"/>
              <a:cs typeface="Microsoft Sans Serif" pitchFamily="34" charset="0"/>
            </a:endParaRPr>
          </a:p>
          <a:p>
            <a:pPr>
              <a:buClr>
                <a:schemeClr val="accent3"/>
              </a:buClr>
              <a:buFont typeface="Arial" pitchFamily="34" charset="0"/>
              <a:buChar char="•"/>
              <a:defRPr/>
            </a:pPr>
            <a:r>
              <a:rPr lang="en-US" sz="3000" dirty="0" smtClean="0">
                <a:latin typeface="Microsoft Sans Serif" pitchFamily="34" charset="0"/>
                <a:cs typeface="Microsoft Sans Serif" pitchFamily="34" charset="0"/>
              </a:rPr>
              <a:t> What concerns did adolescents bring up about caregiver involvement? How did you address them? </a:t>
            </a:r>
          </a:p>
          <a:p>
            <a:pPr>
              <a:buClr>
                <a:schemeClr val="accent3"/>
              </a:buClr>
              <a:buFont typeface="Arial" pitchFamily="34" charset="0"/>
              <a:buChar char="•"/>
              <a:defRPr/>
            </a:pPr>
            <a:endParaRPr lang="en-US" sz="3000" dirty="0" smtClean="0">
              <a:latin typeface="Microsoft Sans Serif" pitchFamily="34" charset="0"/>
              <a:cs typeface="Microsoft Sans Serif" pitchFamily="34" charset="0"/>
            </a:endParaRPr>
          </a:p>
          <a:p>
            <a:pPr>
              <a:buClr>
                <a:schemeClr val="accent3"/>
              </a:buClr>
              <a:buFont typeface="Arial" pitchFamily="34" charset="0"/>
              <a:buChar char="•"/>
              <a:defRPr/>
            </a:pPr>
            <a:r>
              <a:rPr lang="en-US" sz="3000" dirty="0" smtClean="0">
                <a:latin typeface="Microsoft Sans Serif" pitchFamily="34" charset="0"/>
                <a:cs typeface="Microsoft Sans Serif" pitchFamily="34" charset="0"/>
              </a:rPr>
              <a:t> As providers, what were the biggest challenges you faced in this discussion?</a:t>
            </a:r>
            <a:endParaRPr lang="en-US" sz="2800" dirty="0">
              <a:latin typeface="Microsoft Sans Serif" pitchFamily="34" charset="0"/>
              <a:cs typeface="Microsoft Sans Serif" pitchFamily="34" charset="0"/>
            </a:endParaRPr>
          </a:p>
        </p:txBody>
      </p:sp>
      <p:sp>
        <p:nvSpPr>
          <p:cNvPr id="4" name="TextBox 3"/>
          <p:cNvSpPr txBox="1"/>
          <p:nvPr/>
        </p:nvSpPr>
        <p:spPr>
          <a:xfrm>
            <a:off x="0" y="0"/>
            <a:ext cx="9144000" cy="769441"/>
          </a:xfrm>
          <a:prstGeom prst="rect">
            <a:avLst/>
          </a:prstGeom>
          <a:noFill/>
        </p:spPr>
        <p:txBody>
          <a:bodyPr wrap="square" rtlCol="0">
            <a:spAutoFit/>
          </a:bodyPr>
          <a:lstStyle/>
          <a:p>
            <a:pPr algn="ctr"/>
            <a:r>
              <a:rPr lang="en-US" sz="4400" b="1" dirty="0" smtClean="0">
                <a:solidFill>
                  <a:srgbClr val="FFFF00"/>
                </a:solidFill>
                <a:latin typeface="Microsoft Sans Serif" pitchFamily="34" charset="0"/>
                <a:cs typeface="Microsoft Sans Serif" pitchFamily="34" charset="0"/>
              </a:rPr>
              <a:t>Caregiver Role Play</a:t>
            </a:r>
            <a:endParaRPr lang="en-US" sz="4400" b="1" dirty="0">
              <a:solidFill>
                <a:srgbClr val="FFFF00"/>
              </a:solidFill>
              <a:latin typeface="Microsoft Sans Serif" pitchFamily="34" charset="0"/>
              <a:cs typeface="Microsoft Sans Serif" pitchFamily="34" charset="0"/>
            </a:endParaRPr>
          </a:p>
        </p:txBody>
      </p:sp>
      <p:sp>
        <p:nvSpPr>
          <p:cNvPr id="5" name="Slide Number Placeholder 4"/>
          <p:cNvSpPr>
            <a:spLocks noGrp="1"/>
          </p:cNvSpPr>
          <p:nvPr>
            <p:ph type="sldNum" sz="quarter" idx="12"/>
          </p:nvPr>
        </p:nvSpPr>
        <p:spPr/>
        <p:txBody>
          <a:bodyPr/>
          <a:lstStyle/>
          <a:p>
            <a:fld id="{7BB5887B-BB3E-4BA5-8A1E-2508AB54A26D}" type="slidenum">
              <a:rPr lang="en-US" smtClean="0"/>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9144000" cy="769441"/>
          </a:xfrm>
          <a:prstGeom prst="rect">
            <a:avLst/>
          </a:prstGeom>
          <a:noFill/>
        </p:spPr>
        <p:txBody>
          <a:bodyPr wrap="square" rtlCol="0">
            <a:spAutoFit/>
          </a:bodyPr>
          <a:lstStyle/>
          <a:p>
            <a:pPr algn="ctr"/>
            <a:r>
              <a:rPr lang="en-US" sz="4400" b="1" dirty="0" smtClean="0">
                <a:solidFill>
                  <a:srgbClr val="FFFF00"/>
                </a:solidFill>
                <a:latin typeface="Microsoft Sans Serif" pitchFamily="34" charset="0"/>
                <a:cs typeface="Microsoft Sans Serif" pitchFamily="34" charset="0"/>
              </a:rPr>
              <a:t>Take-Away Points</a:t>
            </a:r>
            <a:endParaRPr lang="en-US" sz="4400" b="1" dirty="0">
              <a:solidFill>
                <a:srgbClr val="FFFF00"/>
              </a:solidFill>
              <a:latin typeface="Microsoft Sans Serif" pitchFamily="34" charset="0"/>
              <a:cs typeface="Microsoft Sans Serif" pitchFamily="34" charset="0"/>
            </a:endParaRPr>
          </a:p>
        </p:txBody>
      </p:sp>
      <p:sp>
        <p:nvSpPr>
          <p:cNvPr id="5" name="TextBox 4"/>
          <p:cNvSpPr txBox="1"/>
          <p:nvPr/>
        </p:nvSpPr>
        <p:spPr>
          <a:xfrm>
            <a:off x="419100" y="769441"/>
            <a:ext cx="8305800" cy="6432530"/>
          </a:xfrm>
          <a:prstGeom prst="rect">
            <a:avLst/>
          </a:prstGeom>
          <a:noFill/>
        </p:spPr>
        <p:txBody>
          <a:bodyPr wrap="square" rtlCol="0">
            <a:spAutoFit/>
          </a:bodyPr>
          <a:lstStyle/>
          <a:p>
            <a:pPr marL="342900" indent="-342900">
              <a:buAutoNum type="arabicPeriod"/>
            </a:pPr>
            <a:r>
              <a:rPr lang="en-US" sz="2800" dirty="0" smtClean="0">
                <a:latin typeface="Microsoft Sans Serif" pitchFamily="34" charset="0"/>
                <a:cs typeface="Microsoft Sans Serif" pitchFamily="34" charset="0"/>
              </a:rPr>
              <a:t>It is critical to consider both the legal and clinical issues involved in confidentiality when making decisions about parent/guardian involvement</a:t>
            </a:r>
          </a:p>
          <a:p>
            <a:pPr marL="342900" indent="-342900">
              <a:buAutoNum type="arabicPeriod"/>
            </a:pPr>
            <a:endParaRPr lang="en-US" sz="2800" dirty="0" smtClean="0">
              <a:latin typeface="Microsoft Sans Serif" pitchFamily="34" charset="0"/>
              <a:cs typeface="Microsoft Sans Serif" pitchFamily="34" charset="0"/>
            </a:endParaRPr>
          </a:p>
          <a:p>
            <a:pPr marL="342900" indent="-342900">
              <a:buAutoNum type="arabicPeriod"/>
            </a:pPr>
            <a:r>
              <a:rPr lang="en-US" sz="2800" dirty="0" smtClean="0">
                <a:latin typeface="Microsoft Sans Serif" pitchFamily="34" charset="0"/>
                <a:cs typeface="Microsoft Sans Serif" pitchFamily="34" charset="0"/>
              </a:rPr>
              <a:t>Regulations covering health care, substance abuse treatment, and services provided in schools may overlap/contradict</a:t>
            </a:r>
          </a:p>
          <a:p>
            <a:pPr marL="342900" indent="-342900">
              <a:buAutoNum type="arabicPeriod"/>
            </a:pPr>
            <a:endParaRPr lang="en-US" sz="2800" dirty="0" smtClean="0">
              <a:latin typeface="Microsoft Sans Serif" pitchFamily="34" charset="0"/>
              <a:cs typeface="Microsoft Sans Serif" pitchFamily="34" charset="0"/>
            </a:endParaRPr>
          </a:p>
          <a:p>
            <a:pPr marL="342900" indent="-342900">
              <a:buFontTx/>
              <a:buAutoNum type="arabicPeriod"/>
            </a:pPr>
            <a:r>
              <a:rPr lang="en-US" sz="2800" dirty="0">
                <a:latin typeface="Microsoft Sans Serif" pitchFamily="34" charset="0"/>
                <a:cs typeface="Microsoft Sans Serif" pitchFamily="34" charset="0"/>
              </a:rPr>
              <a:t>When making decisions about parental involvement, it is critical to consider the student’s motivation/readiness to change, and the potential impact parental involvement will have on the student and their movement towards positive change </a:t>
            </a:r>
          </a:p>
          <a:p>
            <a:pPr marL="342900" indent="-342900">
              <a:buAutoNum type="arabicPeriod"/>
            </a:pPr>
            <a:endParaRPr lang="en-US" sz="2000" dirty="0" smtClean="0">
              <a:latin typeface="Microsoft Sans Serif" pitchFamily="34" charset="0"/>
              <a:cs typeface="Microsoft Sans Serif" pitchFamily="34" charset="0"/>
            </a:endParaRPr>
          </a:p>
        </p:txBody>
      </p:sp>
      <p:sp>
        <p:nvSpPr>
          <p:cNvPr id="6" name="Slide Number Placeholder 5"/>
          <p:cNvSpPr>
            <a:spLocks noGrp="1"/>
          </p:cNvSpPr>
          <p:nvPr>
            <p:ph type="sldNum" sz="quarter" idx="12"/>
          </p:nvPr>
        </p:nvSpPr>
        <p:spPr/>
        <p:txBody>
          <a:bodyPr/>
          <a:lstStyle/>
          <a:p>
            <a:fld id="{7BB5887B-BB3E-4BA5-8A1E-2508AB54A26D}" type="slidenum">
              <a:rPr lang="en-US" smtClean="0"/>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6162" name="Picture 2" descr="\\isap-fs01\training\PHOTOS\People\handsraised.JPG"/>
          <p:cNvPicPr>
            <a:picLocks noChangeAspect="1" noChangeArrowheads="1"/>
          </p:cNvPicPr>
          <p:nvPr/>
        </p:nvPicPr>
        <p:blipFill>
          <a:blip r:embed="rId2" cstate="print"/>
          <a:srcRect/>
          <a:stretch>
            <a:fillRect/>
          </a:stretch>
        </p:blipFill>
        <p:spPr bwMode="auto">
          <a:xfrm>
            <a:off x="609600" y="1981200"/>
            <a:ext cx="8001920" cy="3047999"/>
          </a:xfrm>
          <a:prstGeom prst="rect">
            <a:avLst/>
          </a:prstGeom>
          <a:noFill/>
        </p:spPr>
      </p:pic>
      <p:sp>
        <p:nvSpPr>
          <p:cNvPr id="5" name="TextBox 4"/>
          <p:cNvSpPr txBox="1"/>
          <p:nvPr/>
        </p:nvSpPr>
        <p:spPr>
          <a:xfrm>
            <a:off x="0" y="609600"/>
            <a:ext cx="9144000" cy="769441"/>
          </a:xfrm>
          <a:prstGeom prst="rect">
            <a:avLst/>
          </a:prstGeom>
          <a:noFill/>
        </p:spPr>
        <p:txBody>
          <a:bodyPr wrap="square" rtlCol="0">
            <a:spAutoFit/>
          </a:bodyPr>
          <a:lstStyle/>
          <a:p>
            <a:pPr algn="ctr"/>
            <a:r>
              <a:rPr lang="en-US" sz="4400" b="1" dirty="0" smtClean="0">
                <a:solidFill>
                  <a:srgbClr val="FFFF00"/>
                </a:solidFill>
                <a:latin typeface="Microsoft Sans Serif" pitchFamily="34" charset="0"/>
                <a:cs typeface="Microsoft Sans Serif" pitchFamily="34" charset="0"/>
              </a:rPr>
              <a:t>Questions? Comments?</a:t>
            </a:r>
            <a:endParaRPr lang="en-US" sz="4400" b="1" dirty="0">
              <a:solidFill>
                <a:srgbClr val="FFFF00"/>
              </a:solidFill>
              <a:latin typeface="Microsoft Sans Serif" pitchFamily="34" charset="0"/>
              <a:cs typeface="Microsoft Sans Serif" pitchFamily="34" charset="0"/>
            </a:endParaRPr>
          </a:p>
        </p:txBody>
      </p:sp>
      <p:sp>
        <p:nvSpPr>
          <p:cNvPr id="4" name="Slide Number Placeholder 3"/>
          <p:cNvSpPr>
            <a:spLocks noGrp="1"/>
          </p:cNvSpPr>
          <p:nvPr>
            <p:ph type="sldNum" sz="quarter" idx="12"/>
          </p:nvPr>
        </p:nvSpPr>
        <p:spPr/>
        <p:txBody>
          <a:bodyPr/>
          <a:lstStyle/>
          <a:p>
            <a:fld id="{7BB5887B-BB3E-4BA5-8A1E-2508AB54A26D}" type="slidenum">
              <a:rPr lang="en-US" smtClean="0"/>
              <a:pPr/>
              <a:t>22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304800"/>
            <a:ext cx="9144000" cy="769441"/>
          </a:xfrm>
          <a:prstGeom prst="rect">
            <a:avLst/>
          </a:prstGeom>
          <a:noFill/>
        </p:spPr>
        <p:txBody>
          <a:bodyPr wrap="square" rtlCol="0">
            <a:spAutoFit/>
          </a:bodyPr>
          <a:lstStyle/>
          <a:p>
            <a:pPr algn="ctr"/>
            <a:r>
              <a:rPr lang="en-US" sz="4400" b="1" dirty="0" smtClean="0">
                <a:solidFill>
                  <a:srgbClr val="FFFF00"/>
                </a:solidFill>
                <a:latin typeface="Microsoft Sans Serif" pitchFamily="34" charset="0"/>
                <a:cs typeface="Microsoft Sans Serif" pitchFamily="34" charset="0"/>
              </a:rPr>
              <a:t>Confidentiality Considerations</a:t>
            </a:r>
            <a:endParaRPr lang="en-US" sz="4400" b="1" dirty="0">
              <a:solidFill>
                <a:srgbClr val="FFFF00"/>
              </a:solidFill>
              <a:latin typeface="Microsoft Sans Serif" pitchFamily="34" charset="0"/>
              <a:cs typeface="Microsoft Sans Serif" pitchFamily="34" charset="0"/>
            </a:endParaRPr>
          </a:p>
        </p:txBody>
      </p:sp>
      <p:graphicFrame>
        <p:nvGraphicFramePr>
          <p:cNvPr id="6" name="Diagram 5"/>
          <p:cNvGraphicFramePr/>
          <p:nvPr/>
        </p:nvGraphicFramePr>
        <p:xfrm>
          <a:off x="1447800" y="12192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p:cNvSpPr txBox="1"/>
          <p:nvPr/>
        </p:nvSpPr>
        <p:spPr>
          <a:xfrm>
            <a:off x="0" y="5334000"/>
            <a:ext cx="9144000" cy="1384995"/>
          </a:xfrm>
          <a:prstGeom prst="rect">
            <a:avLst/>
          </a:prstGeom>
          <a:noFill/>
        </p:spPr>
        <p:txBody>
          <a:bodyPr wrap="square" rtlCol="0">
            <a:spAutoFit/>
          </a:bodyPr>
          <a:lstStyle/>
          <a:p>
            <a:pPr algn="ctr"/>
            <a:r>
              <a:rPr lang="en-US" sz="2800" dirty="0" smtClean="0">
                <a:latin typeface="Microsoft Sans Serif" pitchFamily="34" charset="0"/>
                <a:cs typeface="Microsoft Sans Serif" pitchFamily="34" charset="0"/>
              </a:rPr>
              <a:t>Two layers to consider:</a:t>
            </a:r>
          </a:p>
          <a:p>
            <a:pPr marL="342900" indent="-342900" algn="ctr">
              <a:buFontTx/>
              <a:buAutoNum type="arabicPeriod"/>
            </a:pPr>
            <a:r>
              <a:rPr lang="en-US" sz="2800" dirty="0" smtClean="0">
                <a:latin typeface="Microsoft Sans Serif" pitchFamily="34" charset="0"/>
                <a:cs typeface="Microsoft Sans Serif" pitchFamily="34" charset="0"/>
              </a:rPr>
              <a:t>Legally, what is required, what is not allowed?</a:t>
            </a:r>
          </a:p>
          <a:p>
            <a:pPr marL="342900" indent="-342900" algn="ctr">
              <a:buAutoNum type="arabicPeriod"/>
            </a:pPr>
            <a:r>
              <a:rPr lang="en-US" sz="2800" dirty="0" smtClean="0">
                <a:latin typeface="Microsoft Sans Serif" pitchFamily="34" charset="0"/>
                <a:cs typeface="Microsoft Sans Serif" pitchFamily="34" charset="0"/>
              </a:rPr>
              <a:t>Clinically, what is best in the situation?</a:t>
            </a:r>
          </a:p>
        </p:txBody>
      </p:sp>
      <p:sp>
        <p:nvSpPr>
          <p:cNvPr id="5" name="Slide Number Placeholder 4"/>
          <p:cNvSpPr>
            <a:spLocks noGrp="1"/>
          </p:cNvSpPr>
          <p:nvPr>
            <p:ph type="sldNum" sz="quarter" idx="12"/>
          </p:nvPr>
        </p:nvSpPr>
        <p:spPr/>
        <p:txBody>
          <a:bodyPr/>
          <a:lstStyle/>
          <a:p>
            <a:fld id="{7BB5887B-BB3E-4BA5-8A1E-2508AB54A26D}" type="slidenum">
              <a:rPr lang="en-US" smtClean="0"/>
              <a:pPr/>
              <a:t>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9144000" cy="1446550"/>
          </a:xfrm>
          <a:prstGeom prst="rect">
            <a:avLst/>
          </a:prstGeom>
          <a:noFill/>
        </p:spPr>
        <p:txBody>
          <a:bodyPr wrap="square" rtlCol="0">
            <a:spAutoFit/>
          </a:bodyPr>
          <a:lstStyle/>
          <a:p>
            <a:pPr algn="ctr"/>
            <a:r>
              <a:rPr lang="en-US" sz="4400" b="1" dirty="0" smtClean="0">
                <a:solidFill>
                  <a:srgbClr val="FFFF00"/>
                </a:solidFill>
                <a:latin typeface="Microsoft Sans Serif" pitchFamily="34" charset="0"/>
                <a:cs typeface="Microsoft Sans Serif" pitchFamily="34" charset="0"/>
              </a:rPr>
              <a:t>What is Legally Required? </a:t>
            </a:r>
          </a:p>
          <a:p>
            <a:pPr algn="ctr"/>
            <a:r>
              <a:rPr lang="en-US" sz="4400" b="1" dirty="0" smtClean="0">
                <a:solidFill>
                  <a:srgbClr val="FFFF00"/>
                </a:solidFill>
                <a:latin typeface="Microsoft Sans Serif" pitchFamily="34" charset="0"/>
                <a:cs typeface="Microsoft Sans Serif" pitchFamily="34" charset="0"/>
              </a:rPr>
              <a:t>What is Not Allowed?</a:t>
            </a:r>
            <a:endParaRPr lang="en-US" sz="4400" b="1" dirty="0">
              <a:solidFill>
                <a:srgbClr val="FFFF00"/>
              </a:solidFill>
              <a:latin typeface="Microsoft Sans Serif" pitchFamily="34" charset="0"/>
              <a:cs typeface="Microsoft Sans Serif" pitchFamily="34" charset="0"/>
            </a:endParaRPr>
          </a:p>
        </p:txBody>
      </p:sp>
      <p:graphicFrame>
        <p:nvGraphicFramePr>
          <p:cNvPr id="6" name="Diagram 5"/>
          <p:cNvGraphicFramePr/>
          <p:nvPr/>
        </p:nvGraphicFramePr>
        <p:xfrm>
          <a:off x="0" y="1600200"/>
          <a:ext cx="9144000" cy="5257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Horizontal Scroll 6"/>
          <p:cNvSpPr/>
          <p:nvPr/>
        </p:nvSpPr>
        <p:spPr>
          <a:xfrm>
            <a:off x="1524000" y="5824728"/>
            <a:ext cx="6324600" cy="1033272"/>
          </a:xfrm>
          <a:prstGeom prst="horizontalScroll">
            <a:avLst/>
          </a:prstGeom>
          <a:solidFill>
            <a:schemeClr val="bg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3600" dirty="0" smtClean="0">
                <a:solidFill>
                  <a:schemeClr val="bg1"/>
                </a:solidFill>
                <a:latin typeface="Algerian" pitchFamily="82" charset="0"/>
                <a:cs typeface="Microsoft Sans Serif" pitchFamily="34" charset="0"/>
              </a:rPr>
              <a:t>Confidentiality Rules</a:t>
            </a:r>
            <a:endParaRPr lang="en-US" sz="3600" dirty="0">
              <a:solidFill>
                <a:schemeClr val="bg1"/>
              </a:solidFill>
              <a:latin typeface="Algerian" pitchFamily="82" charset="0"/>
              <a:cs typeface="Microsoft Sans Serif" pitchFamily="34" charset="0"/>
            </a:endParaRPr>
          </a:p>
        </p:txBody>
      </p:sp>
      <p:sp>
        <p:nvSpPr>
          <p:cNvPr id="5" name="Slide Number Placeholder 4"/>
          <p:cNvSpPr>
            <a:spLocks noGrp="1"/>
          </p:cNvSpPr>
          <p:nvPr>
            <p:ph type="sldNum" sz="quarter" idx="12"/>
          </p:nvPr>
        </p:nvSpPr>
        <p:spPr/>
        <p:txBody>
          <a:bodyPr/>
          <a:lstStyle/>
          <a:p>
            <a:fld id="{7BB5887B-BB3E-4BA5-8A1E-2508AB54A26D}" type="slidenum">
              <a:rPr lang="en-US" smtClean="0"/>
              <a:pPr/>
              <a:t>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amond(in)">
                                      <p:cBhvr>
                                        <p:cTn id="7"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9144000" cy="769441"/>
          </a:xfrm>
          <a:prstGeom prst="rect">
            <a:avLst/>
          </a:prstGeom>
          <a:noFill/>
        </p:spPr>
        <p:txBody>
          <a:bodyPr wrap="square" rtlCol="0">
            <a:spAutoFit/>
          </a:bodyPr>
          <a:lstStyle/>
          <a:p>
            <a:pPr algn="ctr"/>
            <a:r>
              <a:rPr lang="en-US" sz="4400" b="1" dirty="0" smtClean="0">
                <a:solidFill>
                  <a:srgbClr val="FFFF00"/>
                </a:solidFill>
                <a:latin typeface="Microsoft Sans Serif" pitchFamily="34" charset="0"/>
                <a:cs typeface="Microsoft Sans Serif" pitchFamily="34" charset="0"/>
              </a:rPr>
              <a:t>Health Privacy: HIPAA</a:t>
            </a:r>
            <a:endParaRPr lang="en-US" sz="4400" b="1" dirty="0">
              <a:solidFill>
                <a:srgbClr val="FFFF00"/>
              </a:solidFill>
              <a:latin typeface="Microsoft Sans Serif" pitchFamily="34" charset="0"/>
              <a:cs typeface="Microsoft Sans Serif" pitchFamily="34" charset="0"/>
            </a:endParaRPr>
          </a:p>
        </p:txBody>
      </p:sp>
      <p:sp>
        <p:nvSpPr>
          <p:cNvPr id="5" name="TextBox 4"/>
          <p:cNvSpPr txBox="1"/>
          <p:nvPr/>
        </p:nvSpPr>
        <p:spPr>
          <a:xfrm>
            <a:off x="228600" y="948690"/>
            <a:ext cx="8915400" cy="5909310"/>
          </a:xfrm>
          <a:prstGeom prst="rect">
            <a:avLst/>
          </a:prstGeom>
          <a:noFill/>
        </p:spPr>
        <p:txBody>
          <a:bodyPr wrap="square" rtlCol="0">
            <a:spAutoFit/>
          </a:bodyPr>
          <a:lstStyle/>
          <a:p>
            <a:pPr>
              <a:buFont typeface="Arial" pitchFamily="34" charset="0"/>
              <a:buChar char="•"/>
            </a:pPr>
            <a:r>
              <a:rPr lang="en-US" dirty="0" smtClean="0"/>
              <a:t> </a:t>
            </a:r>
            <a:r>
              <a:rPr lang="en-US" sz="2400" dirty="0" smtClean="0">
                <a:latin typeface="Microsoft Sans Serif" pitchFamily="34" charset="0"/>
                <a:cs typeface="Microsoft Sans Serif" pitchFamily="34" charset="0"/>
              </a:rPr>
              <a:t>Health Insurance Portability and Accountability Act (HIPAA) </a:t>
            </a:r>
          </a:p>
          <a:p>
            <a:pPr lvl="1">
              <a:buFont typeface="Arial" pitchFamily="34" charset="0"/>
              <a:buChar char="•"/>
            </a:pPr>
            <a:r>
              <a:rPr lang="en-US" sz="2400" dirty="0" smtClean="0">
                <a:latin typeface="Microsoft Sans Serif" pitchFamily="34" charset="0"/>
                <a:cs typeface="Microsoft Sans Serif" pitchFamily="34" charset="0"/>
              </a:rPr>
              <a:t> Protects confidentiality and security of Protected Health Information (PHI)</a:t>
            </a:r>
          </a:p>
          <a:p>
            <a:pPr lvl="1">
              <a:buFont typeface="Arial" pitchFamily="34" charset="0"/>
              <a:buChar char="•"/>
            </a:pPr>
            <a:r>
              <a:rPr lang="en-US" sz="2400" dirty="0" smtClean="0">
                <a:latin typeface="Microsoft Sans Serif" pitchFamily="34" charset="0"/>
                <a:cs typeface="Microsoft Sans Serif" pitchFamily="34" charset="0"/>
              </a:rPr>
              <a:t>Sets minimum privacy protections for all health information</a:t>
            </a:r>
          </a:p>
          <a:p>
            <a:pPr lvl="1">
              <a:buFont typeface="Arial" pitchFamily="34" charset="0"/>
              <a:buChar char="•"/>
            </a:pPr>
            <a:endParaRPr lang="en-US" sz="2400" dirty="0" smtClean="0">
              <a:latin typeface="Microsoft Sans Serif" pitchFamily="34" charset="0"/>
              <a:cs typeface="Microsoft Sans Serif" pitchFamily="34" charset="0"/>
            </a:endParaRPr>
          </a:p>
          <a:p>
            <a:pPr>
              <a:buFont typeface="Arial" pitchFamily="34" charset="0"/>
              <a:buChar char="•"/>
            </a:pPr>
            <a:r>
              <a:rPr lang="en-US" sz="2400" dirty="0" smtClean="0">
                <a:latin typeface="Microsoft Sans Serif" pitchFamily="34" charset="0"/>
                <a:cs typeface="Microsoft Sans Serif" pitchFamily="34" charset="0"/>
              </a:rPr>
              <a:t> Defines PHI as anything that (1) identifies the client, and (2) includes health information related to past, present, or future physical or mental health status</a:t>
            </a:r>
          </a:p>
          <a:p>
            <a:endParaRPr lang="en-US" sz="2400" dirty="0" smtClean="0">
              <a:latin typeface="Microsoft Sans Serif" pitchFamily="34" charset="0"/>
              <a:cs typeface="Microsoft Sans Serif" pitchFamily="34" charset="0"/>
            </a:endParaRPr>
          </a:p>
          <a:p>
            <a:pPr>
              <a:buFont typeface="Arial" pitchFamily="34" charset="0"/>
              <a:buChar char="•"/>
            </a:pPr>
            <a:r>
              <a:rPr lang="en-US" sz="2400" dirty="0" smtClean="0">
                <a:latin typeface="Microsoft Sans Serif" pitchFamily="34" charset="0"/>
                <a:cs typeface="Microsoft Sans Serif" pitchFamily="34" charset="0"/>
              </a:rPr>
              <a:t> Allows sharing of information between organizations for the purpose of health care coordination (such as referrals to treatment)</a:t>
            </a:r>
          </a:p>
          <a:p>
            <a:pPr>
              <a:buFont typeface="Arial" pitchFamily="34" charset="0"/>
              <a:buChar char="•"/>
            </a:pPr>
            <a:endParaRPr lang="en-US" sz="2400" dirty="0" smtClean="0">
              <a:latin typeface="Microsoft Sans Serif" pitchFamily="34" charset="0"/>
              <a:cs typeface="Microsoft Sans Serif" pitchFamily="34" charset="0"/>
            </a:endParaRPr>
          </a:p>
          <a:p>
            <a:pPr>
              <a:buFont typeface="Arial" pitchFamily="34" charset="0"/>
              <a:buChar char="•"/>
            </a:pPr>
            <a:r>
              <a:rPr lang="en-US" sz="2400" dirty="0" smtClean="0">
                <a:latin typeface="Microsoft Sans Serif" pitchFamily="34" charset="0"/>
                <a:cs typeface="Microsoft Sans Serif" pitchFamily="34" charset="0"/>
              </a:rPr>
              <a:t> If information is disclosed for exceptional reasons (emergency, police, child abuse), disclosure needs to be noted in the chart.</a:t>
            </a:r>
            <a:endParaRPr lang="en-US" dirty="0" smtClean="0"/>
          </a:p>
          <a:p>
            <a:pPr lvl="1">
              <a:buFont typeface="Arial" pitchFamily="34" charset="0"/>
              <a:buChar char="•"/>
            </a:pPr>
            <a:endParaRPr lang="en-US" dirty="0"/>
          </a:p>
        </p:txBody>
      </p:sp>
      <p:sp>
        <p:nvSpPr>
          <p:cNvPr id="6" name="Slide Number Placeholder 5"/>
          <p:cNvSpPr>
            <a:spLocks noGrp="1"/>
          </p:cNvSpPr>
          <p:nvPr>
            <p:ph type="sldNum" sz="quarter" idx="12"/>
          </p:nvPr>
        </p:nvSpPr>
        <p:spPr/>
        <p:txBody>
          <a:bodyPr/>
          <a:lstStyle/>
          <a:p>
            <a:fld id="{7BB5887B-BB3E-4BA5-8A1E-2508AB54A26D}" type="slidenum">
              <a:rPr lang="en-US" smtClean="0"/>
              <a:pPr/>
              <a:t>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blinds(horizontal)">
                                      <p:cBhvr>
                                        <p:cTn id="10" dur="500"/>
                                        <p:tgtEl>
                                          <p:spTgt spid="5">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blinds(horizontal)">
                                      <p:cBhvr>
                                        <p:cTn id="13" dur="500"/>
                                        <p:tgtEl>
                                          <p:spTgt spid="5">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5">
                                            <p:txEl>
                                              <p:pRg st="4" end="4"/>
                                            </p:txEl>
                                          </p:spTgt>
                                        </p:tgtEl>
                                        <p:attrNameLst>
                                          <p:attrName>style.visibility</p:attrName>
                                        </p:attrNameLst>
                                      </p:cBhvr>
                                      <p:to>
                                        <p:strVal val="visible"/>
                                      </p:to>
                                    </p:set>
                                    <p:animEffect transition="in" filter="blinds(horizontal)">
                                      <p:cBhvr>
                                        <p:cTn id="18" dur="500"/>
                                        <p:tgtEl>
                                          <p:spTgt spid="5">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5">
                                            <p:txEl>
                                              <p:pRg st="6" end="6"/>
                                            </p:txEl>
                                          </p:spTgt>
                                        </p:tgtEl>
                                        <p:attrNameLst>
                                          <p:attrName>style.visibility</p:attrName>
                                        </p:attrNameLst>
                                      </p:cBhvr>
                                      <p:to>
                                        <p:strVal val="visible"/>
                                      </p:to>
                                    </p:set>
                                    <p:animEffect transition="in" filter="blinds(horizontal)">
                                      <p:cBhvr>
                                        <p:cTn id="23" dur="500"/>
                                        <p:tgtEl>
                                          <p:spTgt spid="5">
                                            <p:txEl>
                                              <p:pRg st="6" end="6"/>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nodeType="clickEffect">
                                  <p:stCondLst>
                                    <p:cond delay="0"/>
                                  </p:stCondLst>
                                  <p:childTnLst>
                                    <p:set>
                                      <p:cBhvr>
                                        <p:cTn id="27" dur="1" fill="hold">
                                          <p:stCondLst>
                                            <p:cond delay="0"/>
                                          </p:stCondLst>
                                        </p:cTn>
                                        <p:tgtEl>
                                          <p:spTgt spid="5">
                                            <p:txEl>
                                              <p:pRg st="8" end="8"/>
                                            </p:txEl>
                                          </p:spTgt>
                                        </p:tgtEl>
                                        <p:attrNameLst>
                                          <p:attrName>style.visibility</p:attrName>
                                        </p:attrNameLst>
                                      </p:cBhvr>
                                      <p:to>
                                        <p:strVal val="visible"/>
                                      </p:to>
                                    </p:set>
                                    <p:animEffect transition="in" filter="blinds(horizontal)">
                                      <p:cBhvr>
                                        <p:cTn id="28" dur="500"/>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9144000" cy="769441"/>
          </a:xfrm>
          <a:prstGeom prst="rect">
            <a:avLst/>
          </a:prstGeom>
          <a:noFill/>
        </p:spPr>
        <p:txBody>
          <a:bodyPr wrap="square" rtlCol="0">
            <a:spAutoFit/>
          </a:bodyPr>
          <a:lstStyle/>
          <a:p>
            <a:pPr algn="ctr"/>
            <a:r>
              <a:rPr lang="en-US" sz="4400" b="1" dirty="0" smtClean="0">
                <a:solidFill>
                  <a:srgbClr val="FFFF00"/>
                </a:solidFill>
                <a:latin typeface="Microsoft Sans Serif" pitchFamily="34" charset="0"/>
                <a:cs typeface="Microsoft Sans Serif" pitchFamily="34" charset="0"/>
              </a:rPr>
              <a:t>Health Privacy: 42 C.F.R. Part 2</a:t>
            </a:r>
            <a:endParaRPr lang="en-US" sz="4400" b="1" dirty="0">
              <a:solidFill>
                <a:srgbClr val="FFFF00"/>
              </a:solidFill>
              <a:latin typeface="Microsoft Sans Serif" pitchFamily="34" charset="0"/>
              <a:cs typeface="Microsoft Sans Serif" pitchFamily="34" charset="0"/>
            </a:endParaRPr>
          </a:p>
        </p:txBody>
      </p:sp>
      <p:sp>
        <p:nvSpPr>
          <p:cNvPr id="5" name="TextBox 4"/>
          <p:cNvSpPr txBox="1"/>
          <p:nvPr/>
        </p:nvSpPr>
        <p:spPr>
          <a:xfrm>
            <a:off x="228600" y="762000"/>
            <a:ext cx="8915400" cy="6278642"/>
          </a:xfrm>
          <a:prstGeom prst="rect">
            <a:avLst/>
          </a:prstGeom>
          <a:noFill/>
        </p:spPr>
        <p:txBody>
          <a:bodyPr wrap="square" rtlCol="0">
            <a:spAutoFit/>
          </a:bodyPr>
          <a:lstStyle/>
          <a:p>
            <a:pPr>
              <a:buFont typeface="Arial" pitchFamily="34" charset="0"/>
              <a:buChar char="•"/>
            </a:pPr>
            <a:r>
              <a:rPr lang="en-US" sz="2400" dirty="0" smtClean="0">
                <a:latin typeface="Microsoft Sans Serif" pitchFamily="34" charset="0"/>
                <a:cs typeface="Microsoft Sans Serif" pitchFamily="34" charset="0"/>
              </a:rPr>
              <a:t> Federal regulation designed to protect the privacy of individuals who receive SUD services—safeguard against stigma, law enforcement</a:t>
            </a:r>
          </a:p>
          <a:p>
            <a:pPr>
              <a:buFont typeface="Arial" pitchFamily="34" charset="0"/>
              <a:buChar char="•"/>
            </a:pPr>
            <a:endParaRPr lang="en-US" sz="2400" dirty="0" smtClean="0">
              <a:latin typeface="Microsoft Sans Serif" pitchFamily="34" charset="0"/>
              <a:cs typeface="Microsoft Sans Serif" pitchFamily="34" charset="0"/>
            </a:endParaRPr>
          </a:p>
          <a:p>
            <a:pPr>
              <a:buFont typeface="Arial" pitchFamily="34" charset="0"/>
              <a:buChar char="•"/>
            </a:pPr>
            <a:r>
              <a:rPr lang="en-US" sz="2400" dirty="0" smtClean="0">
                <a:latin typeface="Microsoft Sans Serif" pitchFamily="34" charset="0"/>
                <a:cs typeface="Microsoft Sans Serif" pitchFamily="34" charset="0"/>
              </a:rPr>
              <a:t> Restrictions on disclosure and use of patient records that are maintained in connection with </a:t>
            </a:r>
            <a:r>
              <a:rPr lang="en-US" sz="2400" u="sng" dirty="0" smtClean="0">
                <a:latin typeface="Microsoft Sans Serif" pitchFamily="34" charset="0"/>
                <a:cs typeface="Microsoft Sans Serif" pitchFamily="34" charset="0"/>
              </a:rPr>
              <a:t>federally assisted</a:t>
            </a:r>
            <a:r>
              <a:rPr lang="en-US" sz="2400" dirty="0" smtClean="0">
                <a:latin typeface="Microsoft Sans Serif" pitchFamily="34" charset="0"/>
                <a:cs typeface="Microsoft Sans Serif" pitchFamily="34" charset="0"/>
              </a:rPr>
              <a:t> programs</a:t>
            </a:r>
          </a:p>
          <a:p>
            <a:pPr lvl="1">
              <a:buFont typeface="Arial" pitchFamily="34" charset="0"/>
              <a:buChar char="•"/>
            </a:pPr>
            <a:r>
              <a:rPr lang="en-US" sz="2400" dirty="0" smtClean="0">
                <a:latin typeface="Microsoft Sans Serif" pitchFamily="34" charset="0"/>
                <a:cs typeface="Microsoft Sans Serif" pitchFamily="34" charset="0"/>
              </a:rPr>
              <a:t> Federally assisted: conducted by federal government, tax exempt by IRS, receives Medicaid reimbursement</a:t>
            </a:r>
          </a:p>
          <a:p>
            <a:pPr lvl="1">
              <a:buFont typeface="Arial" pitchFamily="34" charset="0"/>
              <a:buChar char="•"/>
            </a:pPr>
            <a:r>
              <a:rPr lang="en-US" sz="2400" dirty="0" smtClean="0">
                <a:latin typeface="Microsoft Sans Serif" pitchFamily="34" charset="0"/>
                <a:cs typeface="Microsoft Sans Serif" pitchFamily="34" charset="0"/>
              </a:rPr>
              <a:t> Applies </a:t>
            </a:r>
            <a:r>
              <a:rPr lang="en-US" sz="2400" u="sng" dirty="0" smtClean="0">
                <a:latin typeface="Microsoft Sans Serif" pitchFamily="34" charset="0"/>
                <a:cs typeface="Microsoft Sans Serif" pitchFamily="34" charset="0"/>
              </a:rPr>
              <a:t>even if federal assistance is not for SUD services</a:t>
            </a:r>
          </a:p>
          <a:p>
            <a:pPr>
              <a:buFont typeface="Arial" pitchFamily="34" charset="0"/>
              <a:buChar char="•"/>
            </a:pPr>
            <a:endParaRPr lang="en-US" sz="2400" dirty="0" smtClean="0">
              <a:latin typeface="Microsoft Sans Serif" pitchFamily="34" charset="0"/>
              <a:cs typeface="Microsoft Sans Serif" pitchFamily="34" charset="0"/>
            </a:endParaRPr>
          </a:p>
          <a:p>
            <a:pPr>
              <a:buFont typeface="Arial" pitchFamily="34" charset="0"/>
              <a:buChar char="•"/>
            </a:pPr>
            <a:r>
              <a:rPr lang="en-US" sz="2400" dirty="0" smtClean="0">
                <a:latin typeface="Microsoft Sans Serif" pitchFamily="34" charset="0"/>
                <a:cs typeface="Microsoft Sans Serif" pitchFamily="34" charset="0"/>
              </a:rPr>
              <a:t> Who is subject to 42 CFR?</a:t>
            </a:r>
          </a:p>
          <a:p>
            <a:pPr lvl="1">
              <a:buFont typeface="Arial" pitchFamily="34" charset="0"/>
              <a:buChar char="•"/>
            </a:pPr>
            <a:r>
              <a:rPr lang="en-US" sz="2400" dirty="0" smtClean="0">
                <a:latin typeface="Microsoft Sans Serif" pitchFamily="34" charset="0"/>
                <a:cs typeface="Microsoft Sans Serif" pitchFamily="34" charset="0"/>
              </a:rPr>
              <a:t>Units in general medical facilities that provide SUD treatment, diagnoses, referrals</a:t>
            </a:r>
          </a:p>
          <a:p>
            <a:pPr lvl="1">
              <a:buFont typeface="Arial" pitchFamily="34" charset="0"/>
              <a:buChar char="•"/>
            </a:pPr>
            <a:r>
              <a:rPr lang="en-US" sz="2400" dirty="0" smtClean="0">
                <a:latin typeface="Microsoft Sans Serif" pitchFamily="34" charset="0"/>
                <a:cs typeface="Microsoft Sans Serif" pitchFamily="34" charset="0"/>
              </a:rPr>
              <a:t> Medical personnel or staff in a general medical are facility whose primary function is the provision of SUD diagnosis, treatment, or referral to treatment</a:t>
            </a:r>
            <a:endParaRPr lang="en-US" dirty="0" smtClean="0"/>
          </a:p>
          <a:p>
            <a:pPr lvl="1">
              <a:buFont typeface="Arial" pitchFamily="34" charset="0"/>
              <a:buChar char="•"/>
            </a:pPr>
            <a:endParaRPr lang="en-US" dirty="0"/>
          </a:p>
        </p:txBody>
      </p:sp>
      <p:sp>
        <p:nvSpPr>
          <p:cNvPr id="6" name="Slide Number Placeholder 5"/>
          <p:cNvSpPr>
            <a:spLocks noGrp="1"/>
          </p:cNvSpPr>
          <p:nvPr>
            <p:ph type="sldNum" sz="quarter" idx="12"/>
          </p:nvPr>
        </p:nvSpPr>
        <p:spPr/>
        <p:txBody>
          <a:bodyPr/>
          <a:lstStyle/>
          <a:p>
            <a:fld id="{7BB5887B-BB3E-4BA5-8A1E-2508AB54A26D}" type="slidenum">
              <a:rPr lang="en-US" smtClean="0"/>
              <a:pPr/>
              <a:t>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blinds(horizontal)">
                                      <p:cBhvr>
                                        <p:cTn id="12" dur="500"/>
                                        <p:tgtEl>
                                          <p:spTgt spid="5">
                                            <p:txEl>
                                              <p:pRg st="2" end="2"/>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animEffect transition="in" filter="blinds(horizontal)">
                                      <p:cBhvr>
                                        <p:cTn id="15" dur="500"/>
                                        <p:tgtEl>
                                          <p:spTgt spid="5">
                                            <p:txEl>
                                              <p:pRg st="3" end="3"/>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5">
                                            <p:txEl>
                                              <p:pRg st="4" end="4"/>
                                            </p:txEl>
                                          </p:spTgt>
                                        </p:tgtEl>
                                        <p:attrNameLst>
                                          <p:attrName>style.visibility</p:attrName>
                                        </p:attrNameLst>
                                      </p:cBhvr>
                                      <p:to>
                                        <p:strVal val="visible"/>
                                      </p:to>
                                    </p:set>
                                    <p:animEffect transition="in" filter="blinds(horizontal)">
                                      <p:cBhvr>
                                        <p:cTn id="18" dur="500"/>
                                        <p:tgtEl>
                                          <p:spTgt spid="5">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5">
                                            <p:txEl>
                                              <p:pRg st="6" end="6"/>
                                            </p:txEl>
                                          </p:spTgt>
                                        </p:tgtEl>
                                        <p:attrNameLst>
                                          <p:attrName>style.visibility</p:attrName>
                                        </p:attrNameLst>
                                      </p:cBhvr>
                                      <p:to>
                                        <p:strVal val="visible"/>
                                      </p:to>
                                    </p:set>
                                    <p:animEffect transition="in" filter="blinds(horizontal)">
                                      <p:cBhvr>
                                        <p:cTn id="23" dur="500"/>
                                        <p:tgtEl>
                                          <p:spTgt spid="5">
                                            <p:txEl>
                                              <p:pRg st="6" end="6"/>
                                            </p:txEl>
                                          </p:spTgt>
                                        </p:tgtEl>
                                      </p:cBhvr>
                                    </p:animEffect>
                                  </p:childTnLst>
                                </p:cTn>
                              </p:par>
                              <p:par>
                                <p:cTn id="24" presetID="3" presetClass="entr" presetSubtype="10" fill="hold" nodeType="withEffect">
                                  <p:stCondLst>
                                    <p:cond delay="0"/>
                                  </p:stCondLst>
                                  <p:childTnLst>
                                    <p:set>
                                      <p:cBhvr>
                                        <p:cTn id="25" dur="1" fill="hold">
                                          <p:stCondLst>
                                            <p:cond delay="0"/>
                                          </p:stCondLst>
                                        </p:cTn>
                                        <p:tgtEl>
                                          <p:spTgt spid="5">
                                            <p:txEl>
                                              <p:pRg st="7" end="7"/>
                                            </p:txEl>
                                          </p:spTgt>
                                        </p:tgtEl>
                                        <p:attrNameLst>
                                          <p:attrName>style.visibility</p:attrName>
                                        </p:attrNameLst>
                                      </p:cBhvr>
                                      <p:to>
                                        <p:strVal val="visible"/>
                                      </p:to>
                                    </p:set>
                                    <p:animEffect transition="in" filter="blinds(horizontal)">
                                      <p:cBhvr>
                                        <p:cTn id="26" dur="500"/>
                                        <p:tgtEl>
                                          <p:spTgt spid="5">
                                            <p:txEl>
                                              <p:pRg st="7" end="7"/>
                                            </p:txEl>
                                          </p:spTgt>
                                        </p:tgtEl>
                                      </p:cBhvr>
                                    </p:animEffect>
                                  </p:childTnLst>
                                </p:cTn>
                              </p:par>
                              <p:par>
                                <p:cTn id="27" presetID="3" presetClass="entr" presetSubtype="10" fill="hold" nodeType="withEffect">
                                  <p:stCondLst>
                                    <p:cond delay="0"/>
                                  </p:stCondLst>
                                  <p:childTnLst>
                                    <p:set>
                                      <p:cBhvr>
                                        <p:cTn id="28" dur="1" fill="hold">
                                          <p:stCondLst>
                                            <p:cond delay="0"/>
                                          </p:stCondLst>
                                        </p:cTn>
                                        <p:tgtEl>
                                          <p:spTgt spid="5">
                                            <p:txEl>
                                              <p:pRg st="8" end="8"/>
                                            </p:txEl>
                                          </p:spTgt>
                                        </p:tgtEl>
                                        <p:attrNameLst>
                                          <p:attrName>style.visibility</p:attrName>
                                        </p:attrNameLst>
                                      </p:cBhvr>
                                      <p:to>
                                        <p:strVal val="visible"/>
                                      </p:to>
                                    </p:set>
                                    <p:animEffect transition="in" filter="blinds(horizontal)">
                                      <p:cBhvr>
                                        <p:cTn id="29" dur="500"/>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9144000" cy="769441"/>
          </a:xfrm>
          <a:prstGeom prst="rect">
            <a:avLst/>
          </a:prstGeom>
          <a:noFill/>
        </p:spPr>
        <p:txBody>
          <a:bodyPr wrap="square" rtlCol="0">
            <a:spAutoFit/>
          </a:bodyPr>
          <a:lstStyle/>
          <a:p>
            <a:pPr algn="ctr"/>
            <a:r>
              <a:rPr lang="en-US" sz="4400" b="1" dirty="0" smtClean="0">
                <a:solidFill>
                  <a:srgbClr val="FFFF00"/>
                </a:solidFill>
                <a:latin typeface="Microsoft Sans Serif" pitchFamily="34" charset="0"/>
                <a:cs typeface="Microsoft Sans Serif" pitchFamily="34" charset="0"/>
              </a:rPr>
              <a:t>42 C.F.R. Part 2 Disclosures</a:t>
            </a:r>
            <a:endParaRPr lang="en-US" sz="4400" b="1" dirty="0">
              <a:solidFill>
                <a:srgbClr val="FFFF00"/>
              </a:solidFill>
              <a:latin typeface="Microsoft Sans Serif" pitchFamily="34" charset="0"/>
              <a:cs typeface="Microsoft Sans Serif" pitchFamily="34" charset="0"/>
            </a:endParaRPr>
          </a:p>
        </p:txBody>
      </p:sp>
      <p:sp>
        <p:nvSpPr>
          <p:cNvPr id="5" name="TextBox 4"/>
          <p:cNvSpPr txBox="1"/>
          <p:nvPr/>
        </p:nvSpPr>
        <p:spPr>
          <a:xfrm>
            <a:off x="0" y="762000"/>
            <a:ext cx="8915400" cy="5816977"/>
          </a:xfrm>
          <a:prstGeom prst="rect">
            <a:avLst/>
          </a:prstGeom>
          <a:noFill/>
        </p:spPr>
        <p:txBody>
          <a:bodyPr wrap="square" rtlCol="0">
            <a:spAutoFit/>
          </a:bodyPr>
          <a:lstStyle/>
          <a:p>
            <a:pPr lvl="1"/>
            <a:endParaRPr lang="en-US" dirty="0" smtClean="0"/>
          </a:p>
          <a:p>
            <a:pPr lvl="1">
              <a:buFont typeface="Arial" pitchFamily="34" charset="0"/>
              <a:buChar char="•"/>
            </a:pPr>
            <a:r>
              <a:rPr lang="en-US" sz="2400" dirty="0" smtClean="0">
                <a:latin typeface="Microsoft Sans Serif" pitchFamily="34" charset="0"/>
                <a:cs typeface="Microsoft Sans Serif" pitchFamily="34" charset="0"/>
              </a:rPr>
              <a:t>  Allowable disclosures:</a:t>
            </a:r>
          </a:p>
          <a:p>
            <a:pPr lvl="2">
              <a:buFont typeface="Arial" pitchFamily="34" charset="0"/>
              <a:buChar char="•"/>
            </a:pPr>
            <a:r>
              <a:rPr lang="en-US" sz="2400" dirty="0" smtClean="0">
                <a:latin typeface="Microsoft Sans Serif" pitchFamily="34" charset="0"/>
                <a:cs typeface="Microsoft Sans Serif" pitchFamily="34" charset="0"/>
              </a:rPr>
              <a:t> To a “Qualified Service Organization” that provides data processing, billing, legal, etc services if there is a written agreement saying they will adhere by 42 C.F.R. Part 2 regulations</a:t>
            </a:r>
          </a:p>
          <a:p>
            <a:pPr lvl="2">
              <a:buFont typeface="Arial" pitchFamily="34" charset="0"/>
              <a:buChar char="•"/>
            </a:pPr>
            <a:r>
              <a:rPr lang="en-US" sz="2400" dirty="0" smtClean="0">
                <a:latin typeface="Microsoft Sans Serif" pitchFamily="34" charset="0"/>
                <a:cs typeface="Microsoft Sans Serif" pitchFamily="34" charset="0"/>
              </a:rPr>
              <a:t> Internal communications </a:t>
            </a:r>
            <a:r>
              <a:rPr lang="en-US" sz="2400" u="sng" dirty="0" smtClean="0">
                <a:latin typeface="Microsoft Sans Serif" pitchFamily="34" charset="0"/>
                <a:cs typeface="Microsoft Sans Serif" pitchFamily="34" charset="0"/>
              </a:rPr>
              <a:t>if</a:t>
            </a:r>
            <a:r>
              <a:rPr lang="en-US" sz="2400" dirty="0" smtClean="0">
                <a:latin typeface="Microsoft Sans Serif" pitchFamily="34" charset="0"/>
                <a:cs typeface="Microsoft Sans Serif" pitchFamily="34" charset="0"/>
              </a:rPr>
              <a:t> recipient of information needs it to provide alcohol/drug services</a:t>
            </a:r>
          </a:p>
          <a:p>
            <a:pPr lvl="2">
              <a:buFont typeface="Arial" pitchFamily="34" charset="0"/>
              <a:buChar char="•"/>
            </a:pPr>
            <a:r>
              <a:rPr lang="en-US" sz="2400" dirty="0" smtClean="0">
                <a:latin typeface="Microsoft Sans Serif" pitchFamily="34" charset="0"/>
                <a:cs typeface="Microsoft Sans Serif" pitchFamily="34" charset="0"/>
              </a:rPr>
              <a:t> If information does not identify patient in any way</a:t>
            </a:r>
          </a:p>
          <a:p>
            <a:pPr lvl="2">
              <a:buFont typeface="Arial" pitchFamily="34" charset="0"/>
              <a:buChar char="•"/>
            </a:pPr>
            <a:r>
              <a:rPr lang="en-US" sz="2400" dirty="0" smtClean="0">
                <a:latin typeface="Microsoft Sans Serif" pitchFamily="34" charset="0"/>
                <a:cs typeface="Microsoft Sans Serif" pitchFamily="34" charset="0"/>
              </a:rPr>
              <a:t> Medical emergency (must be documented)</a:t>
            </a:r>
          </a:p>
          <a:p>
            <a:pPr lvl="2">
              <a:buFont typeface="Arial" pitchFamily="34" charset="0"/>
              <a:buChar char="•"/>
            </a:pPr>
            <a:r>
              <a:rPr lang="en-US" sz="2400" dirty="0" smtClean="0">
                <a:latin typeface="Microsoft Sans Serif" pitchFamily="34" charset="0"/>
                <a:cs typeface="Microsoft Sans Serif" pitchFamily="34" charset="0"/>
              </a:rPr>
              <a:t> For audit/evaluation/research </a:t>
            </a:r>
          </a:p>
          <a:p>
            <a:pPr lvl="2">
              <a:buFont typeface="Arial" pitchFamily="34" charset="0"/>
              <a:buChar char="•"/>
            </a:pPr>
            <a:r>
              <a:rPr lang="en-US" sz="2400" dirty="0" smtClean="0">
                <a:latin typeface="Microsoft Sans Serif" pitchFamily="34" charset="0"/>
                <a:cs typeface="Microsoft Sans Serif" pitchFamily="34" charset="0"/>
              </a:rPr>
              <a:t> If is needed to report a committed/threatened crime</a:t>
            </a:r>
          </a:p>
          <a:p>
            <a:pPr lvl="2">
              <a:buFont typeface="Arial" pitchFamily="34" charset="0"/>
              <a:buChar char="•"/>
            </a:pPr>
            <a:r>
              <a:rPr lang="en-US" sz="2400" dirty="0" smtClean="0">
                <a:latin typeface="Microsoft Sans Serif" pitchFamily="34" charset="0"/>
                <a:cs typeface="Microsoft Sans Serif" pitchFamily="34" charset="0"/>
              </a:rPr>
              <a:t>Reporting of abuse or neglect (but can’t disclose patient-identifying info without a court order)</a:t>
            </a:r>
          </a:p>
          <a:p>
            <a:pPr lvl="2">
              <a:buFont typeface="Arial" pitchFamily="34" charset="0"/>
              <a:buChar char="•"/>
            </a:pPr>
            <a:r>
              <a:rPr lang="en-US" sz="2400" dirty="0" smtClean="0">
                <a:latin typeface="Microsoft Sans Serif" pitchFamily="34" charset="0"/>
                <a:cs typeface="Microsoft Sans Serif" pitchFamily="34" charset="0"/>
              </a:rPr>
              <a:t> With a court order</a:t>
            </a:r>
          </a:p>
          <a:p>
            <a:pPr lvl="2"/>
            <a:endParaRPr lang="en-US" i="1" dirty="0"/>
          </a:p>
        </p:txBody>
      </p:sp>
      <p:sp>
        <p:nvSpPr>
          <p:cNvPr id="6" name="Slide Number Placeholder 5"/>
          <p:cNvSpPr>
            <a:spLocks noGrp="1"/>
          </p:cNvSpPr>
          <p:nvPr>
            <p:ph type="sldNum" sz="quarter" idx="12"/>
          </p:nvPr>
        </p:nvSpPr>
        <p:spPr/>
        <p:txBody>
          <a:bodyPr/>
          <a:lstStyle/>
          <a:p>
            <a:fld id="{7BB5887B-BB3E-4BA5-8A1E-2508AB54A26D}" type="slidenum">
              <a:rPr lang="en-US" smtClean="0"/>
              <a:pPr/>
              <a:t>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blinds(horizontal)">
                                      <p:cBhvr>
                                        <p:cTn id="7" dur="500"/>
                                        <p:tgtEl>
                                          <p:spTgt spid="5">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3" end="3"/>
                                            </p:txEl>
                                          </p:spTgt>
                                        </p:tgtEl>
                                        <p:attrNameLst>
                                          <p:attrName>style.visibility</p:attrName>
                                        </p:attrNameLst>
                                      </p:cBhvr>
                                      <p:to>
                                        <p:strVal val="visible"/>
                                      </p:to>
                                    </p:set>
                                    <p:animEffect transition="in" filter="blinds(horizontal)">
                                      <p:cBhvr>
                                        <p:cTn id="12" dur="500"/>
                                        <p:tgtEl>
                                          <p:spTgt spid="5">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animEffect transition="in" filter="blinds(horizontal)">
                                      <p:cBhvr>
                                        <p:cTn id="17" dur="500"/>
                                        <p:tgtEl>
                                          <p:spTgt spid="5">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
                                            <p:txEl>
                                              <p:pRg st="5" end="5"/>
                                            </p:txEl>
                                          </p:spTgt>
                                        </p:tgtEl>
                                        <p:attrNameLst>
                                          <p:attrName>style.visibility</p:attrName>
                                        </p:attrNameLst>
                                      </p:cBhvr>
                                      <p:to>
                                        <p:strVal val="visible"/>
                                      </p:to>
                                    </p:set>
                                    <p:animEffect transition="in" filter="blinds(horizontal)">
                                      <p:cBhvr>
                                        <p:cTn id="22" dur="500"/>
                                        <p:tgtEl>
                                          <p:spTgt spid="5">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5">
                                            <p:txEl>
                                              <p:pRg st="6" end="6"/>
                                            </p:txEl>
                                          </p:spTgt>
                                        </p:tgtEl>
                                        <p:attrNameLst>
                                          <p:attrName>style.visibility</p:attrName>
                                        </p:attrNameLst>
                                      </p:cBhvr>
                                      <p:to>
                                        <p:strVal val="visible"/>
                                      </p:to>
                                    </p:set>
                                    <p:animEffect transition="in" filter="blinds(horizontal)">
                                      <p:cBhvr>
                                        <p:cTn id="27" dur="500"/>
                                        <p:tgtEl>
                                          <p:spTgt spid="5">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5">
                                            <p:txEl>
                                              <p:pRg st="7" end="7"/>
                                            </p:txEl>
                                          </p:spTgt>
                                        </p:tgtEl>
                                        <p:attrNameLst>
                                          <p:attrName>style.visibility</p:attrName>
                                        </p:attrNameLst>
                                      </p:cBhvr>
                                      <p:to>
                                        <p:strVal val="visible"/>
                                      </p:to>
                                    </p:set>
                                    <p:animEffect transition="in" filter="blinds(horizontal)">
                                      <p:cBhvr>
                                        <p:cTn id="32" dur="500"/>
                                        <p:tgtEl>
                                          <p:spTgt spid="5">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5">
                                            <p:txEl>
                                              <p:pRg st="8" end="8"/>
                                            </p:txEl>
                                          </p:spTgt>
                                        </p:tgtEl>
                                        <p:attrNameLst>
                                          <p:attrName>style.visibility</p:attrName>
                                        </p:attrNameLst>
                                      </p:cBhvr>
                                      <p:to>
                                        <p:strVal val="visible"/>
                                      </p:to>
                                    </p:set>
                                    <p:animEffect transition="in" filter="blinds(horizontal)">
                                      <p:cBhvr>
                                        <p:cTn id="37" dur="500"/>
                                        <p:tgtEl>
                                          <p:spTgt spid="5">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5">
                                            <p:txEl>
                                              <p:pRg st="9" end="9"/>
                                            </p:txEl>
                                          </p:spTgt>
                                        </p:tgtEl>
                                        <p:attrNameLst>
                                          <p:attrName>style.visibility</p:attrName>
                                        </p:attrNameLst>
                                      </p:cBhvr>
                                      <p:to>
                                        <p:strVal val="visible"/>
                                      </p:to>
                                    </p:set>
                                    <p:animEffect transition="in" filter="blinds(horizontal)">
                                      <p:cBhvr>
                                        <p:cTn id="42" dur="500"/>
                                        <p:tgtEl>
                                          <p:spTgt spid="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9144000" cy="769441"/>
          </a:xfrm>
          <a:prstGeom prst="rect">
            <a:avLst/>
          </a:prstGeom>
          <a:noFill/>
        </p:spPr>
        <p:txBody>
          <a:bodyPr wrap="square" rtlCol="0">
            <a:spAutoFit/>
          </a:bodyPr>
          <a:lstStyle/>
          <a:p>
            <a:pPr algn="ctr"/>
            <a:r>
              <a:rPr lang="en-US" sz="4400" b="1" dirty="0" smtClean="0">
                <a:solidFill>
                  <a:srgbClr val="FFFF00"/>
                </a:solidFill>
                <a:latin typeface="Microsoft Sans Serif" pitchFamily="34" charset="0"/>
                <a:cs typeface="Microsoft Sans Serif" pitchFamily="34" charset="0"/>
              </a:rPr>
              <a:t>42 C.F.R. Part 2 Disclosures</a:t>
            </a:r>
            <a:endParaRPr lang="en-US" sz="4400" b="1" dirty="0">
              <a:solidFill>
                <a:srgbClr val="FFFF00"/>
              </a:solidFill>
              <a:latin typeface="Microsoft Sans Serif" pitchFamily="34" charset="0"/>
              <a:cs typeface="Microsoft Sans Serif" pitchFamily="34" charset="0"/>
            </a:endParaRPr>
          </a:p>
        </p:txBody>
      </p:sp>
      <p:sp>
        <p:nvSpPr>
          <p:cNvPr id="5" name="TextBox 4"/>
          <p:cNvSpPr txBox="1"/>
          <p:nvPr/>
        </p:nvSpPr>
        <p:spPr>
          <a:xfrm>
            <a:off x="0" y="381000"/>
            <a:ext cx="9144000" cy="6524863"/>
          </a:xfrm>
          <a:prstGeom prst="rect">
            <a:avLst/>
          </a:prstGeom>
          <a:noFill/>
        </p:spPr>
        <p:txBody>
          <a:bodyPr wrap="square" rtlCol="0">
            <a:spAutoFit/>
          </a:bodyPr>
          <a:lstStyle/>
          <a:p>
            <a:pPr lvl="1"/>
            <a:endParaRPr lang="en-US" sz="2200" dirty="0" smtClean="0">
              <a:latin typeface="Microsoft Sans Serif" pitchFamily="34" charset="0"/>
              <a:cs typeface="Microsoft Sans Serif" pitchFamily="34" charset="0"/>
            </a:endParaRPr>
          </a:p>
          <a:p>
            <a:pPr lvl="1">
              <a:buFont typeface="Arial" pitchFamily="34" charset="0"/>
              <a:buChar char="•"/>
            </a:pPr>
            <a:r>
              <a:rPr lang="en-US" sz="2200" dirty="0" smtClean="0">
                <a:latin typeface="Microsoft Sans Serif" pitchFamily="34" charset="0"/>
                <a:cs typeface="Microsoft Sans Serif" pitchFamily="34" charset="0"/>
              </a:rPr>
              <a:t>Otherwise need written authorization/consent</a:t>
            </a:r>
            <a:r>
              <a:rPr lang="en-US" sz="2200" i="1" dirty="0">
                <a:latin typeface="Microsoft Sans Serif" pitchFamily="34" charset="0"/>
                <a:cs typeface="Microsoft Sans Serif" pitchFamily="34" charset="0"/>
              </a:rPr>
              <a:t> </a:t>
            </a:r>
            <a:r>
              <a:rPr lang="en-US" sz="2200" dirty="0" smtClean="0">
                <a:latin typeface="Microsoft Sans Serif" pitchFamily="34" charset="0"/>
                <a:cs typeface="Microsoft Sans Serif" pitchFamily="34" charset="0"/>
              </a:rPr>
              <a:t>that includes:</a:t>
            </a:r>
          </a:p>
          <a:p>
            <a:pPr lvl="2">
              <a:buFont typeface="Arial" pitchFamily="34" charset="0"/>
              <a:buChar char="•"/>
            </a:pPr>
            <a:r>
              <a:rPr lang="en-US" sz="2200" dirty="0" smtClean="0">
                <a:latin typeface="Microsoft Sans Serif" pitchFamily="34" charset="0"/>
                <a:cs typeface="Microsoft Sans Serif" pitchFamily="34" charset="0"/>
              </a:rPr>
              <a:t> Program name</a:t>
            </a:r>
          </a:p>
          <a:p>
            <a:pPr lvl="2">
              <a:buFont typeface="Arial" pitchFamily="34" charset="0"/>
              <a:buChar char="•"/>
            </a:pPr>
            <a:r>
              <a:rPr lang="en-US" sz="2200" dirty="0" smtClean="0">
                <a:latin typeface="Microsoft Sans Serif" pitchFamily="34" charset="0"/>
                <a:cs typeface="Microsoft Sans Serif" pitchFamily="34" charset="0"/>
              </a:rPr>
              <a:t>Name and title of individual or organization that will receive information</a:t>
            </a:r>
          </a:p>
          <a:p>
            <a:pPr lvl="2">
              <a:buFont typeface="Arial" pitchFamily="34" charset="0"/>
              <a:buChar char="•"/>
            </a:pPr>
            <a:r>
              <a:rPr lang="en-US" sz="2200" dirty="0" smtClean="0">
                <a:latin typeface="Microsoft Sans Serif" pitchFamily="34" charset="0"/>
                <a:cs typeface="Microsoft Sans Serif" pitchFamily="34" charset="0"/>
              </a:rPr>
              <a:t>Name of patient</a:t>
            </a:r>
          </a:p>
          <a:p>
            <a:pPr lvl="2">
              <a:buFont typeface="Arial" pitchFamily="34" charset="0"/>
              <a:buChar char="•"/>
            </a:pPr>
            <a:r>
              <a:rPr lang="en-US" sz="2200" dirty="0" smtClean="0">
                <a:latin typeface="Microsoft Sans Serif" pitchFamily="34" charset="0"/>
                <a:cs typeface="Microsoft Sans Serif" pitchFamily="34" charset="0"/>
              </a:rPr>
              <a:t>Purpose of disclosure</a:t>
            </a:r>
          </a:p>
          <a:p>
            <a:pPr lvl="2">
              <a:buFont typeface="Arial" pitchFamily="34" charset="0"/>
              <a:buChar char="•"/>
            </a:pPr>
            <a:r>
              <a:rPr lang="en-US" sz="2200" dirty="0" smtClean="0">
                <a:latin typeface="Microsoft Sans Serif" pitchFamily="34" charset="0"/>
                <a:cs typeface="Microsoft Sans Serif" pitchFamily="34" charset="0"/>
              </a:rPr>
              <a:t>How much and what kind of info will be disclosed</a:t>
            </a:r>
          </a:p>
          <a:p>
            <a:pPr lvl="2">
              <a:buFont typeface="Arial" pitchFamily="34" charset="0"/>
              <a:buChar char="•"/>
            </a:pPr>
            <a:r>
              <a:rPr lang="en-US" sz="2200" dirty="0" smtClean="0">
                <a:latin typeface="Microsoft Sans Serif" pitchFamily="34" charset="0"/>
                <a:cs typeface="Microsoft Sans Serif" pitchFamily="34" charset="0"/>
              </a:rPr>
              <a:t> Patient signature and date of consent</a:t>
            </a:r>
          </a:p>
          <a:p>
            <a:pPr lvl="2">
              <a:buFont typeface="Arial" pitchFamily="34" charset="0"/>
              <a:buChar char="•"/>
            </a:pPr>
            <a:r>
              <a:rPr lang="en-US" sz="2200" dirty="0" smtClean="0">
                <a:latin typeface="Microsoft Sans Serif" pitchFamily="34" charset="0"/>
                <a:cs typeface="Microsoft Sans Serif" pitchFamily="34" charset="0"/>
              </a:rPr>
              <a:t>Statement of patient’s right to revoke consent</a:t>
            </a:r>
          </a:p>
          <a:p>
            <a:pPr lvl="2">
              <a:buFont typeface="Arial" pitchFamily="34" charset="0"/>
              <a:buChar char="•"/>
            </a:pPr>
            <a:r>
              <a:rPr lang="en-US" sz="2200" dirty="0" smtClean="0">
                <a:latin typeface="Microsoft Sans Serif" pitchFamily="34" charset="0"/>
                <a:cs typeface="Microsoft Sans Serif" pitchFamily="34" charset="0"/>
              </a:rPr>
              <a:t>Statement of rules of </a:t>
            </a:r>
            <a:r>
              <a:rPr lang="en-US" sz="2200" dirty="0" err="1" smtClean="0">
                <a:latin typeface="Microsoft Sans Serif" pitchFamily="34" charset="0"/>
                <a:cs typeface="Microsoft Sans Serif" pitchFamily="34" charset="0"/>
              </a:rPr>
              <a:t>redisclosure</a:t>
            </a:r>
            <a:endParaRPr lang="en-US" sz="2200" dirty="0" smtClean="0">
              <a:latin typeface="Microsoft Sans Serif" pitchFamily="34" charset="0"/>
              <a:cs typeface="Microsoft Sans Serif" pitchFamily="34" charset="0"/>
            </a:endParaRPr>
          </a:p>
          <a:p>
            <a:pPr lvl="2">
              <a:buFont typeface="Arial" pitchFamily="34" charset="0"/>
              <a:buChar char="•"/>
            </a:pPr>
            <a:r>
              <a:rPr lang="en-US" sz="2200" dirty="0" smtClean="0">
                <a:latin typeface="Microsoft Sans Serif" pitchFamily="34" charset="0"/>
                <a:cs typeface="Microsoft Sans Serif" pitchFamily="34" charset="0"/>
              </a:rPr>
              <a:t>Date of expiration (within one year)</a:t>
            </a:r>
          </a:p>
          <a:p>
            <a:pPr lvl="2">
              <a:buFont typeface="Arial" pitchFamily="34" charset="0"/>
              <a:buChar char="•"/>
            </a:pPr>
            <a:endParaRPr lang="en-US" sz="2200" dirty="0" smtClean="0">
              <a:latin typeface="Microsoft Sans Serif" pitchFamily="34" charset="0"/>
              <a:cs typeface="Microsoft Sans Serif" pitchFamily="34" charset="0"/>
            </a:endParaRPr>
          </a:p>
          <a:p>
            <a:pPr lvl="1">
              <a:buFont typeface="Arial" pitchFamily="34" charset="0"/>
              <a:buChar char="•"/>
            </a:pPr>
            <a:r>
              <a:rPr lang="en-US" sz="2200" dirty="0" smtClean="0">
                <a:latin typeface="Microsoft Sans Serif" pitchFamily="34" charset="0"/>
                <a:cs typeface="Microsoft Sans Serif" pitchFamily="34" charset="0"/>
              </a:rPr>
              <a:t> Even with the consent, no information can be used to criminally investigate or prosecute a patient unless it is for a crime committed on the premises or against program personnel </a:t>
            </a:r>
          </a:p>
          <a:p>
            <a:pPr lvl="1">
              <a:buFont typeface="Arial" pitchFamily="34" charset="0"/>
              <a:buChar char="•"/>
            </a:pPr>
            <a:endParaRPr lang="en-US" sz="2200" dirty="0" smtClean="0">
              <a:latin typeface="Microsoft Sans Serif" pitchFamily="34" charset="0"/>
              <a:cs typeface="Microsoft Sans Serif" pitchFamily="34" charset="0"/>
            </a:endParaRPr>
          </a:p>
          <a:p>
            <a:pPr lvl="1">
              <a:buFont typeface="Arial" pitchFamily="34" charset="0"/>
              <a:buChar char="•"/>
            </a:pPr>
            <a:r>
              <a:rPr lang="en-US" sz="2200" dirty="0" smtClean="0">
                <a:solidFill>
                  <a:srgbClr val="FFFF00"/>
                </a:solidFill>
                <a:latin typeface="Microsoft Sans Serif" pitchFamily="34" charset="0"/>
                <a:cs typeface="Microsoft Sans Serif" pitchFamily="34" charset="0"/>
              </a:rPr>
              <a:t> Minors have same confidentiality rights as adults under 42 C.F.R. Part 2 in Ohio</a:t>
            </a:r>
          </a:p>
        </p:txBody>
      </p:sp>
      <p:sp>
        <p:nvSpPr>
          <p:cNvPr id="6" name="Slide Number Placeholder 5"/>
          <p:cNvSpPr>
            <a:spLocks noGrp="1"/>
          </p:cNvSpPr>
          <p:nvPr>
            <p:ph type="sldNum" sz="quarter" idx="12"/>
          </p:nvPr>
        </p:nvSpPr>
        <p:spPr/>
        <p:txBody>
          <a:bodyPr/>
          <a:lstStyle/>
          <a:p>
            <a:fld id="{7BB5887B-BB3E-4BA5-8A1E-2508AB54A26D}" type="slidenum">
              <a:rPr lang="en-US" smtClean="0"/>
              <a:pPr/>
              <a:t>8</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blinds(horizontal)">
                                      <p:cBhvr>
                                        <p:cTn id="7" dur="500"/>
                                        <p:tgtEl>
                                          <p:spTgt spid="5">
                                            <p:txEl>
                                              <p:pRg st="1" end="1"/>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5">
                                            <p:txEl>
                                              <p:pRg st="2" end="2"/>
                                            </p:txEl>
                                          </p:spTgt>
                                        </p:tgtEl>
                                        <p:attrNameLst>
                                          <p:attrName>style.visibility</p:attrName>
                                        </p:attrNameLst>
                                      </p:cBhvr>
                                      <p:to>
                                        <p:strVal val="visible"/>
                                      </p:to>
                                    </p:set>
                                    <p:animEffect transition="in" filter="blinds(horizontal)">
                                      <p:cBhvr>
                                        <p:cTn id="10" dur="500"/>
                                        <p:tgtEl>
                                          <p:spTgt spid="5">
                                            <p:txEl>
                                              <p:pRg st="2" end="2"/>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animEffect transition="in" filter="blinds(horizontal)">
                                      <p:cBhvr>
                                        <p:cTn id="13" dur="500"/>
                                        <p:tgtEl>
                                          <p:spTgt spid="5">
                                            <p:txEl>
                                              <p:pRg st="3" end="3"/>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5">
                                            <p:txEl>
                                              <p:pRg st="4" end="4"/>
                                            </p:txEl>
                                          </p:spTgt>
                                        </p:tgtEl>
                                        <p:attrNameLst>
                                          <p:attrName>style.visibility</p:attrName>
                                        </p:attrNameLst>
                                      </p:cBhvr>
                                      <p:to>
                                        <p:strVal val="visible"/>
                                      </p:to>
                                    </p:set>
                                    <p:animEffect transition="in" filter="blinds(horizontal)">
                                      <p:cBhvr>
                                        <p:cTn id="16" dur="500"/>
                                        <p:tgtEl>
                                          <p:spTgt spid="5">
                                            <p:txEl>
                                              <p:pRg st="4" end="4"/>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animEffect transition="in" filter="blinds(horizontal)">
                                      <p:cBhvr>
                                        <p:cTn id="19" dur="500"/>
                                        <p:tgtEl>
                                          <p:spTgt spid="5">
                                            <p:txEl>
                                              <p:pRg st="5" end="5"/>
                                            </p:txEl>
                                          </p:spTgt>
                                        </p:tgtEl>
                                      </p:cBhvr>
                                    </p:animEffect>
                                  </p:childTnLst>
                                </p:cTn>
                              </p:par>
                              <p:par>
                                <p:cTn id="20" presetID="3" presetClass="entr" presetSubtype="10" fill="hold" nodeType="withEffect">
                                  <p:stCondLst>
                                    <p:cond delay="0"/>
                                  </p:stCondLst>
                                  <p:childTnLst>
                                    <p:set>
                                      <p:cBhvr>
                                        <p:cTn id="21" dur="1" fill="hold">
                                          <p:stCondLst>
                                            <p:cond delay="0"/>
                                          </p:stCondLst>
                                        </p:cTn>
                                        <p:tgtEl>
                                          <p:spTgt spid="5">
                                            <p:txEl>
                                              <p:pRg st="6" end="6"/>
                                            </p:txEl>
                                          </p:spTgt>
                                        </p:tgtEl>
                                        <p:attrNameLst>
                                          <p:attrName>style.visibility</p:attrName>
                                        </p:attrNameLst>
                                      </p:cBhvr>
                                      <p:to>
                                        <p:strVal val="visible"/>
                                      </p:to>
                                    </p:set>
                                    <p:animEffect transition="in" filter="blinds(horizontal)">
                                      <p:cBhvr>
                                        <p:cTn id="22" dur="500"/>
                                        <p:tgtEl>
                                          <p:spTgt spid="5">
                                            <p:txEl>
                                              <p:pRg st="6" end="6"/>
                                            </p:txEl>
                                          </p:spTgt>
                                        </p:tgtEl>
                                      </p:cBhvr>
                                    </p:animEffect>
                                  </p:childTnLst>
                                </p:cTn>
                              </p:par>
                              <p:par>
                                <p:cTn id="23" presetID="3" presetClass="entr" presetSubtype="10" fill="hold" nodeType="withEffect">
                                  <p:stCondLst>
                                    <p:cond delay="0"/>
                                  </p:stCondLst>
                                  <p:childTnLst>
                                    <p:set>
                                      <p:cBhvr>
                                        <p:cTn id="24" dur="1" fill="hold">
                                          <p:stCondLst>
                                            <p:cond delay="0"/>
                                          </p:stCondLst>
                                        </p:cTn>
                                        <p:tgtEl>
                                          <p:spTgt spid="5">
                                            <p:txEl>
                                              <p:pRg st="7" end="7"/>
                                            </p:txEl>
                                          </p:spTgt>
                                        </p:tgtEl>
                                        <p:attrNameLst>
                                          <p:attrName>style.visibility</p:attrName>
                                        </p:attrNameLst>
                                      </p:cBhvr>
                                      <p:to>
                                        <p:strVal val="visible"/>
                                      </p:to>
                                    </p:set>
                                    <p:animEffect transition="in" filter="blinds(horizontal)">
                                      <p:cBhvr>
                                        <p:cTn id="25" dur="500"/>
                                        <p:tgtEl>
                                          <p:spTgt spid="5">
                                            <p:txEl>
                                              <p:pRg st="7" end="7"/>
                                            </p:txEl>
                                          </p:spTgt>
                                        </p:tgtEl>
                                      </p:cBhvr>
                                    </p:animEffect>
                                  </p:childTnLst>
                                </p:cTn>
                              </p:par>
                              <p:par>
                                <p:cTn id="26" presetID="3" presetClass="entr" presetSubtype="10" fill="hold" nodeType="withEffect">
                                  <p:stCondLst>
                                    <p:cond delay="0"/>
                                  </p:stCondLst>
                                  <p:childTnLst>
                                    <p:set>
                                      <p:cBhvr>
                                        <p:cTn id="27" dur="1" fill="hold">
                                          <p:stCondLst>
                                            <p:cond delay="0"/>
                                          </p:stCondLst>
                                        </p:cTn>
                                        <p:tgtEl>
                                          <p:spTgt spid="5">
                                            <p:txEl>
                                              <p:pRg st="8" end="8"/>
                                            </p:txEl>
                                          </p:spTgt>
                                        </p:tgtEl>
                                        <p:attrNameLst>
                                          <p:attrName>style.visibility</p:attrName>
                                        </p:attrNameLst>
                                      </p:cBhvr>
                                      <p:to>
                                        <p:strVal val="visible"/>
                                      </p:to>
                                    </p:set>
                                    <p:animEffect transition="in" filter="blinds(horizontal)">
                                      <p:cBhvr>
                                        <p:cTn id="28" dur="500"/>
                                        <p:tgtEl>
                                          <p:spTgt spid="5">
                                            <p:txEl>
                                              <p:pRg st="8" end="8"/>
                                            </p:txEl>
                                          </p:spTgt>
                                        </p:tgtEl>
                                      </p:cBhvr>
                                    </p:animEffect>
                                  </p:childTnLst>
                                </p:cTn>
                              </p:par>
                              <p:par>
                                <p:cTn id="29" presetID="3" presetClass="entr" presetSubtype="10" fill="hold" nodeType="withEffect">
                                  <p:stCondLst>
                                    <p:cond delay="0"/>
                                  </p:stCondLst>
                                  <p:childTnLst>
                                    <p:set>
                                      <p:cBhvr>
                                        <p:cTn id="30" dur="1" fill="hold">
                                          <p:stCondLst>
                                            <p:cond delay="0"/>
                                          </p:stCondLst>
                                        </p:cTn>
                                        <p:tgtEl>
                                          <p:spTgt spid="5">
                                            <p:txEl>
                                              <p:pRg st="9" end="9"/>
                                            </p:txEl>
                                          </p:spTgt>
                                        </p:tgtEl>
                                        <p:attrNameLst>
                                          <p:attrName>style.visibility</p:attrName>
                                        </p:attrNameLst>
                                      </p:cBhvr>
                                      <p:to>
                                        <p:strVal val="visible"/>
                                      </p:to>
                                    </p:set>
                                    <p:animEffect transition="in" filter="blinds(horizontal)">
                                      <p:cBhvr>
                                        <p:cTn id="31" dur="500"/>
                                        <p:tgtEl>
                                          <p:spTgt spid="5">
                                            <p:txEl>
                                              <p:pRg st="9" end="9"/>
                                            </p:txEl>
                                          </p:spTgt>
                                        </p:tgtEl>
                                      </p:cBhvr>
                                    </p:animEffect>
                                  </p:childTnLst>
                                </p:cTn>
                              </p:par>
                              <p:par>
                                <p:cTn id="32" presetID="3" presetClass="entr" presetSubtype="10" fill="hold" nodeType="withEffect">
                                  <p:stCondLst>
                                    <p:cond delay="0"/>
                                  </p:stCondLst>
                                  <p:childTnLst>
                                    <p:set>
                                      <p:cBhvr>
                                        <p:cTn id="33" dur="1" fill="hold">
                                          <p:stCondLst>
                                            <p:cond delay="0"/>
                                          </p:stCondLst>
                                        </p:cTn>
                                        <p:tgtEl>
                                          <p:spTgt spid="5">
                                            <p:txEl>
                                              <p:pRg st="10" end="10"/>
                                            </p:txEl>
                                          </p:spTgt>
                                        </p:tgtEl>
                                        <p:attrNameLst>
                                          <p:attrName>style.visibility</p:attrName>
                                        </p:attrNameLst>
                                      </p:cBhvr>
                                      <p:to>
                                        <p:strVal val="visible"/>
                                      </p:to>
                                    </p:set>
                                    <p:animEffect transition="in" filter="blinds(horizontal)">
                                      <p:cBhvr>
                                        <p:cTn id="34" dur="500"/>
                                        <p:tgtEl>
                                          <p:spTgt spid="5">
                                            <p:txEl>
                                              <p:pRg st="10" end="10"/>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nodeType="clickEffect">
                                  <p:stCondLst>
                                    <p:cond delay="0"/>
                                  </p:stCondLst>
                                  <p:childTnLst>
                                    <p:set>
                                      <p:cBhvr>
                                        <p:cTn id="38" dur="1" fill="hold">
                                          <p:stCondLst>
                                            <p:cond delay="0"/>
                                          </p:stCondLst>
                                        </p:cTn>
                                        <p:tgtEl>
                                          <p:spTgt spid="5">
                                            <p:txEl>
                                              <p:pRg st="12" end="12"/>
                                            </p:txEl>
                                          </p:spTgt>
                                        </p:tgtEl>
                                        <p:attrNameLst>
                                          <p:attrName>style.visibility</p:attrName>
                                        </p:attrNameLst>
                                      </p:cBhvr>
                                      <p:to>
                                        <p:strVal val="visible"/>
                                      </p:to>
                                    </p:set>
                                    <p:animEffect transition="in" filter="blinds(horizontal)">
                                      <p:cBhvr>
                                        <p:cTn id="39" dur="500"/>
                                        <p:tgtEl>
                                          <p:spTgt spid="5">
                                            <p:txEl>
                                              <p:pRg st="12" end="12"/>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nodeType="clickEffect">
                                  <p:stCondLst>
                                    <p:cond delay="0"/>
                                  </p:stCondLst>
                                  <p:childTnLst>
                                    <p:set>
                                      <p:cBhvr>
                                        <p:cTn id="43" dur="1" fill="hold">
                                          <p:stCondLst>
                                            <p:cond delay="0"/>
                                          </p:stCondLst>
                                        </p:cTn>
                                        <p:tgtEl>
                                          <p:spTgt spid="5">
                                            <p:txEl>
                                              <p:pRg st="14" end="14"/>
                                            </p:txEl>
                                          </p:spTgt>
                                        </p:tgtEl>
                                        <p:attrNameLst>
                                          <p:attrName>style.visibility</p:attrName>
                                        </p:attrNameLst>
                                      </p:cBhvr>
                                      <p:to>
                                        <p:strVal val="visible"/>
                                      </p:to>
                                    </p:set>
                                    <p:anim calcmode="lin" valueType="num">
                                      <p:cBhvr additive="base">
                                        <p:cTn id="44" dur="500" fill="hold"/>
                                        <p:tgtEl>
                                          <p:spTgt spid="5">
                                            <p:txEl>
                                              <p:pRg st="14" end="14"/>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5">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9144000" cy="769441"/>
          </a:xfrm>
          <a:prstGeom prst="rect">
            <a:avLst/>
          </a:prstGeom>
          <a:noFill/>
        </p:spPr>
        <p:txBody>
          <a:bodyPr wrap="square" rtlCol="0">
            <a:spAutoFit/>
          </a:bodyPr>
          <a:lstStyle/>
          <a:p>
            <a:pPr algn="ctr"/>
            <a:r>
              <a:rPr lang="en-US" sz="4400" b="1" dirty="0" smtClean="0">
                <a:solidFill>
                  <a:srgbClr val="FFFF00"/>
                </a:solidFill>
                <a:latin typeface="Microsoft Sans Serif" pitchFamily="34" charset="0"/>
                <a:cs typeface="Microsoft Sans Serif" pitchFamily="34" charset="0"/>
              </a:rPr>
              <a:t>42 C.F.R. Part 2 Disclosures</a:t>
            </a:r>
            <a:endParaRPr lang="en-US" sz="4400" b="1" dirty="0">
              <a:solidFill>
                <a:srgbClr val="FFFF00"/>
              </a:solidFill>
              <a:latin typeface="Microsoft Sans Serif" pitchFamily="34" charset="0"/>
              <a:cs typeface="Microsoft Sans Serif" pitchFamily="34" charset="0"/>
            </a:endParaRPr>
          </a:p>
        </p:txBody>
      </p:sp>
      <p:sp>
        <p:nvSpPr>
          <p:cNvPr id="5" name="TextBox 4"/>
          <p:cNvSpPr txBox="1"/>
          <p:nvPr/>
        </p:nvSpPr>
        <p:spPr>
          <a:xfrm>
            <a:off x="0" y="762000"/>
            <a:ext cx="5334000" cy="6124754"/>
          </a:xfrm>
          <a:prstGeom prst="rect">
            <a:avLst/>
          </a:prstGeom>
          <a:noFill/>
        </p:spPr>
        <p:txBody>
          <a:bodyPr wrap="square" rtlCol="0">
            <a:spAutoFit/>
          </a:bodyPr>
          <a:lstStyle/>
          <a:p>
            <a:pPr lvl="1">
              <a:buFont typeface="Arial" pitchFamily="34" charset="0"/>
              <a:buChar char="•"/>
            </a:pPr>
            <a:r>
              <a:rPr lang="en-US" sz="2200" dirty="0" smtClean="0">
                <a:latin typeface="Microsoft Sans Serif" pitchFamily="34" charset="0"/>
                <a:cs typeface="Microsoft Sans Serif" pitchFamily="34" charset="0"/>
              </a:rPr>
              <a:t>  Disclosures are any communication (written, oral, electronic, other) that contain patient-identifying information related to having past or current alcohol/drug problems.</a:t>
            </a:r>
          </a:p>
          <a:p>
            <a:pPr lvl="2">
              <a:buFont typeface="Arial" pitchFamily="34" charset="0"/>
              <a:buChar char="•"/>
            </a:pPr>
            <a:r>
              <a:rPr lang="en-US" sz="2200" dirty="0" smtClean="0">
                <a:latin typeface="Microsoft Sans Serif" pitchFamily="34" charset="0"/>
                <a:cs typeface="Microsoft Sans Serif" pitchFamily="34" charset="0"/>
              </a:rPr>
              <a:t> Applies even if the person receiving the information already knows about a person’s alcohol/drug history</a:t>
            </a:r>
          </a:p>
          <a:p>
            <a:pPr lvl="2">
              <a:buFont typeface="Arial" pitchFamily="34" charset="0"/>
              <a:buChar char="•"/>
            </a:pPr>
            <a:r>
              <a:rPr lang="en-US" sz="2200" dirty="0" smtClean="0">
                <a:latin typeface="Microsoft Sans Serif" pitchFamily="34" charset="0"/>
                <a:cs typeface="Microsoft Sans Serif" pitchFamily="34" charset="0"/>
              </a:rPr>
              <a:t> Applies to anyone who ever—received, needed, or or even  applied for—services from a 42 C.R.R. Part 2 program.</a:t>
            </a:r>
          </a:p>
          <a:p>
            <a:pPr lvl="2">
              <a:buFont typeface="Arial" pitchFamily="34" charset="0"/>
              <a:buChar char="•"/>
            </a:pPr>
            <a:r>
              <a:rPr lang="en-US" sz="2200" dirty="0" smtClean="0">
                <a:latin typeface="Microsoft Sans Serif" pitchFamily="34" charset="0"/>
                <a:cs typeface="Microsoft Sans Serif" pitchFamily="34" charset="0"/>
              </a:rPr>
              <a:t>Protects disclosure of information to minor’s parents if the minor is of the age of consent (more on this below)</a:t>
            </a:r>
          </a:p>
          <a:p>
            <a:pPr lvl="2">
              <a:buFont typeface="Arial" pitchFamily="34" charset="0"/>
              <a:buChar char="•"/>
            </a:pPr>
            <a:endParaRPr lang="en-US" dirty="0" smtClean="0"/>
          </a:p>
        </p:txBody>
      </p:sp>
      <p:pic>
        <p:nvPicPr>
          <p:cNvPr id="236546" name="Picture 2" descr="Image result for federal regulation .gov"/>
          <p:cNvPicPr>
            <a:picLocks noChangeAspect="1" noChangeArrowheads="1"/>
          </p:cNvPicPr>
          <p:nvPr/>
        </p:nvPicPr>
        <p:blipFill>
          <a:blip r:embed="rId3" cstate="print"/>
          <a:srcRect/>
          <a:stretch>
            <a:fillRect/>
          </a:stretch>
        </p:blipFill>
        <p:spPr bwMode="auto">
          <a:xfrm>
            <a:off x="5410200" y="2286000"/>
            <a:ext cx="3498812" cy="2057400"/>
          </a:xfrm>
          <a:prstGeom prst="rect">
            <a:avLst/>
          </a:prstGeom>
          <a:noFill/>
        </p:spPr>
      </p:pic>
      <p:sp>
        <p:nvSpPr>
          <p:cNvPr id="7" name="Slide Number Placeholder 6"/>
          <p:cNvSpPr>
            <a:spLocks noGrp="1"/>
          </p:cNvSpPr>
          <p:nvPr>
            <p:ph type="sldNum" sz="quarter" idx="12"/>
          </p:nvPr>
        </p:nvSpPr>
        <p:spPr/>
        <p:txBody>
          <a:bodyPr/>
          <a:lstStyle/>
          <a:p>
            <a:fld id="{7BB5887B-BB3E-4BA5-8A1E-2508AB54A26D}" type="slidenum">
              <a:rPr lang="en-US" smtClean="0"/>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3622</TotalTime>
  <Words>2433</Words>
  <Application>Microsoft Office PowerPoint</Application>
  <PresentationFormat>On-screen Show (4:3)</PresentationFormat>
  <Paragraphs>315</Paragraphs>
  <Slides>22</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Algerian</vt:lpstr>
      <vt:lpstr>Arial</vt:lpstr>
      <vt:lpstr>Calibri</vt:lpstr>
      <vt:lpstr>Microsoft Sans Serif</vt:lpstr>
      <vt:lpstr>Wingdings</vt:lpstr>
      <vt:lpstr>Office Theme</vt:lpstr>
      <vt:lpstr>  Training Module:  </vt:lpstr>
      <vt:lpstr>Training Objectives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hpadwa</dc:creator>
  <cp:lastModifiedBy>Anne Bellows</cp:lastModifiedBy>
  <cp:revision>356</cp:revision>
  <dcterms:created xsi:type="dcterms:W3CDTF">2016-07-20T21:36:26Z</dcterms:created>
  <dcterms:modified xsi:type="dcterms:W3CDTF">2017-10-25T20:15:08Z</dcterms:modified>
</cp:coreProperties>
</file>